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9. Hyvinvointivaltio 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662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Pohjoismainen hyvinvointivaltio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</a:t>
            </a:r>
            <a:r>
              <a:rPr lang="fi-FI" dirty="0" smtClean="0"/>
              <a:t>austasta riippumattomat mahdollisuudet , tasapuolisuus </a:t>
            </a:r>
          </a:p>
          <a:p>
            <a:r>
              <a:rPr lang="fi-FI" dirty="0" smtClean="0"/>
              <a:t>järjestämisvastuussa valtio + kunnat, vähäisesti kirkko ym. järjestöt </a:t>
            </a:r>
          </a:p>
          <a:p>
            <a:r>
              <a:rPr lang="fi-FI" dirty="0"/>
              <a:t>o</a:t>
            </a:r>
            <a:r>
              <a:rPr lang="fi-FI" dirty="0" smtClean="0"/>
              <a:t>ikeudet etupäässä universaaleja</a:t>
            </a:r>
          </a:p>
          <a:p>
            <a:r>
              <a:rPr lang="fi-FI" dirty="0"/>
              <a:t>v</a:t>
            </a:r>
            <a:r>
              <a:rPr lang="fi-FI" dirty="0" smtClean="0"/>
              <a:t>älttämätön toimeentulo tulonsiirroilla (= etuudet)</a:t>
            </a:r>
          </a:p>
          <a:p>
            <a:r>
              <a:rPr lang="fi-FI" dirty="0"/>
              <a:t>y</a:t>
            </a:r>
            <a:r>
              <a:rPr lang="fi-FI" dirty="0" smtClean="0"/>
              <a:t>hteiskunnan eheys </a:t>
            </a: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smtClean="0"/>
              <a:t>yhteiskuntarauha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011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Muita malleja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</a:t>
            </a:r>
            <a:r>
              <a:rPr lang="fi-FI" dirty="0" smtClean="0"/>
              <a:t>iberaali / anglosaksinen: yksityiset vakuutukset</a:t>
            </a:r>
          </a:p>
          <a:p>
            <a:r>
              <a:rPr lang="fi-FI" dirty="0"/>
              <a:t>m</a:t>
            </a:r>
            <a:r>
              <a:rPr lang="fi-FI" dirty="0" smtClean="0"/>
              <a:t>annermainen: työnantajavetoisuus	</a:t>
            </a:r>
          </a:p>
          <a:p>
            <a:r>
              <a:rPr lang="fi-FI" dirty="0" smtClean="0"/>
              <a:t>konservatiivinen / välimerellinen: perhe- ja sukukeskeisyys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9924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Sosiaaliturva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826966"/>
          </a:xfrm>
        </p:spPr>
        <p:txBody>
          <a:bodyPr/>
          <a:lstStyle/>
          <a:p>
            <a:r>
              <a:rPr lang="fi-FI" dirty="0"/>
              <a:t>s</a:t>
            </a:r>
            <a:r>
              <a:rPr lang="fi-FI" dirty="0" smtClean="0"/>
              <a:t>osiaalipolitiikan muoto</a:t>
            </a:r>
          </a:p>
          <a:p>
            <a:r>
              <a:rPr lang="fi-FI" dirty="0" smtClean="0"/>
              <a:t>asumisperustainen (ei kansallisuus-) </a:t>
            </a:r>
          </a:p>
          <a:p>
            <a:r>
              <a:rPr lang="fi-FI" dirty="0"/>
              <a:t>r</a:t>
            </a:r>
            <a:r>
              <a:rPr lang="fi-FI" dirty="0" smtClean="0"/>
              <a:t>ahoitus </a:t>
            </a:r>
          </a:p>
          <a:p>
            <a:pPr lvl="1"/>
            <a:r>
              <a:rPr lang="fi-FI" sz="2800" dirty="0" smtClean="0"/>
              <a:t>sosiaaliturvamaksut </a:t>
            </a:r>
            <a:r>
              <a:rPr lang="fi-FI" sz="2800" dirty="0" smtClean="0">
                <a:sym typeface="Wingdings" panose="05000000000000000000" pitchFamily="2" charset="2"/>
              </a:rPr>
              <a:t> työntekijät ja -antajat </a:t>
            </a:r>
          </a:p>
          <a:p>
            <a:pPr lvl="1"/>
            <a:r>
              <a:rPr lang="fi-FI" sz="2800" dirty="0" smtClean="0">
                <a:sym typeface="Wingdings" panose="05000000000000000000" pitchFamily="2" charset="2"/>
              </a:rPr>
              <a:t>verotus</a:t>
            </a:r>
          </a:p>
          <a:p>
            <a:endParaRPr lang="fi-FI" dirty="0">
              <a:sym typeface="Wingdings" panose="05000000000000000000" pitchFamily="2" charset="2"/>
            </a:endParaRPr>
          </a:p>
          <a:p>
            <a:endParaRPr lang="fi-FI" dirty="0">
              <a:sym typeface="Wingdings" panose="05000000000000000000" pitchFamily="2" charset="2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6392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>
                <a:sym typeface="Wingdings" panose="05000000000000000000" pitchFamily="2" charset="2"/>
              </a:rPr>
              <a:t>muodot</a:t>
            </a:r>
          </a:p>
          <a:p>
            <a:pPr lvl="1"/>
            <a:r>
              <a:rPr lang="fi-FI" sz="2800" dirty="0" smtClean="0">
                <a:sym typeface="Wingdings" panose="05000000000000000000" pitchFamily="2" charset="2"/>
              </a:rPr>
              <a:t>sosiaalivakuutukset</a:t>
            </a:r>
            <a:r>
              <a:rPr lang="fi-FI" sz="2800" dirty="0">
                <a:sym typeface="Wingdings" panose="05000000000000000000" pitchFamily="2" charset="2"/>
              </a:rPr>
              <a:t>: rahalliset tuet vastoinkäymisten varalle</a:t>
            </a:r>
          </a:p>
          <a:p>
            <a:pPr lvl="1"/>
            <a:r>
              <a:rPr lang="fi-FI" sz="2800" dirty="0">
                <a:sym typeface="Wingdings" panose="05000000000000000000" pitchFamily="2" charset="2"/>
              </a:rPr>
              <a:t>t</a:t>
            </a:r>
            <a:r>
              <a:rPr lang="fi-FI" sz="2800" dirty="0" smtClean="0">
                <a:sym typeface="Wingdings" panose="05000000000000000000" pitchFamily="2" charset="2"/>
              </a:rPr>
              <a:t>erveydenhuolto: perusterveydenhuolto, erikoissairaanhoito</a:t>
            </a:r>
            <a:endParaRPr lang="fi-FI" sz="2800" dirty="0">
              <a:sym typeface="Wingdings" panose="05000000000000000000" pitchFamily="2" charset="2"/>
            </a:endParaRPr>
          </a:p>
          <a:p>
            <a:pPr lvl="1"/>
            <a:r>
              <a:rPr lang="fi-FI" sz="2800" dirty="0">
                <a:sym typeface="Wingdings" panose="05000000000000000000" pitchFamily="2" charset="2"/>
              </a:rPr>
              <a:t>sosiaalipalvelut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4425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>
                <a:sym typeface="Wingdings" panose="05000000000000000000" pitchFamily="2" charset="2"/>
              </a:rPr>
              <a:t>o</a:t>
            </a:r>
            <a:r>
              <a:rPr lang="fi-FI" dirty="0" smtClean="0">
                <a:sym typeface="Wingdings" panose="05000000000000000000" pitchFamily="2" charset="2"/>
              </a:rPr>
              <a:t>pintotuki</a:t>
            </a:r>
          </a:p>
          <a:p>
            <a:pPr lvl="1"/>
            <a:r>
              <a:rPr lang="fi-FI" sz="2800" dirty="0">
                <a:sym typeface="Wingdings" panose="05000000000000000000" pitchFamily="2" charset="2"/>
              </a:rPr>
              <a:t>o</a:t>
            </a:r>
            <a:r>
              <a:rPr lang="fi-FI" sz="2800" dirty="0" smtClean="0">
                <a:sym typeface="Wingdings" panose="05000000000000000000" pitchFamily="2" charset="2"/>
              </a:rPr>
              <a:t>pintoraha</a:t>
            </a:r>
          </a:p>
          <a:p>
            <a:pPr lvl="1"/>
            <a:r>
              <a:rPr lang="fi-FI" sz="2800" dirty="0">
                <a:sym typeface="Wingdings" panose="05000000000000000000" pitchFamily="2" charset="2"/>
              </a:rPr>
              <a:t>o</a:t>
            </a:r>
            <a:r>
              <a:rPr lang="fi-FI" sz="2800" dirty="0" smtClean="0">
                <a:sym typeface="Wingdings" panose="05000000000000000000" pitchFamily="2" charset="2"/>
              </a:rPr>
              <a:t>pintolaina</a:t>
            </a:r>
          </a:p>
          <a:p>
            <a:pPr lvl="1"/>
            <a:r>
              <a:rPr lang="fi-FI" sz="2800" dirty="0">
                <a:sym typeface="Wingdings" panose="05000000000000000000" pitchFamily="2" charset="2"/>
              </a:rPr>
              <a:t>a</a:t>
            </a:r>
            <a:r>
              <a:rPr lang="fi-FI" sz="2800" dirty="0" smtClean="0">
                <a:sym typeface="Wingdings" panose="05000000000000000000" pitchFamily="2" charset="2"/>
              </a:rPr>
              <a:t>sumislisä </a:t>
            </a:r>
            <a:endParaRPr lang="fi-FI" sz="2800" dirty="0">
              <a:sym typeface="Wingdings" panose="05000000000000000000" pitchFamily="2" charset="2"/>
            </a:endParaRPr>
          </a:p>
          <a:p>
            <a:r>
              <a:rPr lang="fi-FI" dirty="0">
                <a:sym typeface="Wingdings" panose="05000000000000000000" pitchFamily="2" charset="2"/>
              </a:rPr>
              <a:t>toimeentulotuki (harkinnanvarainen)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2020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</a:t>
            </a:r>
            <a:r>
              <a:rPr lang="fi-FI" dirty="0" smtClean="0"/>
              <a:t>suntopolitiikka </a:t>
            </a:r>
          </a:p>
          <a:p>
            <a:pPr marL="0" indent="0">
              <a:buNone/>
            </a:pPr>
            <a:r>
              <a:rPr lang="fi-FI" dirty="0">
                <a:sym typeface="Wingdings" panose="05000000000000000000" pitchFamily="2" charset="2"/>
              </a:rPr>
              <a:t>	</a:t>
            </a:r>
            <a:r>
              <a:rPr lang="fi-FI" dirty="0" smtClean="0">
                <a:sym typeface="Wingdings" panose="05000000000000000000" pitchFamily="2" charset="2"/>
              </a:rPr>
              <a:t> kohtuuhintaiset asunnot</a:t>
            </a:r>
          </a:p>
          <a:p>
            <a:pPr marL="0" indent="0">
              <a:buNone/>
            </a:pPr>
            <a:r>
              <a:rPr lang="fi-FI" dirty="0">
                <a:sym typeface="Wingdings" panose="05000000000000000000" pitchFamily="2" charset="2"/>
              </a:rPr>
              <a:t>	</a:t>
            </a:r>
            <a:r>
              <a:rPr lang="fi-FI" dirty="0" smtClean="0">
                <a:sym typeface="Wingdings" panose="05000000000000000000" pitchFamily="2" charset="2"/>
              </a:rPr>
              <a:t> erityisryhmät, esim. opiskelijat </a:t>
            </a:r>
          </a:p>
          <a:p>
            <a:pPr marL="0" indent="0">
              <a:buNone/>
            </a:pPr>
            <a:r>
              <a:rPr lang="fi-FI" dirty="0">
                <a:sym typeface="Wingdings" panose="05000000000000000000" pitchFamily="2" charset="2"/>
              </a:rPr>
              <a:t>	</a:t>
            </a:r>
            <a:r>
              <a:rPr lang="fi-FI" dirty="0" smtClean="0">
                <a:sym typeface="Wingdings" panose="05000000000000000000" pitchFamily="2" charset="2"/>
              </a:rPr>
              <a:t> pahimmillaan asunnottomuutta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55511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Työssä vai ei?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</a:t>
            </a:r>
            <a:r>
              <a:rPr lang="fi-FI" dirty="0" smtClean="0"/>
              <a:t>s. s. 86 </a:t>
            </a:r>
          </a:p>
          <a:p>
            <a:r>
              <a:rPr lang="fi-FI" dirty="0"/>
              <a:t>t</a:t>
            </a:r>
            <a:r>
              <a:rPr lang="fi-FI" dirty="0" smtClean="0"/>
              <a:t>yöttömyysturva + muita etuuksia </a:t>
            </a:r>
            <a:r>
              <a:rPr lang="fi-FI" dirty="0" smtClean="0">
                <a:sym typeface="Wingdings" panose="05000000000000000000" pitchFamily="2" charset="2"/>
              </a:rPr>
              <a:t> ansiosidonnainen</a:t>
            </a:r>
          </a:p>
          <a:p>
            <a:r>
              <a:rPr lang="fi-FI" dirty="0">
                <a:sym typeface="Wingdings" panose="05000000000000000000" pitchFamily="2" charset="2"/>
              </a:rPr>
              <a:t>t</a:t>
            </a:r>
            <a:r>
              <a:rPr lang="fi-FI" dirty="0" smtClean="0">
                <a:sym typeface="Wingdings" panose="05000000000000000000" pitchFamily="2" charset="2"/>
              </a:rPr>
              <a:t>yöterveyshuolto </a:t>
            </a:r>
          </a:p>
          <a:p>
            <a:r>
              <a:rPr lang="fi-FI" dirty="0">
                <a:sym typeface="Wingdings" panose="05000000000000000000" pitchFamily="2" charset="2"/>
              </a:rPr>
              <a:t>e</a:t>
            </a:r>
            <a:r>
              <a:rPr lang="fi-FI" dirty="0" smtClean="0">
                <a:sym typeface="Wingdings" panose="05000000000000000000" pitchFamily="2" charset="2"/>
              </a:rPr>
              <a:t>läke (ks. </a:t>
            </a:r>
            <a:r>
              <a:rPr lang="fi-FI" dirty="0">
                <a:sym typeface="Wingdings" panose="05000000000000000000" pitchFamily="2" charset="2"/>
              </a:rPr>
              <a:t>k</a:t>
            </a:r>
            <a:r>
              <a:rPr lang="fi-FI" dirty="0" smtClean="0">
                <a:sym typeface="Wingdings" panose="05000000000000000000" pitchFamily="2" charset="2"/>
              </a:rPr>
              <a:t>pl 6)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28371764"/>
      </p:ext>
    </p:extLst>
  </p:cSld>
  <p:clrMapOvr>
    <a:masterClrMapping/>
  </p:clrMapOvr>
</p:sld>
</file>

<file path=ppt/theme/theme1.xml><?xml version="1.0" encoding="utf-8"?>
<a:theme xmlns:a="http://schemas.openxmlformats.org/drawingml/2006/main" name="Syvyys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TM04033923[[fn=Syvyys]]</Template>
  <TotalTime>43</TotalTime>
  <Words>105</Words>
  <Application>Microsoft Office PowerPoint</Application>
  <PresentationFormat>Laajakuva</PresentationFormat>
  <Paragraphs>36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Corbel</vt:lpstr>
      <vt:lpstr>Wingdings</vt:lpstr>
      <vt:lpstr>Syvyys</vt:lpstr>
      <vt:lpstr>9. Hyvinvointivaltio </vt:lpstr>
      <vt:lpstr>Pohjoismainen hyvinvointivaltio</vt:lpstr>
      <vt:lpstr>Muita malleja</vt:lpstr>
      <vt:lpstr>Sosiaaliturva </vt:lpstr>
      <vt:lpstr>PowerPoint-esitys</vt:lpstr>
      <vt:lpstr>PowerPoint-esitys</vt:lpstr>
      <vt:lpstr>PowerPoint-esitys</vt:lpstr>
      <vt:lpstr>Työssä vai ei? </vt:lpstr>
    </vt:vector>
  </TitlesOfParts>
  <Company>Kouvola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 Hyvinvointivaltio </dc:title>
  <dc:creator>Nöjd Riku</dc:creator>
  <cp:lastModifiedBy>Nöjd Riku</cp:lastModifiedBy>
  <cp:revision>27</cp:revision>
  <dcterms:created xsi:type="dcterms:W3CDTF">2017-12-12T13:00:52Z</dcterms:created>
  <dcterms:modified xsi:type="dcterms:W3CDTF">2017-12-12T13:44:37Z</dcterms:modified>
</cp:coreProperties>
</file>