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799263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74" d="100"/>
          <a:sy n="74" d="100"/>
        </p:scale>
        <p:origin x="58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4C7FD1-B963-4F2F-B6AB-A1649221C54C}" type="datetimeFigureOut">
              <a:rPr lang="fi-FI" smtClean="0"/>
              <a:t>4.12.2017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5C54C6-09AD-49A3-8F9F-0F0DC162E1F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942010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5. Puolueet osana demokratiaa 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58287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Puoluestatus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2400" dirty="0" err="1"/>
              <a:t>r</a:t>
            </a:r>
            <a:r>
              <a:rPr lang="fi-FI" sz="2400" dirty="0" err="1" smtClean="0"/>
              <a:t>.p</a:t>
            </a:r>
            <a:r>
              <a:rPr lang="fi-FI" sz="2400" dirty="0" smtClean="0"/>
              <a:t>. = rekisteröity puolue </a:t>
            </a:r>
            <a:r>
              <a:rPr lang="fi-FI" sz="2400" dirty="0" smtClean="0">
                <a:sym typeface="Wingdings" panose="05000000000000000000" pitchFamily="2" charset="2"/>
              </a:rPr>
              <a:t> puoluerekisterissä </a:t>
            </a:r>
          </a:p>
          <a:p>
            <a:r>
              <a:rPr lang="fi-FI" sz="2400" dirty="0">
                <a:sym typeface="Wingdings" panose="05000000000000000000" pitchFamily="2" charset="2"/>
              </a:rPr>
              <a:t>p</a:t>
            </a:r>
            <a:r>
              <a:rPr lang="fi-FI" sz="2400" dirty="0" smtClean="0">
                <a:sym typeface="Wingdings" panose="05000000000000000000" pitchFamily="2" charset="2"/>
              </a:rPr>
              <a:t>uolueohjelma</a:t>
            </a:r>
          </a:p>
          <a:p>
            <a:r>
              <a:rPr lang="fi-FI" sz="2400" dirty="0" smtClean="0">
                <a:sym typeface="Wingdings" panose="05000000000000000000" pitchFamily="2" charset="2"/>
              </a:rPr>
              <a:t>5000 kannattajakorttia </a:t>
            </a:r>
          </a:p>
          <a:p>
            <a:r>
              <a:rPr lang="fi-FI" sz="2400" dirty="0">
                <a:sym typeface="Wingdings" panose="05000000000000000000" pitchFamily="2" charset="2"/>
              </a:rPr>
              <a:t>o</a:t>
            </a:r>
            <a:r>
              <a:rPr lang="fi-FI" sz="2400" dirty="0" smtClean="0">
                <a:sym typeface="Wingdings" panose="05000000000000000000" pitchFamily="2" charset="2"/>
              </a:rPr>
              <a:t>ikeus ek-vaaliehdokkaisiin (myös 100 kannattajakortilla)</a:t>
            </a:r>
          </a:p>
          <a:p>
            <a:r>
              <a:rPr lang="fi-FI" sz="2400" dirty="0">
                <a:sym typeface="Wingdings" panose="05000000000000000000" pitchFamily="2" charset="2"/>
              </a:rPr>
              <a:t>k</a:t>
            </a:r>
            <a:r>
              <a:rPr lang="fi-FI" sz="2400" dirty="0" smtClean="0">
                <a:sym typeface="Wingdings" panose="05000000000000000000" pitchFamily="2" charset="2"/>
              </a:rPr>
              <a:t>ahdet </a:t>
            </a:r>
            <a:r>
              <a:rPr lang="fi-FI" sz="2400" dirty="0" err="1" smtClean="0">
                <a:sym typeface="Wingdings" panose="05000000000000000000" pitchFamily="2" charset="2"/>
              </a:rPr>
              <a:t>ek</a:t>
            </a:r>
            <a:r>
              <a:rPr lang="fi-FI" sz="2400" dirty="0" smtClean="0">
                <a:sym typeface="Wingdings" panose="05000000000000000000" pitchFamily="2" charset="2"/>
              </a:rPr>
              <a:t>-vaalit ilman kansanedustajia  pois rekisteristä </a:t>
            </a: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2417776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Miksi puolueita?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2400" dirty="0"/>
              <a:t>y</a:t>
            </a:r>
            <a:r>
              <a:rPr lang="fi-FI" sz="2400" dirty="0" smtClean="0"/>
              <a:t>hdistävät samoin ajattelevia</a:t>
            </a:r>
          </a:p>
          <a:p>
            <a:r>
              <a:rPr lang="fi-FI" sz="2400" dirty="0"/>
              <a:t>h</a:t>
            </a:r>
            <a:r>
              <a:rPr lang="fi-FI" sz="2400" dirty="0" smtClean="0"/>
              <a:t>elpottavat äänestyspäätöksessä </a:t>
            </a:r>
          </a:p>
          <a:p>
            <a:r>
              <a:rPr lang="fi-FI" sz="2400" dirty="0"/>
              <a:t>k</a:t>
            </a:r>
            <a:r>
              <a:rPr lang="fi-FI" sz="2400" dirty="0" smtClean="0"/>
              <a:t>ansalaiselle </a:t>
            </a:r>
          </a:p>
          <a:p>
            <a:pPr lvl="1"/>
            <a:r>
              <a:rPr lang="fi-FI" sz="2400" dirty="0"/>
              <a:t>v</a:t>
            </a:r>
            <a:r>
              <a:rPr lang="fi-FI" sz="2400" dirty="0" smtClean="0"/>
              <a:t>aikutuskanava </a:t>
            </a:r>
          </a:p>
          <a:p>
            <a:pPr lvl="1"/>
            <a:r>
              <a:rPr lang="fi-FI" sz="2400" dirty="0"/>
              <a:t>t</a:t>
            </a:r>
            <a:r>
              <a:rPr lang="fi-FI" sz="2400" dirty="0" smtClean="0"/>
              <a:t>ietoa / koulutusta politiikasta </a:t>
            </a: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2933540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Suomalaiset puolueet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fi-FI" sz="2400" dirty="0"/>
              <a:t>m</a:t>
            </a:r>
            <a:r>
              <a:rPr lang="fi-FI" sz="2400" dirty="0" smtClean="0"/>
              <a:t>onipuoluejärjestelmä</a:t>
            </a:r>
          </a:p>
          <a:p>
            <a:r>
              <a:rPr lang="fi-FI" sz="2400" dirty="0" smtClean="0"/>
              <a:t>3 – 4 suurta puoluetta </a:t>
            </a:r>
            <a:r>
              <a:rPr lang="fi-FI" sz="2400" dirty="0" smtClean="0">
                <a:sym typeface="Wingdings" panose="05000000000000000000" pitchFamily="2" charset="2"/>
              </a:rPr>
              <a:t> jokin aina hallituksessa </a:t>
            </a:r>
          </a:p>
          <a:p>
            <a:r>
              <a:rPr lang="fi-FI" sz="2400" dirty="0">
                <a:sym typeface="Wingdings" panose="05000000000000000000" pitchFamily="2" charset="2"/>
              </a:rPr>
              <a:t>k</a:t>
            </a:r>
            <a:r>
              <a:rPr lang="fi-FI" sz="2400" dirty="0" smtClean="0">
                <a:sym typeface="Wingdings" panose="05000000000000000000" pitchFamily="2" charset="2"/>
              </a:rPr>
              <a:t>ansalaisten puoluejäsenyys laskenut </a:t>
            </a:r>
          </a:p>
          <a:p>
            <a:r>
              <a:rPr lang="fi-FI" sz="2400" dirty="0">
                <a:sym typeface="Wingdings" panose="05000000000000000000" pitchFamily="2" charset="2"/>
              </a:rPr>
              <a:t>n</a:t>
            </a:r>
            <a:r>
              <a:rPr lang="fi-FI" sz="2400" dirty="0" smtClean="0">
                <a:sym typeface="Wingdings" panose="05000000000000000000" pitchFamily="2" charset="2"/>
              </a:rPr>
              <a:t>äkyvät </a:t>
            </a:r>
            <a:r>
              <a:rPr lang="fi-FI" sz="2400" dirty="0" smtClean="0">
                <a:sym typeface="Wingdings" panose="05000000000000000000" pitchFamily="2" charset="2"/>
              </a:rPr>
              <a:t>hahmot</a:t>
            </a:r>
            <a:endParaRPr lang="fi-FI" sz="2400" dirty="0" smtClean="0">
              <a:sym typeface="Wingdings" panose="05000000000000000000" pitchFamily="2" charset="2"/>
            </a:endParaRPr>
          </a:p>
          <a:p>
            <a:pPr lvl="1"/>
            <a:r>
              <a:rPr lang="fi-FI" sz="2400" dirty="0">
                <a:sym typeface="Wingdings" panose="05000000000000000000" pitchFamily="2" charset="2"/>
              </a:rPr>
              <a:t>p</a:t>
            </a:r>
            <a:r>
              <a:rPr lang="fi-FI" sz="2400" dirty="0" smtClean="0">
                <a:sym typeface="Wingdings" panose="05000000000000000000" pitchFamily="2" charset="2"/>
              </a:rPr>
              <a:t>uolueen </a:t>
            </a:r>
            <a:r>
              <a:rPr lang="fi-FI" sz="2400" dirty="0" smtClean="0">
                <a:sym typeface="Wingdings" panose="05000000000000000000" pitchFamily="2" charset="2"/>
              </a:rPr>
              <a:t>pj. </a:t>
            </a:r>
            <a:endParaRPr lang="fi-FI" sz="2400" dirty="0" smtClean="0">
              <a:sym typeface="Wingdings" panose="05000000000000000000" pitchFamily="2" charset="2"/>
            </a:endParaRPr>
          </a:p>
          <a:p>
            <a:pPr lvl="1"/>
            <a:r>
              <a:rPr lang="fi-FI" sz="2400" dirty="0">
                <a:sym typeface="Wingdings" panose="05000000000000000000" pitchFamily="2" charset="2"/>
              </a:rPr>
              <a:t>p</a:t>
            </a:r>
            <a:r>
              <a:rPr lang="fi-FI" sz="2400" dirty="0" smtClean="0">
                <a:sym typeface="Wingdings" panose="05000000000000000000" pitchFamily="2" charset="2"/>
              </a:rPr>
              <a:t>uoluesihteeri  </a:t>
            </a:r>
          </a:p>
          <a:p>
            <a:pPr lvl="1"/>
            <a:r>
              <a:rPr lang="fi-FI" sz="2400" dirty="0">
                <a:sym typeface="Wingdings" panose="05000000000000000000" pitchFamily="2" charset="2"/>
              </a:rPr>
              <a:t>e</a:t>
            </a:r>
            <a:r>
              <a:rPr lang="fi-FI" sz="2400" dirty="0" smtClean="0">
                <a:sym typeface="Wingdings" panose="05000000000000000000" pitchFamily="2" charset="2"/>
              </a:rPr>
              <a:t>k-ryhmän pj. </a:t>
            </a:r>
          </a:p>
          <a:p>
            <a:pPr lvl="1"/>
            <a:r>
              <a:rPr lang="fi-FI" sz="2400" dirty="0">
                <a:sym typeface="Wingdings" panose="05000000000000000000" pitchFamily="2" charset="2"/>
              </a:rPr>
              <a:t>m</a:t>
            </a:r>
            <a:r>
              <a:rPr lang="fi-FI" sz="2400" dirty="0" smtClean="0">
                <a:sym typeface="Wingdings" panose="05000000000000000000" pitchFamily="2" charset="2"/>
              </a:rPr>
              <a:t>inisterit, puhemies</a:t>
            </a:r>
          </a:p>
          <a:p>
            <a:r>
              <a:rPr lang="fi-FI" sz="2400" dirty="0" smtClean="0">
                <a:sym typeface="Wingdings" panose="05000000000000000000" pitchFamily="2" charset="2"/>
              </a:rPr>
              <a:t>TP ei kautensa aikana puolueen jäsen</a:t>
            </a: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3996871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Puolueiden jakolinjoja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2400" dirty="0"/>
              <a:t>o</a:t>
            </a:r>
            <a:r>
              <a:rPr lang="fi-FI" sz="2400" dirty="0" smtClean="0"/>
              <a:t>ikeisto – vasemmisto </a:t>
            </a:r>
          </a:p>
          <a:p>
            <a:r>
              <a:rPr lang="fi-FI" sz="2400" dirty="0" smtClean="0"/>
              <a:t>(arvo)liberaali – (arvo)konservatiivi</a:t>
            </a:r>
          </a:p>
          <a:p>
            <a:r>
              <a:rPr lang="fi-FI" sz="2400" dirty="0"/>
              <a:t>k</a:t>
            </a:r>
            <a:r>
              <a:rPr lang="fi-FI" sz="2400" dirty="0" smtClean="0"/>
              <a:t>s. </a:t>
            </a:r>
            <a:r>
              <a:rPr lang="fi-FI" sz="2400" dirty="0" smtClean="0"/>
              <a:t>s. </a:t>
            </a:r>
            <a:r>
              <a:rPr lang="fi-FI" sz="2400" dirty="0" smtClean="0"/>
              <a:t>46, 53</a:t>
            </a:r>
          </a:p>
        </p:txBody>
      </p:sp>
    </p:spTree>
    <p:extLst>
      <p:ext uri="{BB962C8B-B14F-4D97-AF65-F5344CB8AC3E}">
        <p14:creationId xmlns:p14="http://schemas.microsoft.com/office/powerpoint/2010/main" val="42096958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Populismi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143000" y="1687132"/>
            <a:ext cx="9872871" cy="4408868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fi-FI" sz="2400" dirty="0" smtClean="0"/>
              <a:t>= kansansuosion kalastelu / kansan mielistely </a:t>
            </a:r>
          </a:p>
          <a:p>
            <a:r>
              <a:rPr lang="fi-FI" sz="2400" dirty="0"/>
              <a:t>t</a:t>
            </a:r>
            <a:r>
              <a:rPr lang="fi-FI" sz="2400" dirty="0" smtClean="0"/>
              <a:t>austalla usein yhteiskunnallisia ongelmia (esim. globalisaatio, Kiina-ilmiö, maahanmuutto, lama, elinkeinorakenteen muutos) </a:t>
            </a:r>
          </a:p>
          <a:p>
            <a:r>
              <a:rPr lang="fi-FI" sz="2400" dirty="0" smtClean="0"/>
              <a:t>vanhojen puolueiden arvostelu</a:t>
            </a:r>
          </a:p>
          <a:p>
            <a:r>
              <a:rPr lang="fi-FI" sz="2400" dirty="0"/>
              <a:t>e</a:t>
            </a:r>
            <a:r>
              <a:rPr lang="fi-FI" sz="2400" dirty="0" smtClean="0"/>
              <a:t>liittikriittisyys </a:t>
            </a:r>
          </a:p>
          <a:p>
            <a:r>
              <a:rPr lang="fi-FI" sz="2400" dirty="0"/>
              <a:t>y</a:t>
            </a:r>
            <a:r>
              <a:rPr lang="fi-FI" sz="2400" dirty="0" smtClean="0"/>
              <a:t>hden asian painotus, laajan ohjelman </a:t>
            </a:r>
            <a:r>
              <a:rPr lang="fi-FI" sz="2400" dirty="0" smtClean="0"/>
              <a:t>puute (aluksi) </a:t>
            </a:r>
            <a:endParaRPr lang="fi-FI" sz="2400" dirty="0" smtClean="0"/>
          </a:p>
          <a:p>
            <a:r>
              <a:rPr lang="fi-FI" sz="2400" dirty="0"/>
              <a:t>h</a:t>
            </a:r>
            <a:r>
              <a:rPr lang="fi-FI" sz="2400" dirty="0" smtClean="0"/>
              <a:t>elpot vastaukset vaikeisiin kysymyksiin</a:t>
            </a:r>
          </a:p>
          <a:p>
            <a:r>
              <a:rPr lang="fi-FI" sz="2400" dirty="0"/>
              <a:t>y</a:t>
            </a:r>
            <a:r>
              <a:rPr lang="fi-FI" sz="2400" dirty="0" smtClean="0"/>
              <a:t>leinen ilmiö tällä hetkellä Euroopassa, Suomessa PS + Sin. (</a:t>
            </a:r>
            <a:r>
              <a:rPr lang="fi-FI" sz="2400" dirty="0" smtClean="0">
                <a:sym typeface="Wingdings" panose="05000000000000000000" pitchFamily="2" charset="2"/>
              </a:rPr>
              <a:t> SMP) </a:t>
            </a:r>
            <a:r>
              <a:rPr lang="fi-FI" sz="2400" dirty="0" smtClean="0"/>
              <a:t> </a:t>
            </a:r>
          </a:p>
          <a:p>
            <a:r>
              <a:rPr lang="fi-FI" sz="2400" dirty="0"/>
              <a:t>s</a:t>
            </a:r>
            <a:r>
              <a:rPr lang="fi-FI" sz="2400" dirty="0" smtClean="0"/>
              <a:t>uhde äärioikeistoon / -</a:t>
            </a:r>
            <a:r>
              <a:rPr lang="fi-FI" sz="2400" dirty="0" smtClean="0"/>
              <a:t>vasemmistoon?</a:t>
            </a: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24115336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Nykypuolueiden haasteet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2400" dirty="0"/>
              <a:t>sosioekonominen tausta </a:t>
            </a:r>
            <a:r>
              <a:rPr lang="fi-FI" sz="2400" dirty="0">
                <a:sym typeface="Wingdings" panose="05000000000000000000" pitchFamily="2" charset="2"/>
              </a:rPr>
              <a:t>ei yhtä selvä puoluekannan määrittäjä kuin </a:t>
            </a:r>
            <a:r>
              <a:rPr lang="fi-FI" sz="2400" dirty="0" smtClean="0">
                <a:sym typeface="Wingdings" panose="05000000000000000000" pitchFamily="2" charset="2"/>
              </a:rPr>
              <a:t>ennen </a:t>
            </a:r>
          </a:p>
          <a:p>
            <a:r>
              <a:rPr lang="fi-FI" sz="2400" dirty="0"/>
              <a:t>y</a:t>
            </a:r>
            <a:r>
              <a:rPr lang="fi-FI" sz="2400" dirty="0" smtClean="0"/>
              <a:t>hteiskunnan keskiluokkaistuminen</a:t>
            </a:r>
          </a:p>
          <a:p>
            <a:r>
              <a:rPr lang="fi-FI" sz="2400" dirty="0"/>
              <a:t>ä</a:t>
            </a:r>
            <a:r>
              <a:rPr lang="fi-FI" sz="2400" dirty="0" smtClean="0"/>
              <a:t>änestäjien liikkuvuus, ehdokasyksilö tärkeä äänestyskriteeri </a:t>
            </a:r>
          </a:p>
          <a:p>
            <a:r>
              <a:rPr lang="fi-FI" sz="2400" dirty="0"/>
              <a:t>a</a:t>
            </a:r>
            <a:r>
              <a:rPr lang="fi-FI" sz="2400" dirty="0" smtClean="0"/>
              <a:t>sema hallituksessa / oppositiossa ek:ssa </a:t>
            </a:r>
          </a:p>
          <a:p>
            <a:pPr lvl="1">
              <a:buFont typeface="Wingdings" panose="05000000000000000000" pitchFamily="2" charset="2"/>
              <a:buChar char="à"/>
            </a:pPr>
            <a:r>
              <a:rPr lang="fi-FI" sz="2400" dirty="0">
                <a:sym typeface="Wingdings" panose="05000000000000000000" pitchFamily="2" charset="2"/>
              </a:rPr>
              <a:t> </a:t>
            </a:r>
            <a:r>
              <a:rPr lang="fi-FI" sz="2400" dirty="0" smtClean="0">
                <a:sym typeface="Wingdings" panose="05000000000000000000" pitchFamily="2" charset="2"/>
              </a:rPr>
              <a:t>hallitusohjelman sitovuus</a:t>
            </a:r>
          </a:p>
          <a:p>
            <a:pPr lvl="1">
              <a:buFont typeface="Wingdings" panose="05000000000000000000" pitchFamily="2" charset="2"/>
              <a:buChar char="à"/>
            </a:pPr>
            <a:r>
              <a:rPr lang="fi-FI" sz="2400" dirty="0" smtClean="0">
                <a:sym typeface="Wingdings" panose="05000000000000000000" pitchFamily="2" charset="2"/>
              </a:rPr>
              <a:t> oppositiolla arvostelun mahdollisuus ilman vastuuta </a:t>
            </a:r>
            <a:endParaRPr lang="fi-FI" sz="2400" dirty="0" smtClean="0"/>
          </a:p>
          <a:p>
            <a:r>
              <a:rPr lang="fi-FI" sz="2400" dirty="0"/>
              <a:t>j</a:t>
            </a:r>
            <a:r>
              <a:rPr lang="fi-FI" sz="2400" dirty="0" smtClean="0"/>
              <a:t>okaiselle jotain? </a:t>
            </a:r>
            <a:r>
              <a:rPr lang="fi-FI" sz="2400" dirty="0" smtClean="0">
                <a:sym typeface="Wingdings" panose="05000000000000000000" pitchFamily="2" charset="2"/>
              </a:rPr>
              <a:t> ei mitään kenellekään?</a:t>
            </a:r>
            <a:endParaRPr lang="fi-FI" sz="2400" dirty="0"/>
          </a:p>
          <a:p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37019277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Tehtävä: Tutustu johonkin ek-puolueeseen (ks. s. 50–51)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143000" y="1965960"/>
            <a:ext cx="9872871" cy="4318930"/>
          </a:xfrm>
        </p:spPr>
        <p:txBody>
          <a:bodyPr>
            <a:normAutofit/>
          </a:bodyPr>
          <a:lstStyle/>
          <a:p>
            <a:r>
              <a:rPr lang="fi-FI" sz="2400" dirty="0" smtClean="0"/>
              <a:t>Käy puolueen kotisivuilla. </a:t>
            </a:r>
            <a:r>
              <a:rPr lang="fi-FI" sz="2400" dirty="0" smtClean="0">
                <a:sym typeface="Wingdings" panose="05000000000000000000" pitchFamily="2" charset="2"/>
              </a:rPr>
              <a:t> Arvioi niiden ulkoasua. </a:t>
            </a:r>
          </a:p>
          <a:p>
            <a:r>
              <a:rPr lang="fi-FI" sz="2400" dirty="0" smtClean="0">
                <a:sym typeface="Wingdings" panose="05000000000000000000" pitchFamily="2" charset="2"/>
              </a:rPr>
              <a:t>Ota selvää puolueen tavoitteista ja arvoista. </a:t>
            </a:r>
          </a:p>
          <a:p>
            <a:r>
              <a:rPr lang="fi-FI" sz="2400" dirty="0" smtClean="0">
                <a:sym typeface="Wingdings" panose="05000000000000000000" pitchFamily="2" charset="2"/>
              </a:rPr>
              <a:t>Ota selvää puolueen kannatuksesta tällä hetkellä? </a:t>
            </a:r>
          </a:p>
          <a:p>
            <a:r>
              <a:rPr lang="fi-FI" sz="2400" dirty="0" smtClean="0">
                <a:sym typeface="Wingdings" panose="05000000000000000000" pitchFamily="2" charset="2"/>
              </a:rPr>
              <a:t>Mikä on puolueen vahvuus ek:ssa / hallituksessa?</a:t>
            </a:r>
          </a:p>
          <a:p>
            <a:r>
              <a:rPr lang="fi-FI" sz="2400" dirty="0" smtClean="0">
                <a:sym typeface="Wingdings" panose="05000000000000000000" pitchFamily="2" charset="2"/>
              </a:rPr>
              <a:t>Selvitä puolueen asema Kouvolan kaupunginvaltuustossa ja -hallituksessa. Valtuutettujen nimet? </a:t>
            </a:r>
          </a:p>
          <a:p>
            <a:r>
              <a:rPr lang="fi-FI" sz="2400" dirty="0" smtClean="0">
                <a:sym typeface="Wingdings" panose="05000000000000000000" pitchFamily="2" charset="2"/>
              </a:rPr>
              <a:t>Onko puolueella mep europarlamentissa? Missä ryhmässä? </a:t>
            </a:r>
          </a:p>
          <a:p>
            <a:r>
              <a:rPr lang="fi-FI" sz="2400" dirty="0" smtClean="0"/>
              <a:t>Arvioi puoluetta omasta näkökulmastasi. </a:t>
            </a: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3404383481"/>
      </p:ext>
    </p:extLst>
  </p:cSld>
  <p:clrMapOvr>
    <a:masterClrMapping/>
  </p:clrMapOvr>
</p:sld>
</file>

<file path=ppt/theme/theme1.xml><?xml version="1.0" encoding="utf-8"?>
<a:theme xmlns:a="http://schemas.openxmlformats.org/drawingml/2006/main" name="Perusta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TM03457444[[fn=Perusta]]</Template>
  <TotalTime>45</TotalTime>
  <Words>267</Words>
  <Application>Microsoft Office PowerPoint</Application>
  <PresentationFormat>Laajakuva</PresentationFormat>
  <Paragraphs>52</Paragraphs>
  <Slides>8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12" baseType="lpstr">
      <vt:lpstr>Calibri</vt:lpstr>
      <vt:lpstr>Corbel</vt:lpstr>
      <vt:lpstr>Wingdings</vt:lpstr>
      <vt:lpstr>Perusta</vt:lpstr>
      <vt:lpstr>5. Puolueet osana demokratiaa </vt:lpstr>
      <vt:lpstr>Puoluestatus</vt:lpstr>
      <vt:lpstr>Miksi puolueita? </vt:lpstr>
      <vt:lpstr>Suomalaiset puolueet</vt:lpstr>
      <vt:lpstr>Puolueiden jakolinjoja</vt:lpstr>
      <vt:lpstr>Populismi</vt:lpstr>
      <vt:lpstr>Nykypuolueiden haasteet </vt:lpstr>
      <vt:lpstr>Tehtävä: Tutustu johonkin ek-puolueeseen (ks. s. 50–51)</vt:lpstr>
    </vt:vector>
  </TitlesOfParts>
  <Company>Kouvola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 Puolueet osana demokratiaa </dc:title>
  <dc:creator>Nöjd Riku</dc:creator>
  <cp:lastModifiedBy>Nöjd Riku</cp:lastModifiedBy>
  <cp:revision>29</cp:revision>
  <cp:lastPrinted>2017-12-04T13:33:11Z</cp:lastPrinted>
  <dcterms:created xsi:type="dcterms:W3CDTF">2017-11-30T11:22:04Z</dcterms:created>
  <dcterms:modified xsi:type="dcterms:W3CDTF">2017-12-04T13:34:00Z</dcterms:modified>
</cp:coreProperties>
</file>