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60616-5128-4589-A479-D82D099DE5C6}" type="datetimeFigureOut">
              <a:rPr lang="fi-FI" smtClean="0"/>
              <a:t>22.11.2017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7ECAE-E598-473B-9FE4-157CF4F071B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270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77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7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795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74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62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3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95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38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47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58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1. Kansalaiset - </a:t>
            </a:r>
            <a:r>
              <a:rPr lang="fi-FI" dirty="0" err="1" smtClean="0"/>
              <a:t>medborgare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93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Yhteiskunta – valtio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i-FI" dirty="0"/>
              <a:t> </a:t>
            </a:r>
            <a:r>
              <a:rPr lang="fi-FI" sz="2400" dirty="0" smtClean="0"/>
              <a:t>yhteiskunta = yksilöt + näiden ryhmät </a:t>
            </a:r>
            <a:r>
              <a:rPr lang="fi-FI" sz="2400" dirty="0" smtClean="0"/>
              <a:t>(+ valtio) </a:t>
            </a:r>
            <a:r>
              <a:rPr lang="fi-FI" sz="2400" dirty="0" smtClean="0"/>
              <a:t>+ talous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/>
              <a:t> </a:t>
            </a:r>
            <a:r>
              <a:rPr lang="fi-FI" sz="2400" dirty="0" smtClean="0"/>
              <a:t>valtio </a:t>
            </a:r>
          </a:p>
          <a:p>
            <a:pPr lvl="5">
              <a:buFont typeface="Wingdings" panose="05000000000000000000" pitchFamily="2" charset="2"/>
              <a:buChar char="v"/>
            </a:pPr>
            <a:r>
              <a:rPr lang="fi-FI" sz="2000" dirty="0" smtClean="0"/>
              <a:t> rajattu alue </a:t>
            </a:r>
          </a:p>
          <a:p>
            <a:pPr lvl="5">
              <a:buFont typeface="Wingdings" panose="05000000000000000000" pitchFamily="2" charset="2"/>
              <a:buChar char="v"/>
            </a:pPr>
            <a:r>
              <a:rPr lang="fi-FI" sz="2000" dirty="0" smtClean="0"/>
              <a:t> suvereenisuus (itsenäisyys) </a:t>
            </a:r>
          </a:p>
          <a:p>
            <a:pPr lvl="5">
              <a:buFont typeface="Wingdings" panose="05000000000000000000" pitchFamily="2" charset="2"/>
              <a:buChar char="v"/>
            </a:pPr>
            <a:r>
              <a:rPr lang="fi-FI" sz="2000" dirty="0" smtClean="0"/>
              <a:t> vallankäyttö: säädökset + pakkovalta</a:t>
            </a:r>
          </a:p>
          <a:p>
            <a:pPr lvl="5">
              <a:buFont typeface="Wingdings" panose="05000000000000000000" pitchFamily="2" charset="2"/>
              <a:buChar char="v"/>
            </a:pPr>
            <a:r>
              <a:rPr lang="fi-FI" sz="2000" dirty="0" smtClean="0"/>
              <a:t> kansalaiset </a:t>
            </a: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6839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Valtion rooli suhteessa yhteiskuntaan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i-FI" dirty="0" smtClean="0"/>
              <a:t> </a:t>
            </a:r>
            <a:r>
              <a:rPr lang="fi-FI" sz="2400" dirty="0" smtClean="0"/>
              <a:t>pieni </a:t>
            </a:r>
            <a:r>
              <a:rPr lang="fi-FI" sz="2400" dirty="0" smtClean="0">
                <a:sym typeface="Wingdings" panose="05000000000000000000" pitchFamily="2" charset="2"/>
              </a:rPr>
              <a:t> yövartijavaltio  yksityinen toimeliasuus laajaa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>
                <a:sym typeface="Wingdings" panose="05000000000000000000" pitchFamily="2" charset="2"/>
              </a:rPr>
              <a:t> </a:t>
            </a:r>
            <a:r>
              <a:rPr lang="fi-FI" sz="2400" dirty="0" smtClean="0">
                <a:sym typeface="Wingdings" panose="05000000000000000000" pitchFamily="2" charset="2"/>
              </a:rPr>
              <a:t>suuri  sosiaali- / hyvinvointivaltio  julkinen sektori </a:t>
            </a:r>
            <a:r>
              <a:rPr lang="fi-FI" sz="2400" dirty="0" smtClean="0">
                <a:sym typeface="Wingdings" panose="05000000000000000000" pitchFamily="2" charset="2"/>
              </a:rPr>
              <a:t>laajaa = valtio (ja kunta) aktiivinen toimija yhteiskunnassa </a:t>
            </a:r>
            <a:endParaRPr lang="fi-FI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sz="2400" dirty="0" smtClean="0">
                <a:sym typeface="Wingdings" panose="05000000000000000000" pitchFamily="2" charset="2"/>
              </a:rPr>
              <a:t>ks</a:t>
            </a:r>
            <a:r>
              <a:rPr lang="fi-FI" sz="2400" dirty="0" smtClean="0">
                <a:sym typeface="Wingdings" panose="05000000000000000000" pitchFamily="2" charset="2"/>
              </a:rPr>
              <a:t>. s. 10  Mitkä hyvä elämän edellytykset kuuluvat mielestäsi yksilön ja mitkä yhteiskunnan vastuulle? </a:t>
            </a:r>
            <a:endParaRPr lang="fi-FI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b="1" dirty="0"/>
              <a:t>“There is no such thing as society</a:t>
            </a:r>
            <a:r>
              <a:rPr lang="en-US" sz="2400" b="1" dirty="0" smtClean="0"/>
              <a:t>.” (Margaret Thatcher) </a:t>
            </a:r>
            <a:endParaRPr lang="fi-FI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8214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Kansalaisyhteiskunta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i-FI" dirty="0" smtClean="0"/>
              <a:t> </a:t>
            </a:r>
            <a:r>
              <a:rPr lang="fi-FI" sz="2400" dirty="0" smtClean="0"/>
              <a:t>aktiivinen kansalaisuus </a:t>
            </a:r>
            <a:r>
              <a:rPr lang="fi-FI" sz="2400" dirty="0" smtClean="0">
                <a:sym typeface="Wingdings" panose="05000000000000000000" pitchFamily="2" charset="2"/>
              </a:rPr>
              <a:t> pyrkimys kehittää yhteiskuntaa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>
                <a:sym typeface="Wingdings" panose="05000000000000000000" pitchFamily="2" charset="2"/>
              </a:rPr>
              <a:t> </a:t>
            </a:r>
            <a:r>
              <a:rPr lang="fi-FI" sz="2400" dirty="0" smtClean="0">
                <a:sym typeface="Wingdings" panose="05000000000000000000" pitchFamily="2" charset="2"/>
              </a:rPr>
              <a:t>vapaaehtoinen toiminta: järjestöt, puolueet, tempaukset jne.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i-FI" sz="2400" dirty="0">
                <a:sym typeface="Wingdings" panose="05000000000000000000" pitchFamily="2" charset="2"/>
              </a:rPr>
              <a:t> </a:t>
            </a:r>
            <a:r>
              <a:rPr lang="fi-FI" sz="2400" dirty="0" smtClean="0">
                <a:sym typeface="Wingdings" panose="05000000000000000000" pitchFamily="2" charset="2"/>
              </a:rPr>
              <a:t>edellyttää valtion myöntämiä toimintavapauksia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6034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124</Words>
  <Application>Microsoft Office PowerPoint</Application>
  <PresentationFormat>Laajakuva</PresentationFormat>
  <Paragraphs>19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10" baseType="lpstr">
      <vt:lpstr>Calibri</vt:lpstr>
      <vt:lpstr>Tw Cen MT</vt:lpstr>
      <vt:lpstr>Tw Cen MT Condensed</vt:lpstr>
      <vt:lpstr>Wingdings</vt:lpstr>
      <vt:lpstr>Wingdings 3</vt:lpstr>
      <vt:lpstr>Integraali</vt:lpstr>
      <vt:lpstr>1. Kansalaiset - medborgare</vt:lpstr>
      <vt:lpstr>Yhteiskunta – valtio </vt:lpstr>
      <vt:lpstr>Valtion rooli suhteessa yhteiskuntaan</vt:lpstr>
      <vt:lpstr>Kansalaisyhteiskunta 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Kansalaiset - medborgare</dc:title>
  <dc:creator>Nöjd Riku</dc:creator>
  <cp:lastModifiedBy>Nöjd Riku</cp:lastModifiedBy>
  <cp:revision>8</cp:revision>
  <cp:lastPrinted>2017-11-22T11:37:13Z</cp:lastPrinted>
  <dcterms:created xsi:type="dcterms:W3CDTF">2017-11-22T10:18:11Z</dcterms:created>
  <dcterms:modified xsi:type="dcterms:W3CDTF">2017-11-22T11:37:44Z</dcterms:modified>
</cp:coreProperties>
</file>