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E401711-02DC-4F5A-B0A4-D7A4CFB82638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59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AFC5-17E4-4A26-A144-49682BD36ECA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394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9482-E0DA-4858-9A19-F8B792C0C3D9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0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0A69-C0BC-4A5A-8FE4-5D0B5D0F11EE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91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3B61-F054-442D-881D-6A81C2774BFE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6145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8CD3A-8283-4FC4-856C-D5E0BF662449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01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FEE8-FC08-4C54-BE1B-81CB6CA05FC8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758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A528B-AADB-4276-9F0D-B13FCF86F309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03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497F-A1E4-4C0B-8811-954A59B26923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146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824E7-1432-4F89-B9E6-59843C6C91FE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16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AD9C-D29C-4D1E-A739-CC3C95B41085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2288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C48ED7C-D9A5-4EA8-B309-6E368BFA8F2B}" type="datetimeFigureOut">
              <a:rPr lang="en-US" smtClean="0"/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757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14. Järjestöissä on voimaa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205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kansalaisjärjestöt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i-FI" dirty="0" smtClean="0"/>
              <a:t> </a:t>
            </a:r>
            <a:r>
              <a:rPr lang="fi-FI" sz="2800" dirty="0" smtClean="0"/>
              <a:t>merkittävä kansalaisten yhteiskunnallisen aktiivisuuden muoto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800" dirty="0" smtClean="0"/>
              <a:t>vapaaehtoisia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800" dirty="0" smtClean="0"/>
              <a:t> yhdistysvapaus perusoikeus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800" dirty="0"/>
              <a:t> </a:t>
            </a:r>
            <a:r>
              <a:rPr lang="fi-FI" sz="2800" dirty="0" smtClean="0"/>
              <a:t>rahoitus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2800" dirty="0" smtClean="0"/>
              <a:t> jäsenmaksut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2800" dirty="0"/>
              <a:t> </a:t>
            </a:r>
            <a:r>
              <a:rPr lang="fi-FI" sz="2800" dirty="0" smtClean="0"/>
              <a:t>muu oma varainhankinta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2800" dirty="0"/>
              <a:t> </a:t>
            </a:r>
            <a:r>
              <a:rPr lang="fi-FI" sz="2800" dirty="0" smtClean="0"/>
              <a:t>toisinaan julkiset avustukset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2800" dirty="0"/>
              <a:t> </a:t>
            </a:r>
            <a:r>
              <a:rPr lang="fi-FI" sz="2800" dirty="0" smtClean="0"/>
              <a:t>toisinaan julkisen sektorin täydennys, esim. ruoka-apu</a:t>
            </a:r>
          </a:p>
        </p:txBody>
      </p:sp>
    </p:spTree>
    <p:extLst>
      <p:ext uri="{BB962C8B-B14F-4D97-AF65-F5344CB8AC3E}">
        <p14:creationId xmlns:p14="http://schemas.microsoft.com/office/powerpoint/2010/main" val="348735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etujärjestöt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i-FI" dirty="0" smtClean="0"/>
              <a:t> </a:t>
            </a:r>
            <a:r>
              <a:rPr lang="fi-FI" sz="2800" dirty="0" smtClean="0"/>
              <a:t>selkeä yhteiskunnallinen intressi </a:t>
            </a:r>
            <a:r>
              <a:rPr lang="fi-FI" sz="2800" dirty="0" smtClean="0">
                <a:sym typeface="Wingdings" panose="05000000000000000000" pitchFamily="2" charset="2"/>
              </a:rPr>
              <a:t> pyrkimys vaikuttaa päätöksentekoon </a:t>
            </a:r>
            <a:endParaRPr lang="fi-FI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i-FI" sz="2800" dirty="0"/>
              <a:t> </a:t>
            </a:r>
            <a:r>
              <a:rPr lang="fi-FI" sz="2800" dirty="0" smtClean="0"/>
              <a:t>tietty eturyhmä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800" dirty="0"/>
              <a:t> </a:t>
            </a:r>
            <a:r>
              <a:rPr lang="fi-FI" sz="2800" dirty="0" smtClean="0"/>
              <a:t>korporatismi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800" dirty="0" smtClean="0"/>
              <a:t> lobbaaminen: yhteydenpito päättäjiin </a:t>
            </a:r>
            <a:r>
              <a:rPr lang="fi-FI" sz="2800" dirty="0" smtClean="0">
                <a:sym typeface="Wingdings" panose="05000000000000000000" pitchFamily="2" charset="2"/>
              </a:rPr>
              <a:t> mikä soveliasta?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23927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Työmarkkinajärjestöt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2800" dirty="0" smtClean="0"/>
              <a:t> työntekijöiden keskusjärjestöt </a:t>
            </a:r>
            <a:r>
              <a:rPr lang="fi-FI" sz="2800" dirty="0" smtClean="0">
                <a:sym typeface="Wingdings" panose="05000000000000000000" pitchFamily="2" charset="2"/>
              </a:rPr>
              <a:t> koulutusasteen mukaan </a:t>
            </a:r>
            <a:endParaRPr lang="fi-FI" sz="28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2800" dirty="0" smtClean="0"/>
              <a:t> Akava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2800" dirty="0" smtClean="0"/>
              <a:t> STTK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2800" dirty="0"/>
              <a:t> </a:t>
            </a:r>
            <a:r>
              <a:rPr lang="fi-FI" sz="2800" dirty="0" smtClean="0"/>
              <a:t>SAK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2800" dirty="0" smtClean="0"/>
              <a:t> työnantajat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2800" dirty="0" smtClean="0"/>
              <a:t> EK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2800" dirty="0"/>
              <a:t> </a:t>
            </a:r>
            <a:r>
              <a:rPr lang="fi-FI" sz="2800" dirty="0" smtClean="0"/>
              <a:t>KT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2800" dirty="0"/>
              <a:t> </a:t>
            </a:r>
            <a:r>
              <a:rPr lang="fi-FI" sz="2800" dirty="0" smtClean="0"/>
              <a:t>VTML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2009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Edunvalvonta työelämässä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24128" y="2285999"/>
            <a:ext cx="9720073" cy="433374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2800" dirty="0" smtClean="0"/>
              <a:t> </a:t>
            </a:r>
            <a:r>
              <a:rPr lang="fi-FI" sz="3000" dirty="0" smtClean="0"/>
              <a:t>työehtosopimukset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3000" dirty="0" smtClean="0"/>
              <a:t> tupo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3000" dirty="0" smtClean="0"/>
              <a:t> keskitetty ratkaisu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3000" dirty="0"/>
              <a:t> </a:t>
            </a:r>
            <a:r>
              <a:rPr lang="fi-FI" sz="3000" dirty="0" smtClean="0"/>
              <a:t>liittokohtaiset sopimukset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3000" dirty="0"/>
              <a:t> </a:t>
            </a:r>
            <a:r>
              <a:rPr lang="fi-FI" sz="3000" dirty="0" smtClean="0"/>
              <a:t>ay-edut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3000" dirty="0" smtClean="0"/>
              <a:t> joukkovoima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3000" dirty="0" smtClean="0"/>
              <a:t> työttömyyskassat </a:t>
            </a:r>
            <a:endParaRPr lang="fi-FI" sz="30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3000" dirty="0"/>
              <a:t> </a:t>
            </a:r>
            <a:r>
              <a:rPr lang="fi-FI" sz="3000" dirty="0" smtClean="0"/>
              <a:t>lakkoavustukset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3000" dirty="0"/>
              <a:t> </a:t>
            </a:r>
            <a:r>
              <a:rPr lang="fi-FI" sz="3000" dirty="0" smtClean="0"/>
              <a:t>oikeusapu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3000" dirty="0"/>
              <a:t> </a:t>
            </a:r>
            <a:r>
              <a:rPr lang="fi-FI" sz="3000" dirty="0" smtClean="0"/>
              <a:t>virkistystoiminta </a:t>
            </a:r>
            <a:endParaRPr lang="fi-FI" sz="3000" dirty="0"/>
          </a:p>
        </p:txBody>
      </p:sp>
    </p:spTree>
    <p:extLst>
      <p:ext uri="{BB962C8B-B14F-4D97-AF65-F5344CB8AC3E}">
        <p14:creationId xmlns:p14="http://schemas.microsoft.com/office/powerpoint/2010/main" val="230462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Työehdot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2800" dirty="0" smtClean="0"/>
              <a:t> kolmikanta: valtio – työnantajat – työntekijät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800" dirty="0"/>
              <a:t> </a:t>
            </a:r>
            <a:r>
              <a:rPr lang="fi-FI" sz="2800" dirty="0" smtClean="0"/>
              <a:t>työriidat </a:t>
            </a:r>
            <a:endParaRPr lang="fi-FI" sz="2800" dirty="0" smtClean="0">
              <a:sym typeface="Wingdings" panose="05000000000000000000" pitchFamily="2" charset="2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2800" dirty="0" smtClean="0">
                <a:sym typeface="Wingdings" panose="05000000000000000000" pitchFamily="2" charset="2"/>
              </a:rPr>
              <a:t> välittäjänä valtakunnansovittelija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2800" dirty="0" smtClean="0">
                <a:sym typeface="Wingdings" panose="05000000000000000000" pitchFamily="2" charset="2"/>
              </a:rPr>
              <a:t> </a:t>
            </a:r>
            <a:r>
              <a:rPr lang="fi-FI" sz="2800" dirty="0" smtClean="0">
                <a:sym typeface="Wingdings" panose="05000000000000000000" pitchFamily="2" charset="2"/>
              </a:rPr>
              <a:t>työsulku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2800" dirty="0">
                <a:sym typeface="Wingdings" panose="05000000000000000000" pitchFamily="2" charset="2"/>
              </a:rPr>
              <a:t> </a:t>
            </a:r>
            <a:r>
              <a:rPr lang="fi-FI" sz="2800" dirty="0"/>
              <a:t>lakot sopimuskausien aikana </a:t>
            </a:r>
            <a:r>
              <a:rPr lang="fi-FI" sz="2800" dirty="0">
                <a:sym typeface="Wingdings" panose="05000000000000000000" pitchFamily="2" charset="2"/>
              </a:rPr>
              <a:t> laittomia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21455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Työelämän haasteita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2800" dirty="0" smtClean="0"/>
              <a:t> globalisaatio </a:t>
            </a:r>
            <a:r>
              <a:rPr lang="fi-FI" sz="2800" dirty="0" smtClean="0">
                <a:sym typeface="Wingdings" panose="05000000000000000000" pitchFamily="2" charset="2"/>
              </a:rPr>
              <a:t> työvoiman </a:t>
            </a:r>
            <a:r>
              <a:rPr lang="fi-FI" sz="2800" dirty="0" smtClean="0">
                <a:sym typeface="Wingdings" panose="05000000000000000000" pitchFamily="2" charset="2"/>
              </a:rPr>
              <a:t>monikulttuuristuminen  järjestäytymisaste? </a:t>
            </a:r>
            <a:r>
              <a:rPr lang="fi-FI" sz="2800" dirty="0" smtClean="0"/>
              <a:t> </a:t>
            </a:r>
            <a:endParaRPr lang="fi-FI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i-FI" sz="2800" dirty="0" smtClean="0"/>
              <a:t> yleissitovat työehtosopimukset koskettavat ehdottomasti kaikkia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800" dirty="0"/>
              <a:t> </a:t>
            </a:r>
            <a:r>
              <a:rPr lang="fi-FI" sz="2800" dirty="0" smtClean="0"/>
              <a:t>erilaiset työsuhteet: määräaikaiset, osa-aikatyö, </a:t>
            </a:r>
            <a:r>
              <a:rPr lang="fi-FI" sz="2800" dirty="0" smtClean="0">
                <a:sym typeface="Wingdings" panose="05000000000000000000" pitchFamily="2" charset="2"/>
              </a:rPr>
              <a:t>vuokratyö, nollatuntisopimukset, freelancer  kuka ajaa etua? </a:t>
            </a:r>
          </a:p>
          <a:p>
            <a:pPr>
              <a:buFont typeface="Wingdings" panose="05000000000000000000" pitchFamily="2" charset="2"/>
              <a:buChar char="§"/>
            </a:pPr>
            <a:endParaRPr lang="fi-FI" sz="28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9324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Integraal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28</TotalTime>
  <Words>161</Words>
  <Application>Microsoft Office PowerPoint</Application>
  <PresentationFormat>Laajakuva</PresentationFormat>
  <Paragraphs>45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Tw Cen MT</vt:lpstr>
      <vt:lpstr>Tw Cen MT Condensed</vt:lpstr>
      <vt:lpstr>Wingdings</vt:lpstr>
      <vt:lpstr>Wingdings 3</vt:lpstr>
      <vt:lpstr>Integraali</vt:lpstr>
      <vt:lpstr>14. Järjestöissä on voimaa</vt:lpstr>
      <vt:lpstr>kansalaisjärjestöt</vt:lpstr>
      <vt:lpstr>etujärjestöt</vt:lpstr>
      <vt:lpstr>Työmarkkinajärjestöt </vt:lpstr>
      <vt:lpstr>Edunvalvonta työelämässä </vt:lpstr>
      <vt:lpstr>Työehdot </vt:lpstr>
      <vt:lpstr>Työelämän haasteita </vt:lpstr>
    </vt:vector>
  </TitlesOfParts>
  <Company>Kouvola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Nöjd Riku</dc:creator>
  <cp:lastModifiedBy>Nöjd Riku</cp:lastModifiedBy>
  <cp:revision>20</cp:revision>
  <dcterms:created xsi:type="dcterms:W3CDTF">2018-01-10T14:42:05Z</dcterms:created>
  <dcterms:modified xsi:type="dcterms:W3CDTF">2018-01-10T15:21:50Z</dcterms:modified>
</cp:coreProperties>
</file>