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F30CCF-4BD0-4173-9D8C-6F2CAFDDBA98}" type="datetimeFigureOut">
              <a:rPr lang="fi-FI" smtClean="0"/>
              <a:t>20.12.2017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2F4CF8-A6B6-4326-A537-9DB7190DDD0B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39448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2440" y="2194560"/>
            <a:ext cx="11247120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3915938"/>
            <a:ext cx="11506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6843" y="3887812"/>
            <a:ext cx="12195668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488" y="2194560"/>
            <a:ext cx="11247120" cy="173736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rgbClr val="FFFFFF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7472" y="3911827"/>
            <a:ext cx="11503152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12/20/2017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10. Hyvinvointivaltion haasteet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7023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93194" y="396131"/>
            <a:ext cx="8384148" cy="6259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657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000" dirty="0"/>
              <a:t>d</a:t>
            </a:r>
            <a:r>
              <a:rPr lang="fi-FI" sz="4000" dirty="0" smtClean="0"/>
              <a:t>iagrammien lähde: findikaattori.fi 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644408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Ongelmia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800" dirty="0"/>
              <a:t>j</a:t>
            </a:r>
            <a:r>
              <a:rPr lang="fi-FI" sz="2800" dirty="0" smtClean="0"/>
              <a:t>ärjestelmän kalleus </a:t>
            </a:r>
            <a:r>
              <a:rPr lang="fi-FI" sz="2800" dirty="0" smtClean="0">
                <a:sym typeface="Wingdings" panose="05000000000000000000" pitchFamily="2" charset="2"/>
              </a:rPr>
              <a:t> korkea verotus</a:t>
            </a:r>
          </a:p>
          <a:p>
            <a:r>
              <a:rPr lang="fi-FI" sz="2800" dirty="0">
                <a:sym typeface="Wingdings" panose="05000000000000000000" pitchFamily="2" charset="2"/>
              </a:rPr>
              <a:t>h</a:t>
            </a:r>
            <a:r>
              <a:rPr lang="fi-FI" sz="2800" dirty="0" smtClean="0">
                <a:sym typeface="Wingdings" panose="05000000000000000000" pitchFamily="2" charset="2"/>
              </a:rPr>
              <a:t>olhous? / liika sääntely? (vrt. nelosolut ruokakauppoihin?) </a:t>
            </a:r>
            <a:endParaRPr lang="fi-FI" sz="2800" dirty="0" smtClean="0">
              <a:sym typeface="Wingdings" panose="05000000000000000000" pitchFamily="2" charset="2"/>
            </a:endParaRPr>
          </a:p>
          <a:p>
            <a:r>
              <a:rPr lang="fi-FI" sz="2800">
                <a:sym typeface="Wingdings" panose="05000000000000000000" pitchFamily="2" charset="2"/>
              </a:rPr>
              <a:t>y</a:t>
            </a:r>
            <a:r>
              <a:rPr lang="fi-FI" sz="2800" smtClean="0">
                <a:sym typeface="Wingdings" panose="05000000000000000000" pitchFamily="2" charset="2"/>
              </a:rPr>
              <a:t>ksilön passivoituminen? </a:t>
            </a:r>
            <a:endParaRPr lang="fi-FI" sz="2800" dirty="0" smtClean="0">
              <a:sym typeface="Wingdings" panose="05000000000000000000" pitchFamily="2" charset="2"/>
            </a:endParaRPr>
          </a:p>
          <a:p>
            <a:r>
              <a:rPr lang="fi-FI" sz="2800" dirty="0">
                <a:sym typeface="Wingdings" panose="05000000000000000000" pitchFamily="2" charset="2"/>
              </a:rPr>
              <a:t>k</a:t>
            </a:r>
            <a:r>
              <a:rPr lang="fi-FI" sz="2800" dirty="0" smtClean="0">
                <a:sym typeface="Wingdings" panose="05000000000000000000" pitchFamily="2" charset="2"/>
              </a:rPr>
              <a:t>annustinloukut </a:t>
            </a:r>
          </a:p>
          <a:p>
            <a:r>
              <a:rPr lang="fi-FI" sz="2800" dirty="0" smtClean="0">
                <a:sym typeface="Wingdings" panose="05000000000000000000" pitchFamily="2" charset="2"/>
              </a:rPr>
              <a:t>byrokratia  paperisota, kustannukset </a:t>
            </a:r>
          </a:p>
          <a:p>
            <a:r>
              <a:rPr lang="fi-FI" sz="2800" dirty="0">
                <a:sym typeface="Wingdings" panose="05000000000000000000" pitchFamily="2" charset="2"/>
              </a:rPr>
              <a:t>v</a:t>
            </a:r>
            <a:r>
              <a:rPr lang="fi-FI" sz="2800" dirty="0" smtClean="0">
                <a:sym typeface="Wingdings" panose="05000000000000000000" pitchFamily="2" charset="2"/>
              </a:rPr>
              <a:t>äestön ikääntyminen  maksajien vähyys 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8342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Ratkaisuja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02919" y="1792936"/>
            <a:ext cx="9784080" cy="4813926"/>
          </a:xfrm>
        </p:spPr>
        <p:txBody>
          <a:bodyPr>
            <a:noAutofit/>
          </a:bodyPr>
          <a:lstStyle/>
          <a:p>
            <a:r>
              <a:rPr lang="fi-FI" sz="2800" dirty="0"/>
              <a:t>t</a:t>
            </a:r>
            <a:r>
              <a:rPr lang="fi-FI" sz="2800" dirty="0" smtClean="0"/>
              <a:t>yöllisyysasteen nosto (lokak. 2017 15–64-vuotiaista 70 % työssä -  vuotta aiemmin 68,4 %) ks. </a:t>
            </a:r>
            <a:r>
              <a:rPr lang="fi-FI" sz="2800" dirty="0"/>
              <a:t>s</a:t>
            </a:r>
            <a:r>
              <a:rPr lang="fi-FI" sz="2800" dirty="0" smtClean="0"/>
              <a:t>euraava dia</a:t>
            </a:r>
          </a:p>
          <a:p>
            <a:r>
              <a:rPr lang="fi-FI" sz="2800" dirty="0"/>
              <a:t>p</a:t>
            </a:r>
            <a:r>
              <a:rPr lang="fi-FI" sz="2800" dirty="0" smtClean="0"/>
              <a:t>alveluiden karsiminen / universaaliudesta tinkiminen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astuuta enemmän yksilölle?</a:t>
            </a:r>
          </a:p>
          <a:p>
            <a:pPr marL="0" indent="0">
              <a:buNone/>
            </a:pPr>
            <a:r>
              <a:rPr lang="fi-FI" sz="2800" dirty="0">
                <a:sym typeface="Wingdings" panose="05000000000000000000" pitchFamily="2" charset="2"/>
              </a:rPr>
              <a:t>	</a:t>
            </a:r>
            <a:r>
              <a:rPr lang="fi-FI" sz="2800" dirty="0" smtClean="0">
                <a:sym typeface="Wingdings" panose="05000000000000000000" pitchFamily="2" charset="2"/>
              </a:rPr>
              <a:t> riskitilanteiden suurempi oma rahoitus (säästöt) </a:t>
            </a:r>
          </a:p>
          <a:p>
            <a:pPr marL="0" indent="0">
              <a:buNone/>
            </a:pPr>
            <a:r>
              <a:rPr lang="fi-FI" sz="2800" dirty="0">
                <a:sym typeface="Wingdings" panose="05000000000000000000" pitchFamily="2" charset="2"/>
              </a:rPr>
              <a:t>	</a:t>
            </a:r>
            <a:r>
              <a:rPr lang="fi-FI" sz="2800" dirty="0" smtClean="0">
                <a:sym typeface="Wingdings" panose="05000000000000000000" pitchFamily="2" charset="2"/>
              </a:rPr>
              <a:t> elämäntapojen vaikutus </a:t>
            </a:r>
          </a:p>
          <a:p>
            <a:r>
              <a:rPr lang="fi-FI" sz="2800" dirty="0" smtClean="0">
                <a:sym typeface="Wingdings" panose="05000000000000000000" pitchFamily="2" charset="2"/>
              </a:rPr>
              <a:t>sote-uudistus  paremmat palvelut + rahan säästö? </a:t>
            </a:r>
          </a:p>
          <a:p>
            <a:r>
              <a:rPr lang="fi-FI" sz="2800" dirty="0">
                <a:sym typeface="Wingdings" panose="05000000000000000000" pitchFamily="2" charset="2"/>
              </a:rPr>
              <a:t>s</a:t>
            </a:r>
            <a:r>
              <a:rPr lang="fi-FI" sz="2800" dirty="0" smtClean="0">
                <a:sym typeface="Wingdings" panose="05000000000000000000" pitchFamily="2" charset="2"/>
              </a:rPr>
              <a:t>osiaaliturvanjärjestelmän yksinkertaistaminen  päällekkäisyydet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77581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03797" y="164269"/>
            <a:ext cx="8822027" cy="6478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649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köyhyys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k</a:t>
            </a:r>
            <a:r>
              <a:rPr lang="fi-FI" sz="2800" dirty="0" smtClean="0"/>
              <a:t>öyhyysraja Suomessa: n. 1200 e käteen / kk = alle 60 % kansallisesta mediaanitulosta (ks. </a:t>
            </a:r>
            <a:r>
              <a:rPr lang="fi-FI" sz="2800" dirty="0"/>
              <a:t>s</a:t>
            </a:r>
            <a:r>
              <a:rPr lang="fi-FI" sz="2800" dirty="0" smtClean="0"/>
              <a:t>euraava dia) </a:t>
            </a:r>
          </a:p>
          <a:p>
            <a:r>
              <a:rPr lang="fi-FI" sz="2800" dirty="0"/>
              <a:t>l</a:t>
            </a:r>
            <a:r>
              <a:rPr lang="fi-FI" sz="2800" dirty="0" smtClean="0"/>
              <a:t>eipäjonot, toimeentulotuki 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öyhyyden periytyminen 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äliaikainen köyhyys, esim. opiskelijat</a:t>
            </a:r>
          </a:p>
          <a:p>
            <a:r>
              <a:rPr lang="fi-FI" sz="2800" dirty="0"/>
              <a:t>v</a:t>
            </a:r>
            <a:r>
              <a:rPr lang="fi-FI" sz="2800" dirty="0" smtClean="0"/>
              <a:t>ahva kytkös työtilanteeseen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35124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071" y="173904"/>
            <a:ext cx="8770512" cy="6555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55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Perustulo = kansalaispalkka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1202919" y="1792936"/>
            <a:ext cx="9784080" cy="4829577"/>
          </a:xfrm>
        </p:spPr>
        <p:txBody>
          <a:bodyPr>
            <a:normAutofit/>
          </a:bodyPr>
          <a:lstStyle/>
          <a:p>
            <a:r>
              <a:rPr lang="fi-FI" sz="2800" dirty="0"/>
              <a:t>k</a:t>
            </a:r>
            <a:r>
              <a:rPr lang="fi-FI" sz="2800" dirty="0" smtClean="0"/>
              <a:t>aikille maksettava kiinteä kuukausittainen summa </a:t>
            </a:r>
          </a:p>
          <a:p>
            <a:r>
              <a:rPr lang="fi-FI" sz="2800" dirty="0">
                <a:sym typeface="Wingdings" panose="05000000000000000000" pitchFamily="2" charset="2"/>
              </a:rPr>
              <a:t>e</a:t>
            </a:r>
            <a:r>
              <a:rPr lang="fi-FI" sz="2800" dirty="0" smtClean="0">
                <a:sym typeface="Wingdings" panose="05000000000000000000" pitchFamily="2" charset="2"/>
              </a:rPr>
              <a:t>tuja? </a:t>
            </a:r>
          </a:p>
          <a:p>
            <a:pPr lvl="1"/>
            <a:r>
              <a:rPr lang="fi-FI" sz="2800" dirty="0">
                <a:sym typeface="Wingdings" panose="05000000000000000000" pitchFamily="2" charset="2"/>
              </a:rPr>
              <a:t>b</a:t>
            </a:r>
            <a:r>
              <a:rPr lang="fi-FI" sz="2800" dirty="0" smtClean="0">
                <a:sym typeface="Wingdings" panose="05000000000000000000" pitchFamily="2" charset="2"/>
              </a:rPr>
              <a:t>yrokratian väheneminen</a:t>
            </a:r>
          </a:p>
          <a:p>
            <a:pPr lvl="1"/>
            <a:r>
              <a:rPr lang="fi-FI" sz="2800" dirty="0">
                <a:sym typeface="Wingdings" panose="05000000000000000000" pitchFamily="2" charset="2"/>
              </a:rPr>
              <a:t>e</a:t>
            </a:r>
            <a:r>
              <a:rPr lang="fi-FI" sz="2800" dirty="0" smtClean="0">
                <a:sym typeface="Wingdings" panose="05000000000000000000" pitchFamily="2" charset="2"/>
              </a:rPr>
              <a:t>tuusviidakon selkiytyminen</a:t>
            </a:r>
          </a:p>
          <a:p>
            <a:pPr lvl="1"/>
            <a:r>
              <a:rPr lang="fi-FI" sz="2800" dirty="0">
                <a:sym typeface="Wingdings" panose="05000000000000000000" pitchFamily="2" charset="2"/>
              </a:rPr>
              <a:t>k</a:t>
            </a:r>
            <a:r>
              <a:rPr lang="fi-FI" sz="2800" dirty="0" smtClean="0">
                <a:sym typeface="Wingdings" panose="05000000000000000000" pitchFamily="2" charset="2"/>
              </a:rPr>
              <a:t>annustinloukkujen poistuminen</a:t>
            </a:r>
          </a:p>
          <a:p>
            <a:pPr lvl="1"/>
            <a:r>
              <a:rPr lang="fi-FI" sz="2800" dirty="0" smtClean="0">
                <a:sym typeface="Wingdings" panose="05000000000000000000" pitchFamily="2" charset="2"/>
              </a:rPr>
              <a:t>yrittäjyyden lisäys  </a:t>
            </a:r>
          </a:p>
          <a:p>
            <a:r>
              <a:rPr lang="fi-FI" sz="3000" dirty="0">
                <a:sym typeface="Wingdings" panose="05000000000000000000" pitchFamily="2" charset="2"/>
              </a:rPr>
              <a:t>e</a:t>
            </a:r>
            <a:r>
              <a:rPr lang="fi-FI" sz="3000" dirty="0" smtClean="0">
                <a:sym typeface="Wingdings" panose="05000000000000000000" pitchFamily="2" charset="2"/>
              </a:rPr>
              <a:t>ntä hinta, vaikutustyöhaluihin? </a:t>
            </a:r>
          </a:p>
          <a:p>
            <a:r>
              <a:rPr lang="fi-FI" sz="3000" dirty="0"/>
              <a:t>k</a:t>
            </a:r>
            <a:r>
              <a:rPr lang="fi-FI" sz="3000" dirty="0" smtClean="0"/>
              <a:t>okeilu 2017–18</a:t>
            </a:r>
            <a:endParaRPr lang="fi-FI" sz="3000" dirty="0"/>
          </a:p>
        </p:txBody>
      </p:sp>
    </p:spTree>
    <p:extLst>
      <p:ext uri="{BB962C8B-B14F-4D97-AF65-F5344CB8AC3E}">
        <p14:creationId xmlns:p14="http://schemas.microsoft.com/office/powerpoint/2010/main" val="16723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syrjäytyminen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2800" dirty="0"/>
              <a:t>y</a:t>
            </a:r>
            <a:r>
              <a:rPr lang="fi-FI" sz="2800" dirty="0" smtClean="0"/>
              <a:t>hteiskunnan ulkopuolisuus: työttömyys, koulutuksen puute, vähäiset ihmissuhteet ja harrastukset </a:t>
            </a:r>
            <a:r>
              <a:rPr lang="fi-FI" sz="2800" dirty="0" smtClean="0">
                <a:sym typeface="Wingdings" panose="05000000000000000000" pitchFamily="2" charset="2"/>
              </a:rPr>
              <a:t> osattomuus </a:t>
            </a:r>
            <a:endParaRPr lang="fi-FI" sz="2800" dirty="0" smtClean="0"/>
          </a:p>
          <a:p>
            <a:r>
              <a:rPr lang="fi-FI" sz="2800" dirty="0"/>
              <a:t>r</a:t>
            </a:r>
            <a:r>
              <a:rPr lang="fi-FI" sz="2800" dirty="0" smtClean="0"/>
              <a:t>ikollisuuden ja terrorismin kasvualustaa  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alleus yhteiskunnalle: syrjäytynyt elämä n. miljoona euroa </a:t>
            </a:r>
          </a:p>
          <a:p>
            <a:r>
              <a:rPr lang="fi-FI" sz="2800" dirty="0"/>
              <a:t>k</a:t>
            </a:r>
            <a:r>
              <a:rPr lang="fi-FI" sz="2800" dirty="0" smtClean="0"/>
              <a:t>oulutus ehkäisijänä</a:t>
            </a:r>
          </a:p>
          <a:p>
            <a:r>
              <a:rPr lang="fi-FI" sz="2800" dirty="0" smtClean="0"/>
              <a:t>nuorisotakuu</a:t>
            </a:r>
          </a:p>
          <a:p>
            <a:r>
              <a:rPr lang="fi-FI" sz="2800" dirty="0" smtClean="0"/>
              <a:t>muita lääkkeitä? </a:t>
            </a:r>
            <a:endParaRPr lang="fi-FI" sz="2800" dirty="0"/>
          </a:p>
        </p:txBody>
      </p:sp>
    </p:spTree>
    <p:extLst>
      <p:ext uri="{BB962C8B-B14F-4D97-AF65-F5344CB8AC3E}">
        <p14:creationId xmlns:p14="http://schemas.microsoft.com/office/powerpoint/2010/main" val="2854966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Paluu luokkayhteiskuntaan? 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2800" dirty="0" smtClean="0"/>
              <a:t>= hyvinvointivaltion pääihanteen rikkoutuminen </a:t>
            </a:r>
          </a:p>
          <a:p>
            <a:r>
              <a:rPr lang="fi-FI" sz="2800" dirty="0"/>
              <a:t>h</a:t>
            </a:r>
            <a:r>
              <a:rPr lang="fi-FI" sz="2800" dirty="0" smtClean="0"/>
              <a:t>yvä- ja huono-osaiset </a:t>
            </a:r>
            <a:r>
              <a:rPr lang="fi-FI" sz="2800" dirty="0" smtClean="0">
                <a:sym typeface="Wingdings" panose="05000000000000000000" pitchFamily="2" charset="2"/>
              </a:rPr>
              <a:t> liikkuvuus vaikeaa </a:t>
            </a:r>
          </a:p>
          <a:p>
            <a:r>
              <a:rPr lang="fi-FI" sz="2800" dirty="0">
                <a:sym typeface="Wingdings" panose="05000000000000000000" pitchFamily="2" charset="2"/>
              </a:rPr>
              <a:t>k</a:t>
            </a:r>
            <a:r>
              <a:rPr lang="fi-FI" sz="2800" dirty="0" smtClean="0">
                <a:sym typeface="Wingdings" panose="05000000000000000000" pitchFamily="2" charset="2"/>
              </a:rPr>
              <a:t>oulutustason periytyminen  korkea koulutus ennustaa vähempää työttömyyttä</a:t>
            </a:r>
          </a:p>
          <a:p>
            <a:r>
              <a:rPr lang="fi-FI" sz="2800" dirty="0">
                <a:sym typeface="Wingdings" panose="05000000000000000000" pitchFamily="2" charset="2"/>
              </a:rPr>
              <a:t>t</a:t>
            </a:r>
            <a:r>
              <a:rPr lang="fi-FI" sz="2800" dirty="0" smtClean="0">
                <a:sym typeface="Wingdings" panose="05000000000000000000" pitchFamily="2" charset="2"/>
              </a:rPr>
              <a:t>uloerojen kasvu, ks. seuraava dia (vrt. tulotason yhteys elinajanodotteeseen s. 29)</a:t>
            </a:r>
          </a:p>
          <a:p>
            <a:pPr marL="0" indent="0">
              <a:buNone/>
            </a:pPr>
            <a:r>
              <a:rPr lang="fi-FI" sz="2800" dirty="0">
                <a:sym typeface="Wingdings" panose="05000000000000000000" pitchFamily="2" charset="2"/>
              </a:rPr>
              <a:t>	</a:t>
            </a:r>
            <a:r>
              <a:rPr lang="fi-FI" sz="2800" dirty="0" smtClean="0">
                <a:sym typeface="Wingdings" panose="05000000000000000000" pitchFamily="2" charset="2"/>
              </a:rPr>
              <a:t> erilaisten elämänpiirien synty ja toisistaan 	vieraantuminen? </a:t>
            </a:r>
          </a:p>
        </p:txBody>
      </p:sp>
    </p:spTree>
    <p:extLst>
      <p:ext uri="{BB962C8B-B14F-4D97-AF65-F5344CB8AC3E}">
        <p14:creationId xmlns:p14="http://schemas.microsoft.com/office/powerpoint/2010/main" val="54164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uorovärinen">
  <a:themeElements>
    <a:clrScheme name="Banded">
      <a:dk1>
        <a:srgbClr val="2C2C2C"/>
      </a:dk1>
      <a:lt1>
        <a:srgbClr val="FFFFFF"/>
      </a:lt1>
      <a:dk2>
        <a:srgbClr val="606060"/>
      </a:dk2>
      <a:lt2>
        <a:srgbClr val="EDEDED"/>
      </a:lt2>
      <a:accent1>
        <a:srgbClr val="FFC000"/>
      </a:accent1>
      <a:accent2>
        <a:srgbClr val="A5D028"/>
      </a:accent2>
      <a:accent3>
        <a:srgbClr val="0CC978"/>
      </a:accent3>
      <a:accent4>
        <a:srgbClr val="099BDD"/>
      </a:accent4>
      <a:accent5>
        <a:srgbClr val="47BFCD"/>
      </a:accent5>
      <a:accent6>
        <a:srgbClr val="DD7C15"/>
      </a:accent6>
      <a:hlink>
        <a:srgbClr val="FF9933"/>
      </a:hlink>
      <a:folHlink>
        <a:srgbClr val="B2B2B2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1D2DA32-AC8B-4194-BF85-FF4A5B40EB5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Vaihtuvavärinen</Template>
  <TotalTime>139</TotalTime>
  <Words>203</Words>
  <Application>Microsoft Office PowerPoint</Application>
  <PresentationFormat>Laajakuva</PresentationFormat>
  <Paragraphs>45</Paragraphs>
  <Slides>11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5" baseType="lpstr">
      <vt:lpstr>Calibri</vt:lpstr>
      <vt:lpstr>Corbel</vt:lpstr>
      <vt:lpstr>Wingdings</vt:lpstr>
      <vt:lpstr>Vuorovärinen</vt:lpstr>
      <vt:lpstr>10. Hyvinvointivaltion haasteet</vt:lpstr>
      <vt:lpstr>Ongelmia </vt:lpstr>
      <vt:lpstr>Ratkaisuja </vt:lpstr>
      <vt:lpstr>PowerPoint-esitys</vt:lpstr>
      <vt:lpstr>köyhyys</vt:lpstr>
      <vt:lpstr>PowerPoint-esitys</vt:lpstr>
      <vt:lpstr>Perustulo = kansalaispalkka</vt:lpstr>
      <vt:lpstr>syrjäytyminen</vt:lpstr>
      <vt:lpstr>Paluu luokkayhteiskuntaan? </vt:lpstr>
      <vt:lpstr>PowerPoint-esitys</vt:lpstr>
      <vt:lpstr>PowerPoint-esitys</vt:lpstr>
    </vt:vector>
  </TitlesOfParts>
  <Company>Kouvola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 Hyvinvointivaltion haasteet</dc:title>
  <dc:creator>Nöjd Riku</dc:creator>
  <cp:lastModifiedBy>Nöjd Riku</cp:lastModifiedBy>
  <cp:revision>33</cp:revision>
  <cp:lastPrinted>2017-12-19T11:12:56Z</cp:lastPrinted>
  <dcterms:created xsi:type="dcterms:W3CDTF">2017-12-19T10:37:41Z</dcterms:created>
  <dcterms:modified xsi:type="dcterms:W3CDTF">2017-12-20T06:43:05Z</dcterms:modified>
</cp:coreProperties>
</file>