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8C43AE-9C99-492D-B05D-546C0C1CFEFB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1410247E-5A5B-4126-84AD-191599D13D7D}">
      <dgm:prSet phldrT="[Teksti]"/>
      <dgm:spPr/>
      <dgm:t>
        <a:bodyPr/>
        <a:lstStyle/>
        <a:p>
          <a:r>
            <a:rPr lang="fi-FI" dirty="0" smtClean="0"/>
            <a:t>Korkein oikeus</a:t>
          </a:r>
          <a:endParaRPr lang="fi-FI" dirty="0"/>
        </a:p>
      </dgm:t>
    </dgm:pt>
    <dgm:pt modelId="{709D71D4-A2EC-4FF3-BF42-E5F9D4928F71}" type="parTrans" cxnId="{3751B47C-45C0-4457-A428-0C49E6A737C3}">
      <dgm:prSet/>
      <dgm:spPr/>
      <dgm:t>
        <a:bodyPr/>
        <a:lstStyle/>
        <a:p>
          <a:endParaRPr lang="fi-FI"/>
        </a:p>
      </dgm:t>
    </dgm:pt>
    <dgm:pt modelId="{438EA7D4-504E-4848-A7CE-42BA975DFD90}" type="sibTrans" cxnId="{3751B47C-45C0-4457-A428-0C49E6A737C3}">
      <dgm:prSet/>
      <dgm:spPr/>
      <dgm:t>
        <a:bodyPr/>
        <a:lstStyle/>
        <a:p>
          <a:endParaRPr lang="fi-FI"/>
        </a:p>
      </dgm:t>
    </dgm:pt>
    <dgm:pt modelId="{5594DB1F-ED48-4B2C-8FBC-713D3294C0D0}">
      <dgm:prSet phldrT="[Teksti]"/>
      <dgm:spPr/>
      <dgm:t>
        <a:bodyPr/>
        <a:lstStyle/>
        <a:p>
          <a:r>
            <a:rPr lang="fi-FI" smtClean="0"/>
            <a:t>Hovi-oikeus</a:t>
          </a:r>
          <a:endParaRPr lang="fi-FI" dirty="0"/>
        </a:p>
      </dgm:t>
    </dgm:pt>
    <dgm:pt modelId="{C69F5FD6-AC16-4E8A-A36F-90A8375B29BE}" type="parTrans" cxnId="{D28E31D3-1013-46C5-A330-244AE2351859}">
      <dgm:prSet/>
      <dgm:spPr/>
      <dgm:t>
        <a:bodyPr/>
        <a:lstStyle/>
        <a:p>
          <a:endParaRPr lang="fi-FI"/>
        </a:p>
      </dgm:t>
    </dgm:pt>
    <dgm:pt modelId="{BDEE03FA-1964-4228-AB6B-B99BA6DCBC99}" type="sibTrans" cxnId="{D28E31D3-1013-46C5-A330-244AE2351859}">
      <dgm:prSet/>
      <dgm:spPr/>
      <dgm:t>
        <a:bodyPr/>
        <a:lstStyle/>
        <a:p>
          <a:endParaRPr lang="fi-FI"/>
        </a:p>
      </dgm:t>
    </dgm:pt>
    <dgm:pt modelId="{8C060ACD-0054-48F2-A7EB-56936EDFADFB}">
      <dgm:prSet phldrT="[Teksti]"/>
      <dgm:spPr/>
      <dgm:t>
        <a:bodyPr/>
        <a:lstStyle/>
        <a:p>
          <a:r>
            <a:rPr lang="fi-FI" dirty="0" smtClean="0"/>
            <a:t>Käräjäoikeus</a:t>
          </a:r>
          <a:endParaRPr lang="fi-FI" dirty="0"/>
        </a:p>
      </dgm:t>
    </dgm:pt>
    <dgm:pt modelId="{E8F948B6-2969-4F1F-A85E-07A8562BD791}" type="parTrans" cxnId="{8970B264-E16B-47DD-876E-EB298DA71C66}">
      <dgm:prSet/>
      <dgm:spPr/>
      <dgm:t>
        <a:bodyPr/>
        <a:lstStyle/>
        <a:p>
          <a:endParaRPr lang="fi-FI"/>
        </a:p>
      </dgm:t>
    </dgm:pt>
    <dgm:pt modelId="{CDD926B4-D6F3-4254-9B60-73B669746B06}" type="sibTrans" cxnId="{8970B264-E16B-47DD-876E-EB298DA71C66}">
      <dgm:prSet/>
      <dgm:spPr/>
      <dgm:t>
        <a:bodyPr/>
        <a:lstStyle/>
        <a:p>
          <a:endParaRPr lang="fi-FI"/>
        </a:p>
      </dgm:t>
    </dgm:pt>
    <dgm:pt modelId="{01E77917-FF4B-4D93-9AAE-DE023D457C3D}" type="pres">
      <dgm:prSet presAssocID="{1D8C43AE-9C99-492D-B05D-546C0C1CFEFB}" presName="Name0" presStyleCnt="0">
        <dgm:presLayoutVars>
          <dgm:dir/>
          <dgm:animLvl val="lvl"/>
          <dgm:resizeHandles val="exact"/>
        </dgm:presLayoutVars>
      </dgm:prSet>
      <dgm:spPr/>
    </dgm:pt>
    <dgm:pt modelId="{447E07B6-147C-4EFE-8EAB-FA31654481D4}" type="pres">
      <dgm:prSet presAssocID="{1410247E-5A5B-4126-84AD-191599D13D7D}" presName="Name8" presStyleCnt="0"/>
      <dgm:spPr/>
    </dgm:pt>
    <dgm:pt modelId="{2E5FC409-D3DE-4031-A706-D0FEBB779A44}" type="pres">
      <dgm:prSet presAssocID="{1410247E-5A5B-4126-84AD-191599D13D7D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B673E65F-DA52-4F0B-8952-E40FC725C962}" type="pres">
      <dgm:prSet presAssocID="{1410247E-5A5B-4126-84AD-191599D13D7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32C71F57-6B12-4A43-BCF7-1DFE625524D5}" type="pres">
      <dgm:prSet presAssocID="{5594DB1F-ED48-4B2C-8FBC-713D3294C0D0}" presName="Name8" presStyleCnt="0"/>
      <dgm:spPr/>
    </dgm:pt>
    <dgm:pt modelId="{7F7C4BF2-574C-4D4B-A1BA-3CA3913AD8BF}" type="pres">
      <dgm:prSet presAssocID="{5594DB1F-ED48-4B2C-8FBC-713D3294C0D0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EF064204-BAA0-4F73-A0F1-0A1A500B0B73}" type="pres">
      <dgm:prSet presAssocID="{5594DB1F-ED48-4B2C-8FBC-713D3294C0D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D5896935-9122-4BD2-A3AD-4AE1C9C3CEE3}" type="pres">
      <dgm:prSet presAssocID="{8C060ACD-0054-48F2-A7EB-56936EDFADFB}" presName="Name8" presStyleCnt="0"/>
      <dgm:spPr/>
    </dgm:pt>
    <dgm:pt modelId="{C59A2279-ABA5-4522-803C-7785F14E9267}" type="pres">
      <dgm:prSet presAssocID="{8C060ACD-0054-48F2-A7EB-56936EDFADFB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DFD414B1-6FB6-4575-B630-BECA52883C40}" type="pres">
      <dgm:prSet presAssocID="{8C060ACD-0054-48F2-A7EB-56936EDFADF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3751B47C-45C0-4457-A428-0C49E6A737C3}" srcId="{1D8C43AE-9C99-492D-B05D-546C0C1CFEFB}" destId="{1410247E-5A5B-4126-84AD-191599D13D7D}" srcOrd="0" destOrd="0" parTransId="{709D71D4-A2EC-4FF3-BF42-E5F9D4928F71}" sibTransId="{438EA7D4-504E-4848-A7CE-42BA975DFD90}"/>
    <dgm:cxn modelId="{D28E31D3-1013-46C5-A330-244AE2351859}" srcId="{1D8C43AE-9C99-492D-B05D-546C0C1CFEFB}" destId="{5594DB1F-ED48-4B2C-8FBC-713D3294C0D0}" srcOrd="1" destOrd="0" parTransId="{C69F5FD6-AC16-4E8A-A36F-90A8375B29BE}" sibTransId="{BDEE03FA-1964-4228-AB6B-B99BA6DCBC99}"/>
    <dgm:cxn modelId="{6D50FD30-D90E-45EC-945C-71CCD4C4BFD9}" type="presOf" srcId="{1D8C43AE-9C99-492D-B05D-546C0C1CFEFB}" destId="{01E77917-FF4B-4D93-9AAE-DE023D457C3D}" srcOrd="0" destOrd="0" presId="urn:microsoft.com/office/officeart/2005/8/layout/pyramid1"/>
    <dgm:cxn modelId="{A96C8C89-F1F9-4ECD-942F-4DC3583D3726}" type="presOf" srcId="{8C060ACD-0054-48F2-A7EB-56936EDFADFB}" destId="{DFD414B1-6FB6-4575-B630-BECA52883C40}" srcOrd="1" destOrd="0" presId="urn:microsoft.com/office/officeart/2005/8/layout/pyramid1"/>
    <dgm:cxn modelId="{0CBA1255-61BE-4B12-8F52-595C9EB0F533}" type="presOf" srcId="{5594DB1F-ED48-4B2C-8FBC-713D3294C0D0}" destId="{7F7C4BF2-574C-4D4B-A1BA-3CA3913AD8BF}" srcOrd="0" destOrd="0" presId="urn:microsoft.com/office/officeart/2005/8/layout/pyramid1"/>
    <dgm:cxn modelId="{C4D3000B-48F1-4D23-B016-025D4BDCAC60}" type="presOf" srcId="{1410247E-5A5B-4126-84AD-191599D13D7D}" destId="{B673E65F-DA52-4F0B-8952-E40FC725C962}" srcOrd="1" destOrd="0" presId="urn:microsoft.com/office/officeart/2005/8/layout/pyramid1"/>
    <dgm:cxn modelId="{4779D03C-63A8-43C6-B314-73CFE7CF94ED}" type="presOf" srcId="{8C060ACD-0054-48F2-A7EB-56936EDFADFB}" destId="{C59A2279-ABA5-4522-803C-7785F14E9267}" srcOrd="0" destOrd="0" presId="urn:microsoft.com/office/officeart/2005/8/layout/pyramid1"/>
    <dgm:cxn modelId="{CC6A7ADE-FC69-4A2A-89D1-8050A782E32E}" type="presOf" srcId="{1410247E-5A5B-4126-84AD-191599D13D7D}" destId="{2E5FC409-D3DE-4031-A706-D0FEBB779A44}" srcOrd="0" destOrd="0" presId="urn:microsoft.com/office/officeart/2005/8/layout/pyramid1"/>
    <dgm:cxn modelId="{8970B264-E16B-47DD-876E-EB298DA71C66}" srcId="{1D8C43AE-9C99-492D-B05D-546C0C1CFEFB}" destId="{8C060ACD-0054-48F2-A7EB-56936EDFADFB}" srcOrd="2" destOrd="0" parTransId="{E8F948B6-2969-4F1F-A85E-07A8562BD791}" sibTransId="{CDD926B4-D6F3-4254-9B60-73B669746B06}"/>
    <dgm:cxn modelId="{EB8EC6BF-ECC2-4E38-A918-FCAA6CAB2C63}" type="presOf" srcId="{5594DB1F-ED48-4B2C-8FBC-713D3294C0D0}" destId="{EF064204-BAA0-4F73-A0F1-0A1A500B0B73}" srcOrd="1" destOrd="0" presId="urn:microsoft.com/office/officeart/2005/8/layout/pyramid1"/>
    <dgm:cxn modelId="{B7BFF3A3-DBA5-42BD-8100-DCE5C7ABB67C}" type="presParOf" srcId="{01E77917-FF4B-4D93-9AAE-DE023D457C3D}" destId="{447E07B6-147C-4EFE-8EAB-FA31654481D4}" srcOrd="0" destOrd="0" presId="urn:microsoft.com/office/officeart/2005/8/layout/pyramid1"/>
    <dgm:cxn modelId="{48323A6C-E049-481F-8CF0-6E294D97D6C0}" type="presParOf" srcId="{447E07B6-147C-4EFE-8EAB-FA31654481D4}" destId="{2E5FC409-D3DE-4031-A706-D0FEBB779A44}" srcOrd="0" destOrd="0" presId="urn:microsoft.com/office/officeart/2005/8/layout/pyramid1"/>
    <dgm:cxn modelId="{F6CE4A71-2EE5-4A8D-9F1B-6E915726539B}" type="presParOf" srcId="{447E07B6-147C-4EFE-8EAB-FA31654481D4}" destId="{B673E65F-DA52-4F0B-8952-E40FC725C962}" srcOrd="1" destOrd="0" presId="urn:microsoft.com/office/officeart/2005/8/layout/pyramid1"/>
    <dgm:cxn modelId="{C686CA09-BC3D-4519-A24D-936E443AA7A7}" type="presParOf" srcId="{01E77917-FF4B-4D93-9AAE-DE023D457C3D}" destId="{32C71F57-6B12-4A43-BCF7-1DFE625524D5}" srcOrd="1" destOrd="0" presId="urn:microsoft.com/office/officeart/2005/8/layout/pyramid1"/>
    <dgm:cxn modelId="{F019BFCA-5845-4116-97F8-72126AEF2E5A}" type="presParOf" srcId="{32C71F57-6B12-4A43-BCF7-1DFE625524D5}" destId="{7F7C4BF2-574C-4D4B-A1BA-3CA3913AD8BF}" srcOrd="0" destOrd="0" presId="urn:microsoft.com/office/officeart/2005/8/layout/pyramid1"/>
    <dgm:cxn modelId="{A0D945D6-9524-48FB-82F1-E71890D499E3}" type="presParOf" srcId="{32C71F57-6B12-4A43-BCF7-1DFE625524D5}" destId="{EF064204-BAA0-4F73-A0F1-0A1A500B0B73}" srcOrd="1" destOrd="0" presId="urn:microsoft.com/office/officeart/2005/8/layout/pyramid1"/>
    <dgm:cxn modelId="{E01495A6-AA85-4E9D-84A6-088169C494B2}" type="presParOf" srcId="{01E77917-FF4B-4D93-9AAE-DE023D457C3D}" destId="{D5896935-9122-4BD2-A3AD-4AE1C9C3CEE3}" srcOrd="2" destOrd="0" presId="urn:microsoft.com/office/officeart/2005/8/layout/pyramid1"/>
    <dgm:cxn modelId="{36B80B1A-D64D-454B-AFA0-0A1A5E19DD14}" type="presParOf" srcId="{D5896935-9122-4BD2-A3AD-4AE1C9C3CEE3}" destId="{C59A2279-ABA5-4522-803C-7785F14E9267}" srcOrd="0" destOrd="0" presId="urn:microsoft.com/office/officeart/2005/8/layout/pyramid1"/>
    <dgm:cxn modelId="{7CBA8E5C-1E8E-4471-AC81-9A7F573CCAB9}" type="presParOf" srcId="{D5896935-9122-4BD2-A3AD-4AE1C9C3CEE3}" destId="{DFD414B1-6FB6-4575-B630-BECA52883C40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C409-D3DE-4031-A706-D0FEBB779A44}">
      <dsp:nvSpPr>
        <dsp:cNvPr id="0" name=""/>
        <dsp:cNvSpPr/>
      </dsp:nvSpPr>
      <dsp:spPr>
        <a:xfrm>
          <a:off x="3454400" y="0"/>
          <a:ext cx="3454400" cy="1141412"/>
        </a:xfrm>
        <a:prstGeom prst="trapezoid">
          <a:avLst>
            <a:gd name="adj" fmla="val 15132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4600" kern="1200" dirty="0" smtClean="0"/>
            <a:t>Korkein oikeus</a:t>
          </a:r>
          <a:endParaRPr lang="fi-FI" sz="4600" kern="1200" dirty="0"/>
        </a:p>
      </dsp:txBody>
      <dsp:txXfrm>
        <a:off x="3454400" y="0"/>
        <a:ext cx="3454400" cy="1141412"/>
      </dsp:txXfrm>
    </dsp:sp>
    <dsp:sp modelId="{7F7C4BF2-574C-4D4B-A1BA-3CA3913AD8BF}">
      <dsp:nvSpPr>
        <dsp:cNvPr id="0" name=""/>
        <dsp:cNvSpPr/>
      </dsp:nvSpPr>
      <dsp:spPr>
        <a:xfrm>
          <a:off x="1727199" y="1141412"/>
          <a:ext cx="6908800" cy="1141412"/>
        </a:xfrm>
        <a:prstGeom prst="trapezoid">
          <a:avLst>
            <a:gd name="adj" fmla="val 15132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4600" kern="1200" smtClean="0"/>
            <a:t>Hovi-oikeus</a:t>
          </a:r>
          <a:endParaRPr lang="fi-FI" sz="4600" kern="1200" dirty="0"/>
        </a:p>
      </dsp:txBody>
      <dsp:txXfrm>
        <a:off x="2936239" y="1141412"/>
        <a:ext cx="4490720" cy="1141412"/>
      </dsp:txXfrm>
    </dsp:sp>
    <dsp:sp modelId="{C59A2279-ABA5-4522-803C-7785F14E9267}">
      <dsp:nvSpPr>
        <dsp:cNvPr id="0" name=""/>
        <dsp:cNvSpPr/>
      </dsp:nvSpPr>
      <dsp:spPr>
        <a:xfrm>
          <a:off x="0" y="2282824"/>
          <a:ext cx="10363200" cy="1141412"/>
        </a:xfrm>
        <a:prstGeom prst="trapezoid">
          <a:avLst>
            <a:gd name="adj" fmla="val 15132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4600" kern="1200" dirty="0" smtClean="0"/>
            <a:t>Käräjäoikeus</a:t>
          </a:r>
          <a:endParaRPr lang="fi-FI" sz="4600" kern="1200" dirty="0"/>
        </a:p>
      </dsp:txBody>
      <dsp:txXfrm>
        <a:off x="1813559" y="2282824"/>
        <a:ext cx="6736080" cy="11414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F0683-C2EA-4171-A814-F300B6E0B3C9}" type="datetimeFigureOut">
              <a:rPr lang="fi-FI" smtClean="0"/>
              <a:t>29.3.2018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AEFC8-F05C-45DE-BEA3-CC64ADB273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7474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F0683-C2EA-4171-A814-F300B6E0B3C9}" type="datetimeFigureOut">
              <a:rPr lang="fi-FI" smtClean="0"/>
              <a:t>29.3.2018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AEFC8-F05C-45DE-BEA3-CC64ADB273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8073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F0683-C2EA-4171-A814-F300B6E0B3C9}" type="datetimeFigureOut">
              <a:rPr lang="fi-FI" smtClean="0"/>
              <a:t>29.3.2018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AEFC8-F05C-45DE-BEA3-CC64ADB273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5164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F0683-C2EA-4171-A814-F300B6E0B3C9}" type="datetimeFigureOut">
              <a:rPr lang="fi-FI" smtClean="0"/>
              <a:t>29.3.2018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AEFC8-F05C-45DE-BEA3-CC64ADB27347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22465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F0683-C2EA-4171-A814-F300B6E0B3C9}" type="datetimeFigureOut">
              <a:rPr lang="fi-FI" smtClean="0"/>
              <a:t>29.3.2018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AEFC8-F05C-45DE-BEA3-CC64ADB273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9462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F0683-C2EA-4171-A814-F300B6E0B3C9}" type="datetimeFigureOut">
              <a:rPr lang="fi-FI" smtClean="0"/>
              <a:t>29.3.2018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AEFC8-F05C-45DE-BEA3-CC64ADB273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6917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F0683-C2EA-4171-A814-F300B6E0B3C9}" type="datetimeFigureOut">
              <a:rPr lang="fi-FI" smtClean="0"/>
              <a:t>29.3.2018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AEFC8-F05C-45DE-BEA3-CC64ADB273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99208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F0683-C2EA-4171-A814-F300B6E0B3C9}" type="datetimeFigureOut">
              <a:rPr lang="fi-FI" smtClean="0"/>
              <a:t>29.3.2018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AEFC8-F05C-45DE-BEA3-CC64ADB273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46426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F0683-C2EA-4171-A814-F300B6E0B3C9}" type="datetimeFigureOut">
              <a:rPr lang="fi-FI" smtClean="0"/>
              <a:t>29.3.2018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AEFC8-F05C-45DE-BEA3-CC64ADB273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4074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F0683-C2EA-4171-A814-F300B6E0B3C9}" type="datetimeFigureOut">
              <a:rPr lang="fi-FI" smtClean="0"/>
              <a:t>29.3.2018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AEFC8-F05C-45DE-BEA3-CC64ADB273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3430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F0683-C2EA-4171-A814-F300B6E0B3C9}" type="datetimeFigureOut">
              <a:rPr lang="fi-FI" smtClean="0"/>
              <a:t>29.3.2018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AEFC8-F05C-45DE-BEA3-CC64ADB273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3987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F0683-C2EA-4171-A814-F300B6E0B3C9}" type="datetimeFigureOut">
              <a:rPr lang="fi-FI" smtClean="0"/>
              <a:t>29.3.2018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AEFC8-F05C-45DE-BEA3-CC64ADB273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1895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F0683-C2EA-4171-A814-F300B6E0B3C9}" type="datetimeFigureOut">
              <a:rPr lang="fi-FI" smtClean="0"/>
              <a:t>29.3.2018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AEFC8-F05C-45DE-BEA3-CC64ADB273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9927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F0683-C2EA-4171-A814-F300B6E0B3C9}" type="datetimeFigureOut">
              <a:rPr lang="fi-FI" smtClean="0"/>
              <a:t>29.3.2018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AEFC8-F05C-45DE-BEA3-CC64ADB273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6987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F0683-C2EA-4171-A814-F300B6E0B3C9}" type="datetimeFigureOut">
              <a:rPr lang="fi-FI" smtClean="0"/>
              <a:t>29.3.2018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AEFC8-F05C-45DE-BEA3-CC64ADB273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0388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F0683-C2EA-4171-A814-F300B6E0B3C9}" type="datetimeFigureOut">
              <a:rPr lang="fi-FI" smtClean="0"/>
              <a:t>29.3.2018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AEFC8-F05C-45DE-BEA3-CC64ADB273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6507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F0683-C2EA-4171-A814-F300B6E0B3C9}" type="datetimeFigureOut">
              <a:rPr lang="fi-FI" smtClean="0"/>
              <a:t>29.3.2018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AEFC8-F05C-45DE-BEA3-CC64ADB273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5017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C8F0683-C2EA-4171-A814-F300B6E0B3C9}" type="datetimeFigureOut">
              <a:rPr lang="fi-FI" smtClean="0"/>
              <a:t>29.3.2018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14AEFC8-F05C-45DE-BEA3-CC64ADB273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6136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le.fi/aihe/artikkeli/2009/08/21/lapinlahden-linnut-poliisiasema" TargetMode="External"/><Relationship Id="rId2" Type="http://schemas.openxmlformats.org/officeDocument/2006/relationships/hyperlink" Target="https://www.youtube.com/watch?v=PENkTqLxPB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Tuomioistuinjärjestelmä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5907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Poliisin tehtävät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b="1" dirty="0" smtClean="0"/>
              <a:t>Järjestyksen valvominen ja turvallisuuden ylläpito tärkeimmät tehtävät </a:t>
            </a:r>
            <a:r>
              <a:rPr lang="fi-FI" b="1" dirty="0" smtClean="0">
                <a:latin typeface="Calibri" panose="020F0502020204030204" pitchFamily="34" charset="0"/>
              </a:rPr>
              <a:t>→ tarkoin säädellyt, mutta laajat oikeudet</a:t>
            </a:r>
            <a:endParaRPr lang="fi-FI" b="1" dirty="0" smtClean="0"/>
          </a:p>
          <a:p>
            <a:r>
              <a:rPr lang="fi-FI" dirty="0" smtClean="0"/>
              <a:t>Kiinniotto – </a:t>
            </a:r>
            <a:r>
              <a:rPr lang="fi-FI" dirty="0" err="1" smtClean="0"/>
              <a:t>max</a:t>
            </a:r>
            <a:r>
              <a:rPr lang="fi-FI" dirty="0" smtClean="0"/>
              <a:t>. 1 vrk.</a:t>
            </a:r>
          </a:p>
          <a:p>
            <a:r>
              <a:rPr lang="fi-FI" dirty="0" smtClean="0"/>
              <a:t>Kiinniotto muuttuu pidätykseksi – </a:t>
            </a:r>
            <a:r>
              <a:rPr lang="fi-FI" dirty="0" err="1" smtClean="0"/>
              <a:t>max</a:t>
            </a:r>
            <a:r>
              <a:rPr lang="fi-FI" dirty="0" smtClean="0"/>
              <a:t>. 4 vrk.</a:t>
            </a:r>
          </a:p>
          <a:p>
            <a:r>
              <a:rPr lang="fi-FI" dirty="0" smtClean="0"/>
              <a:t>Poliisin pyrkimyksenä jalkautua kansan joukkoon</a:t>
            </a:r>
          </a:p>
          <a:p>
            <a:r>
              <a:rPr lang="fi-FI" dirty="0" smtClean="0"/>
              <a:t>Rikostapauksissa poliisi tekee esitutkinnan </a:t>
            </a:r>
          </a:p>
          <a:p>
            <a:r>
              <a:rPr lang="fi-FI" dirty="0" smtClean="0"/>
              <a:t>Keskusrikospoliisi (KRP) tutkii laajempia rikostapauksia</a:t>
            </a:r>
          </a:p>
          <a:p>
            <a:r>
              <a:rPr lang="fi-FI" dirty="0" smtClean="0"/>
              <a:t>SUPO vastaa valtakunnan turvallisuudesta</a:t>
            </a:r>
          </a:p>
          <a:p>
            <a:r>
              <a:rPr lang="fi-FI" dirty="0" smtClean="0"/>
              <a:t>Erilaiset lupa-asiat, kuten passit poliisin vastuulla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111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457200"/>
            <a:ext cx="9753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5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Poliisin toimintaa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>
                <a:hlinkClick r:id="rId2"/>
              </a:rPr>
              <a:t>https://</a:t>
            </a:r>
            <a:r>
              <a:rPr lang="fi-FI" dirty="0" smtClean="0">
                <a:hlinkClick r:id="rId2"/>
              </a:rPr>
              <a:t>www.youtube.com/watch?v=PENkTqLxPBM</a:t>
            </a:r>
            <a:r>
              <a:rPr lang="fi-FI" dirty="0" smtClean="0"/>
              <a:t> </a:t>
            </a:r>
          </a:p>
          <a:p>
            <a:r>
              <a:rPr lang="fi-FI" dirty="0">
                <a:hlinkClick r:id="rId3"/>
              </a:rPr>
              <a:t>https://</a:t>
            </a:r>
            <a:r>
              <a:rPr lang="fi-FI" dirty="0" smtClean="0">
                <a:hlinkClick r:id="rId3"/>
              </a:rPr>
              <a:t>yle.fi/aihe/artikkeli/2009/08/21/lapinlahden-linnut-poliisiasema</a:t>
            </a:r>
            <a:r>
              <a:rPr lang="fi-FI" dirty="0" smtClean="0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5341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Oikeusjärjestelmä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 smtClean="0"/>
              <a:t>Perustuu lakiin</a:t>
            </a:r>
          </a:p>
          <a:p>
            <a:r>
              <a:rPr lang="fi-FI" dirty="0" smtClean="0"/>
              <a:t>Yleiset tuomioistuimet käsittelevät tavalliset rikos- ja riita-asiat</a:t>
            </a:r>
          </a:p>
          <a:p>
            <a:r>
              <a:rPr lang="fi-FI" dirty="0" smtClean="0"/>
              <a:t>Hallinnolliset tuomioistuimet käsittelevät viranomaisten toimintaa</a:t>
            </a:r>
          </a:p>
          <a:p>
            <a:r>
              <a:rPr lang="fi-FI" dirty="0" smtClean="0"/>
              <a:t>Erityistuomioistuimet erityisasioita (esim. vakuutusoikeus)</a:t>
            </a:r>
          </a:p>
          <a:p>
            <a:r>
              <a:rPr lang="fi-FI" dirty="0" smtClean="0"/>
              <a:t>Oikeusvaltion periaatteisiin kuuluu, että päätöksestä voi valittaa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2431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Yleinen tuomioistuinjärjestelmä</a:t>
            </a:r>
            <a:endParaRPr lang="fi-FI" dirty="0"/>
          </a:p>
        </p:txBody>
      </p:sp>
      <p:graphicFrame>
        <p:nvGraphicFramePr>
          <p:cNvPr id="6" name="Sisällön paikkamerkki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19177609"/>
              </p:ext>
            </p:extLst>
          </p:nvPr>
        </p:nvGraphicFramePr>
        <p:xfrm>
          <a:off x="914400" y="2366963"/>
          <a:ext cx="10363200" cy="3424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054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Käräjäoikeuden kokoonpano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sz="2800" dirty="0" smtClean="0"/>
              <a:t>Yksi käräjätuomari </a:t>
            </a:r>
            <a:r>
              <a:rPr lang="fi-FI" dirty="0" smtClean="0"/>
              <a:t>(vähäiset tapaukset, rangaistus </a:t>
            </a:r>
            <a:r>
              <a:rPr lang="fi-FI" dirty="0" err="1" smtClean="0"/>
              <a:t>max</a:t>
            </a:r>
            <a:r>
              <a:rPr lang="fi-FI" dirty="0" smtClean="0"/>
              <a:t>. 2 vuotta)</a:t>
            </a:r>
          </a:p>
          <a:p>
            <a:r>
              <a:rPr lang="fi-FI" sz="2800" dirty="0" smtClean="0"/>
              <a:t>Kolme tuomaria </a:t>
            </a:r>
            <a:r>
              <a:rPr lang="fi-FI" dirty="0" smtClean="0"/>
              <a:t>(vakavat tapaukset)</a:t>
            </a:r>
          </a:p>
          <a:p>
            <a:r>
              <a:rPr lang="fi-FI" sz="2800" dirty="0" smtClean="0"/>
              <a:t>Lautamieskokoonpano </a:t>
            </a:r>
            <a:r>
              <a:rPr lang="fi-FI" dirty="0" smtClean="0"/>
              <a:t>(mukana maallikkojäseniä)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8633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258" y="471632"/>
            <a:ext cx="8775365" cy="59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83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Sovitteluun pyritään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467562" y="1710000"/>
            <a:ext cx="5956369" cy="51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81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sara">
  <a:themeElements>
    <a:clrScheme name="Pisar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Pisar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TM04033925[[fn=Pisara]]</Template>
  <TotalTime>109</TotalTime>
  <Words>131</Words>
  <Application>Microsoft Office PowerPoint</Application>
  <PresentationFormat>Laajakuva</PresentationFormat>
  <Paragraphs>28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3" baseType="lpstr">
      <vt:lpstr>Arial</vt:lpstr>
      <vt:lpstr>Calibri</vt:lpstr>
      <vt:lpstr>Tw Cen MT</vt:lpstr>
      <vt:lpstr>Pisara</vt:lpstr>
      <vt:lpstr>Tuomioistuinjärjestelmä</vt:lpstr>
      <vt:lpstr>Poliisin tehtävät</vt:lpstr>
      <vt:lpstr>PowerPoint-esitys</vt:lpstr>
      <vt:lpstr>Poliisin toimintaa</vt:lpstr>
      <vt:lpstr>Oikeusjärjestelmä</vt:lpstr>
      <vt:lpstr>Yleinen tuomioistuinjärjestelmä</vt:lpstr>
      <vt:lpstr>Käräjäoikeuden kokoonpano</vt:lpstr>
      <vt:lpstr>PowerPoint-esitys</vt:lpstr>
      <vt:lpstr>Sovitteluun pyritään</vt:lpstr>
    </vt:vector>
  </TitlesOfParts>
  <Company>Kouvola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Tuomioistuinjärjestelmä</dc:title>
  <dc:creator>Helenius Niki</dc:creator>
  <cp:lastModifiedBy>Helenius Niki</cp:lastModifiedBy>
  <cp:revision>9</cp:revision>
  <dcterms:created xsi:type="dcterms:W3CDTF">2018-03-28T12:00:24Z</dcterms:created>
  <dcterms:modified xsi:type="dcterms:W3CDTF">2018-03-29T12:03:46Z</dcterms:modified>
</cp:coreProperties>
</file>