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BC44B-4045-4F94-8ABF-1D583781783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44EF260-F11A-425A-A1A6-5E5162B47EAF}">
      <dgm:prSet phldrT="[Teksti]"/>
      <dgm:spPr/>
      <dgm:t>
        <a:bodyPr/>
        <a:lstStyle/>
        <a:p>
          <a:r>
            <a:rPr lang="fi-FI" b="1" dirty="0" smtClean="0"/>
            <a:t>Korkein oikeus</a:t>
          </a:r>
        </a:p>
        <a:p>
          <a:r>
            <a:rPr lang="fi-FI" dirty="0" smtClean="0"/>
            <a:t>Ennakkopäätöstuomioistuin</a:t>
          </a:r>
        </a:p>
        <a:p>
          <a:r>
            <a:rPr lang="fi-FI" dirty="0" smtClean="0"/>
            <a:t>Sinne haetaan valituslupaa</a:t>
          </a:r>
          <a:endParaRPr lang="fi-FI" dirty="0"/>
        </a:p>
      </dgm:t>
    </dgm:pt>
    <dgm:pt modelId="{8F2FC228-8762-4145-99E6-E336B653309D}" type="parTrans" cxnId="{63414E8E-AC6C-47ED-ABAE-8D17947557C7}">
      <dgm:prSet/>
      <dgm:spPr/>
      <dgm:t>
        <a:bodyPr/>
        <a:lstStyle/>
        <a:p>
          <a:endParaRPr lang="fi-FI"/>
        </a:p>
      </dgm:t>
    </dgm:pt>
    <dgm:pt modelId="{D8CBCAE7-068B-44EA-BE38-CF186D38A6C6}" type="sibTrans" cxnId="{63414E8E-AC6C-47ED-ABAE-8D17947557C7}">
      <dgm:prSet/>
      <dgm:spPr/>
      <dgm:t>
        <a:bodyPr/>
        <a:lstStyle/>
        <a:p>
          <a:endParaRPr lang="fi-FI"/>
        </a:p>
      </dgm:t>
    </dgm:pt>
    <dgm:pt modelId="{C8B06E1E-BF66-402C-A74C-74F3AEED64F7}">
      <dgm:prSet phldrT="[Teksti]"/>
      <dgm:spPr/>
      <dgm:t>
        <a:bodyPr/>
        <a:lstStyle/>
        <a:p>
          <a:r>
            <a:rPr lang="fi-FI" b="1" dirty="0" smtClean="0"/>
            <a:t>Hovioikeus</a:t>
          </a:r>
        </a:p>
        <a:p>
          <a:r>
            <a:rPr lang="fi-FI" dirty="0" smtClean="0"/>
            <a:t>Suomessa 5</a:t>
          </a:r>
        </a:p>
        <a:p>
          <a:r>
            <a:rPr lang="fi-FI" dirty="0" smtClean="0"/>
            <a:t>Muutoksenhalutuomioistuimia, päätökset yleensä kolmen tuomarin voimin</a:t>
          </a:r>
          <a:endParaRPr lang="fi-FI" dirty="0"/>
        </a:p>
      </dgm:t>
    </dgm:pt>
    <dgm:pt modelId="{2CB908BC-DD1E-4DD4-ACFF-81BE64062806}" type="parTrans" cxnId="{59B265E3-6F0E-46C4-97D0-E4561BF85C16}">
      <dgm:prSet/>
      <dgm:spPr/>
      <dgm:t>
        <a:bodyPr/>
        <a:lstStyle/>
        <a:p>
          <a:endParaRPr lang="fi-FI"/>
        </a:p>
      </dgm:t>
    </dgm:pt>
    <dgm:pt modelId="{672B50D0-0B71-407E-8C21-ADDCEE9847FB}" type="sibTrans" cxnId="{59B265E3-6F0E-46C4-97D0-E4561BF85C16}">
      <dgm:prSet/>
      <dgm:spPr/>
      <dgm:t>
        <a:bodyPr/>
        <a:lstStyle/>
        <a:p>
          <a:endParaRPr lang="fi-FI"/>
        </a:p>
      </dgm:t>
    </dgm:pt>
    <dgm:pt modelId="{62C35781-959A-4CDE-84B6-0848549858A4}">
      <dgm:prSet phldrT="[Teksti]"/>
      <dgm:spPr/>
      <dgm:t>
        <a:bodyPr/>
        <a:lstStyle/>
        <a:p>
          <a:r>
            <a:rPr lang="fi-FI" b="1" dirty="0" smtClean="0"/>
            <a:t>Käräjäoikeus</a:t>
          </a:r>
        </a:p>
        <a:p>
          <a:r>
            <a:rPr lang="fi-FI" dirty="0" smtClean="0"/>
            <a:t>Rikos-, riita- ja hakemusasiat</a:t>
          </a:r>
        </a:p>
        <a:p>
          <a:r>
            <a:rPr lang="fi-FI" dirty="0" smtClean="0"/>
            <a:t>Suomessa 27 kappaletta, kokoonpano riippuu käsiteltävästä asiasta</a:t>
          </a:r>
          <a:endParaRPr lang="fi-FI" dirty="0"/>
        </a:p>
      </dgm:t>
    </dgm:pt>
    <dgm:pt modelId="{B15E0971-7CFD-4FA4-AB75-5F385DFC04CE}" type="parTrans" cxnId="{CB7B58F8-77FE-4CA9-8CB1-3ABC335DD86B}">
      <dgm:prSet/>
      <dgm:spPr/>
      <dgm:t>
        <a:bodyPr/>
        <a:lstStyle/>
        <a:p>
          <a:endParaRPr lang="fi-FI"/>
        </a:p>
      </dgm:t>
    </dgm:pt>
    <dgm:pt modelId="{FE6CF6CB-9BD8-43F8-981B-46A1A4039951}" type="sibTrans" cxnId="{CB7B58F8-77FE-4CA9-8CB1-3ABC335DD86B}">
      <dgm:prSet/>
      <dgm:spPr/>
      <dgm:t>
        <a:bodyPr/>
        <a:lstStyle/>
        <a:p>
          <a:endParaRPr lang="fi-FI"/>
        </a:p>
      </dgm:t>
    </dgm:pt>
    <dgm:pt modelId="{143F847C-80E3-4949-8BE9-7D9832893D99}" type="pres">
      <dgm:prSet presAssocID="{00ABC44B-4045-4F94-8ABF-1D5837817838}" presName="Name0" presStyleCnt="0">
        <dgm:presLayoutVars>
          <dgm:dir/>
          <dgm:animLvl val="lvl"/>
          <dgm:resizeHandles val="exact"/>
        </dgm:presLayoutVars>
      </dgm:prSet>
      <dgm:spPr/>
    </dgm:pt>
    <dgm:pt modelId="{E18E69DE-9A6F-403A-A72B-FFA0D41EB7C7}" type="pres">
      <dgm:prSet presAssocID="{944EF260-F11A-425A-A1A6-5E5162B47EAF}" presName="Name8" presStyleCnt="0"/>
      <dgm:spPr/>
    </dgm:pt>
    <dgm:pt modelId="{CBB1BEEA-4241-4F0C-9EEB-EAD3106FF82B}" type="pres">
      <dgm:prSet presAssocID="{944EF260-F11A-425A-A1A6-5E5162B47EA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79171C9-C883-4207-84D0-3DF733E49A8E}" type="pres">
      <dgm:prSet presAssocID="{944EF260-F11A-425A-A1A6-5E5162B47E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A60F2CD-ACD9-49CF-8F06-41CED1A54492}" type="pres">
      <dgm:prSet presAssocID="{C8B06E1E-BF66-402C-A74C-74F3AEED64F7}" presName="Name8" presStyleCnt="0"/>
      <dgm:spPr/>
    </dgm:pt>
    <dgm:pt modelId="{245C9324-A1E0-4604-ABB0-C95A7FF9172C}" type="pres">
      <dgm:prSet presAssocID="{C8B06E1E-BF66-402C-A74C-74F3AEED64F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EC8BA0A-CD55-42AC-822D-B3B3D5DFB51A}" type="pres">
      <dgm:prSet presAssocID="{C8B06E1E-BF66-402C-A74C-74F3AEED64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57E67C5-C3F6-41B6-81AA-4BDE94E2B021}" type="pres">
      <dgm:prSet presAssocID="{62C35781-959A-4CDE-84B6-0848549858A4}" presName="Name8" presStyleCnt="0"/>
      <dgm:spPr/>
    </dgm:pt>
    <dgm:pt modelId="{5122B493-FA26-4A14-B3E8-DB35DF7BDBB6}" type="pres">
      <dgm:prSet presAssocID="{62C35781-959A-4CDE-84B6-0848549858A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662122D-CF98-43B1-944B-5FB3E648FD9C}" type="pres">
      <dgm:prSet presAssocID="{62C35781-959A-4CDE-84B6-0848549858A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16CC787-429C-40C8-8E9D-EA1A89DB7784}" type="presOf" srcId="{944EF260-F11A-425A-A1A6-5E5162B47EAF}" destId="{A79171C9-C883-4207-84D0-3DF733E49A8E}" srcOrd="1" destOrd="0" presId="urn:microsoft.com/office/officeart/2005/8/layout/pyramid1"/>
    <dgm:cxn modelId="{12CB07A4-63B1-4C83-842B-755D9B327300}" type="presOf" srcId="{C8B06E1E-BF66-402C-A74C-74F3AEED64F7}" destId="{3EC8BA0A-CD55-42AC-822D-B3B3D5DFB51A}" srcOrd="1" destOrd="0" presId="urn:microsoft.com/office/officeart/2005/8/layout/pyramid1"/>
    <dgm:cxn modelId="{63414E8E-AC6C-47ED-ABAE-8D17947557C7}" srcId="{00ABC44B-4045-4F94-8ABF-1D5837817838}" destId="{944EF260-F11A-425A-A1A6-5E5162B47EAF}" srcOrd="0" destOrd="0" parTransId="{8F2FC228-8762-4145-99E6-E336B653309D}" sibTransId="{D8CBCAE7-068B-44EA-BE38-CF186D38A6C6}"/>
    <dgm:cxn modelId="{CB7B58F8-77FE-4CA9-8CB1-3ABC335DD86B}" srcId="{00ABC44B-4045-4F94-8ABF-1D5837817838}" destId="{62C35781-959A-4CDE-84B6-0848549858A4}" srcOrd="2" destOrd="0" parTransId="{B15E0971-7CFD-4FA4-AB75-5F385DFC04CE}" sibTransId="{FE6CF6CB-9BD8-43F8-981B-46A1A4039951}"/>
    <dgm:cxn modelId="{2E60DCB9-DBD0-4E19-8A3D-0CCAD93C9C97}" type="presOf" srcId="{00ABC44B-4045-4F94-8ABF-1D5837817838}" destId="{143F847C-80E3-4949-8BE9-7D9832893D99}" srcOrd="0" destOrd="0" presId="urn:microsoft.com/office/officeart/2005/8/layout/pyramid1"/>
    <dgm:cxn modelId="{5688B1AF-3DC7-4F63-832B-3EAA5560FEEB}" type="presOf" srcId="{62C35781-959A-4CDE-84B6-0848549858A4}" destId="{5122B493-FA26-4A14-B3E8-DB35DF7BDBB6}" srcOrd="0" destOrd="0" presId="urn:microsoft.com/office/officeart/2005/8/layout/pyramid1"/>
    <dgm:cxn modelId="{59B265E3-6F0E-46C4-97D0-E4561BF85C16}" srcId="{00ABC44B-4045-4F94-8ABF-1D5837817838}" destId="{C8B06E1E-BF66-402C-A74C-74F3AEED64F7}" srcOrd="1" destOrd="0" parTransId="{2CB908BC-DD1E-4DD4-ACFF-81BE64062806}" sibTransId="{672B50D0-0B71-407E-8C21-ADDCEE9847FB}"/>
    <dgm:cxn modelId="{DAA63CA0-A484-4D1C-BC46-758A051718DF}" type="presOf" srcId="{62C35781-959A-4CDE-84B6-0848549858A4}" destId="{2662122D-CF98-43B1-944B-5FB3E648FD9C}" srcOrd="1" destOrd="0" presId="urn:microsoft.com/office/officeart/2005/8/layout/pyramid1"/>
    <dgm:cxn modelId="{65CCA05B-47CC-4F59-9A32-B1C758D8CD2C}" type="presOf" srcId="{C8B06E1E-BF66-402C-A74C-74F3AEED64F7}" destId="{245C9324-A1E0-4604-ABB0-C95A7FF9172C}" srcOrd="0" destOrd="0" presId="urn:microsoft.com/office/officeart/2005/8/layout/pyramid1"/>
    <dgm:cxn modelId="{F3A58CE2-C0BF-4A00-A2A1-CC64670CA77B}" type="presOf" srcId="{944EF260-F11A-425A-A1A6-5E5162B47EAF}" destId="{CBB1BEEA-4241-4F0C-9EEB-EAD3106FF82B}" srcOrd="0" destOrd="0" presId="urn:microsoft.com/office/officeart/2005/8/layout/pyramid1"/>
    <dgm:cxn modelId="{F02F29DB-5D79-427B-81F2-840092A93609}" type="presParOf" srcId="{143F847C-80E3-4949-8BE9-7D9832893D99}" destId="{E18E69DE-9A6F-403A-A72B-FFA0D41EB7C7}" srcOrd="0" destOrd="0" presId="urn:microsoft.com/office/officeart/2005/8/layout/pyramid1"/>
    <dgm:cxn modelId="{9A614DE9-A231-41B0-9D71-08B0966316B1}" type="presParOf" srcId="{E18E69DE-9A6F-403A-A72B-FFA0D41EB7C7}" destId="{CBB1BEEA-4241-4F0C-9EEB-EAD3106FF82B}" srcOrd="0" destOrd="0" presId="urn:microsoft.com/office/officeart/2005/8/layout/pyramid1"/>
    <dgm:cxn modelId="{0761D767-1727-400B-AD63-94F05AB766F5}" type="presParOf" srcId="{E18E69DE-9A6F-403A-A72B-FFA0D41EB7C7}" destId="{A79171C9-C883-4207-84D0-3DF733E49A8E}" srcOrd="1" destOrd="0" presId="urn:microsoft.com/office/officeart/2005/8/layout/pyramid1"/>
    <dgm:cxn modelId="{98709580-9D13-4B47-8D3E-E77E78426DA0}" type="presParOf" srcId="{143F847C-80E3-4949-8BE9-7D9832893D99}" destId="{3A60F2CD-ACD9-49CF-8F06-41CED1A54492}" srcOrd="1" destOrd="0" presId="urn:microsoft.com/office/officeart/2005/8/layout/pyramid1"/>
    <dgm:cxn modelId="{6EA430DB-3381-4D31-A213-FC29FB024020}" type="presParOf" srcId="{3A60F2CD-ACD9-49CF-8F06-41CED1A54492}" destId="{245C9324-A1E0-4604-ABB0-C95A7FF9172C}" srcOrd="0" destOrd="0" presId="urn:microsoft.com/office/officeart/2005/8/layout/pyramid1"/>
    <dgm:cxn modelId="{1B9AD3D1-2C41-4088-B784-ABBD883F1818}" type="presParOf" srcId="{3A60F2CD-ACD9-49CF-8F06-41CED1A54492}" destId="{3EC8BA0A-CD55-42AC-822D-B3B3D5DFB51A}" srcOrd="1" destOrd="0" presId="urn:microsoft.com/office/officeart/2005/8/layout/pyramid1"/>
    <dgm:cxn modelId="{18611028-07D3-455E-B686-9A4813AAC236}" type="presParOf" srcId="{143F847C-80E3-4949-8BE9-7D9832893D99}" destId="{A57E67C5-C3F6-41B6-81AA-4BDE94E2B021}" srcOrd="2" destOrd="0" presId="urn:microsoft.com/office/officeart/2005/8/layout/pyramid1"/>
    <dgm:cxn modelId="{9991BA40-5CFD-436C-9A47-D7E42EF3F965}" type="presParOf" srcId="{A57E67C5-C3F6-41B6-81AA-4BDE94E2B021}" destId="{5122B493-FA26-4A14-B3E8-DB35DF7BDBB6}" srcOrd="0" destOrd="0" presId="urn:microsoft.com/office/officeart/2005/8/layout/pyramid1"/>
    <dgm:cxn modelId="{3B4E86B4-BCDB-4FC0-AEF6-DA1767CCF258}" type="presParOf" srcId="{A57E67C5-C3F6-41B6-81AA-4BDE94E2B021}" destId="{2662122D-CF98-43B1-944B-5FB3E648FD9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5C60D7-AC25-4445-8928-6B8D0EB5F92C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5EACA82-0F5B-4FF7-813B-F7CA39969F69}">
      <dgm:prSet phldrT="[Teksti]"/>
      <dgm:spPr/>
      <dgm:t>
        <a:bodyPr/>
        <a:lstStyle/>
        <a:p>
          <a:r>
            <a:rPr lang="fi-FI" dirty="0" smtClean="0"/>
            <a:t>Viranomaisen päätös – muutoksenhaku tai oikaisu suoraan viranomaiseen (esim. kela)</a:t>
          </a:r>
          <a:endParaRPr lang="fi-FI" dirty="0"/>
        </a:p>
      </dgm:t>
    </dgm:pt>
    <dgm:pt modelId="{8BF432EC-102C-4D7D-85EF-EDBBDDD67E80}" type="parTrans" cxnId="{DCEEBEC3-CBFB-4654-BA9E-F2E40AB5D938}">
      <dgm:prSet/>
      <dgm:spPr/>
      <dgm:t>
        <a:bodyPr/>
        <a:lstStyle/>
        <a:p>
          <a:endParaRPr lang="fi-FI"/>
        </a:p>
      </dgm:t>
    </dgm:pt>
    <dgm:pt modelId="{C1EDFFD7-0236-461E-9512-7938AAAC248B}" type="sibTrans" cxnId="{DCEEBEC3-CBFB-4654-BA9E-F2E40AB5D938}">
      <dgm:prSet/>
      <dgm:spPr/>
      <dgm:t>
        <a:bodyPr/>
        <a:lstStyle/>
        <a:p>
          <a:endParaRPr lang="fi-FI"/>
        </a:p>
      </dgm:t>
    </dgm:pt>
    <dgm:pt modelId="{2AAE9BEC-6881-42B9-A58D-7E40C0ACA4BC}">
      <dgm:prSet phldrT="[Teksti]"/>
      <dgm:spPr/>
      <dgm:t>
        <a:bodyPr/>
        <a:lstStyle/>
        <a:p>
          <a:r>
            <a:rPr lang="fi-FI" b="1" dirty="0" smtClean="0"/>
            <a:t>Hallinto-oikeus</a:t>
          </a:r>
        </a:p>
        <a:p>
          <a:r>
            <a:rPr lang="fi-FI" dirty="0" smtClean="0"/>
            <a:t>Suomessa 6</a:t>
          </a:r>
        </a:p>
        <a:p>
          <a:r>
            <a:rPr lang="fi-FI" dirty="0" smtClean="0"/>
            <a:t>Käsitelevät julkishallinnosta tehtyjä valituksia</a:t>
          </a:r>
          <a:endParaRPr lang="fi-FI" dirty="0"/>
        </a:p>
      </dgm:t>
    </dgm:pt>
    <dgm:pt modelId="{D61B9079-705F-42E5-90E4-80FFA2B24F7A}" type="parTrans" cxnId="{1EC13E5F-3974-4838-BADA-3D0F7AC67990}">
      <dgm:prSet/>
      <dgm:spPr/>
      <dgm:t>
        <a:bodyPr/>
        <a:lstStyle/>
        <a:p>
          <a:endParaRPr lang="fi-FI"/>
        </a:p>
      </dgm:t>
    </dgm:pt>
    <dgm:pt modelId="{3F1F4B7B-2228-492D-A839-D5A587BDD3B3}" type="sibTrans" cxnId="{1EC13E5F-3974-4838-BADA-3D0F7AC67990}">
      <dgm:prSet/>
      <dgm:spPr/>
      <dgm:t>
        <a:bodyPr/>
        <a:lstStyle/>
        <a:p>
          <a:endParaRPr lang="fi-FI"/>
        </a:p>
      </dgm:t>
    </dgm:pt>
    <dgm:pt modelId="{4D1DE53E-09ED-4989-8533-77C3F9C27CA8}">
      <dgm:prSet phldrT="[Teksti]"/>
      <dgm:spPr/>
      <dgm:t>
        <a:bodyPr/>
        <a:lstStyle/>
        <a:p>
          <a:r>
            <a:rPr lang="fi-FI" b="1" dirty="0" smtClean="0"/>
            <a:t>Korkein hallinto-oikeus</a:t>
          </a:r>
        </a:p>
        <a:p>
          <a:r>
            <a:rPr lang="fi-FI" dirty="0" smtClean="0"/>
            <a:t>Mahdollisuus hakea muutosta hallinto-oikeuden päätöksen</a:t>
          </a:r>
          <a:endParaRPr lang="fi-FI" dirty="0"/>
        </a:p>
      </dgm:t>
    </dgm:pt>
    <dgm:pt modelId="{85AE722D-0C65-4016-A723-0BAAD9847160}" type="parTrans" cxnId="{22694E2E-409E-4EB2-B6BD-6EED4F13E65E}">
      <dgm:prSet/>
      <dgm:spPr/>
      <dgm:t>
        <a:bodyPr/>
        <a:lstStyle/>
        <a:p>
          <a:endParaRPr lang="fi-FI"/>
        </a:p>
      </dgm:t>
    </dgm:pt>
    <dgm:pt modelId="{5612E424-D410-4D6B-ACD6-210322D48BE4}" type="sibTrans" cxnId="{22694E2E-409E-4EB2-B6BD-6EED4F13E65E}">
      <dgm:prSet/>
      <dgm:spPr/>
      <dgm:t>
        <a:bodyPr/>
        <a:lstStyle/>
        <a:p>
          <a:endParaRPr lang="fi-FI"/>
        </a:p>
      </dgm:t>
    </dgm:pt>
    <dgm:pt modelId="{761D1F13-A927-49AD-9B86-4630F00B48A5}" type="pres">
      <dgm:prSet presAssocID="{995C60D7-AC25-4445-8928-6B8D0EB5F92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45DD303A-5719-4AF6-A4AC-8AFD585010CC}" type="pres">
      <dgm:prSet presAssocID="{85EACA82-0F5B-4FF7-813B-F7CA39969F69}" presName="composite" presStyleCnt="0"/>
      <dgm:spPr/>
    </dgm:pt>
    <dgm:pt modelId="{D38F41C8-B8A0-4E6D-ACAC-D7D9B90B54FC}" type="pres">
      <dgm:prSet presAssocID="{85EACA82-0F5B-4FF7-813B-F7CA39969F69}" presName="LShape" presStyleLbl="alignNode1" presStyleIdx="0" presStyleCnt="5"/>
      <dgm:spPr/>
    </dgm:pt>
    <dgm:pt modelId="{8C276736-580F-497C-9DF1-9E08577DF99B}" type="pres">
      <dgm:prSet presAssocID="{85EACA82-0F5B-4FF7-813B-F7CA39969F69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B3A2F8A-59C1-471D-9307-51591F01AB73}" type="pres">
      <dgm:prSet presAssocID="{85EACA82-0F5B-4FF7-813B-F7CA39969F69}" presName="Triangle" presStyleLbl="alignNode1" presStyleIdx="1" presStyleCnt="5"/>
      <dgm:spPr/>
    </dgm:pt>
    <dgm:pt modelId="{D843F59E-4CD9-451B-9E8B-2DE59D35CD68}" type="pres">
      <dgm:prSet presAssocID="{C1EDFFD7-0236-461E-9512-7938AAAC248B}" presName="sibTrans" presStyleCnt="0"/>
      <dgm:spPr/>
    </dgm:pt>
    <dgm:pt modelId="{DFFCF001-2623-473A-B29B-498ADBD7E24F}" type="pres">
      <dgm:prSet presAssocID="{C1EDFFD7-0236-461E-9512-7938AAAC248B}" presName="space" presStyleCnt="0"/>
      <dgm:spPr/>
    </dgm:pt>
    <dgm:pt modelId="{07979D23-28D8-4BF6-9E85-931F75A1F119}" type="pres">
      <dgm:prSet presAssocID="{2AAE9BEC-6881-42B9-A58D-7E40C0ACA4BC}" presName="composite" presStyleCnt="0"/>
      <dgm:spPr/>
    </dgm:pt>
    <dgm:pt modelId="{5F0D275E-94F7-484C-9667-844044B27D8A}" type="pres">
      <dgm:prSet presAssocID="{2AAE9BEC-6881-42B9-A58D-7E40C0ACA4BC}" presName="LShape" presStyleLbl="alignNode1" presStyleIdx="2" presStyleCnt="5"/>
      <dgm:spPr/>
    </dgm:pt>
    <dgm:pt modelId="{C4511C1C-6815-4103-B736-7FB540E8E450}" type="pres">
      <dgm:prSet presAssocID="{2AAE9BEC-6881-42B9-A58D-7E40C0ACA4BC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9656784-CE7E-4194-A5B9-975E68CCA4BF}" type="pres">
      <dgm:prSet presAssocID="{2AAE9BEC-6881-42B9-A58D-7E40C0ACA4BC}" presName="Triangle" presStyleLbl="alignNode1" presStyleIdx="3" presStyleCnt="5"/>
      <dgm:spPr/>
    </dgm:pt>
    <dgm:pt modelId="{CE59BE3C-3E7B-4B20-AD51-269F68B05FE7}" type="pres">
      <dgm:prSet presAssocID="{3F1F4B7B-2228-492D-A839-D5A587BDD3B3}" presName="sibTrans" presStyleCnt="0"/>
      <dgm:spPr/>
    </dgm:pt>
    <dgm:pt modelId="{B85080C4-63D5-4856-BD23-25E7B9CC036F}" type="pres">
      <dgm:prSet presAssocID="{3F1F4B7B-2228-492D-A839-D5A587BDD3B3}" presName="space" presStyleCnt="0"/>
      <dgm:spPr/>
    </dgm:pt>
    <dgm:pt modelId="{CBC8BBD4-3B24-40E6-B12E-C22555580AD9}" type="pres">
      <dgm:prSet presAssocID="{4D1DE53E-09ED-4989-8533-77C3F9C27CA8}" presName="composite" presStyleCnt="0"/>
      <dgm:spPr/>
    </dgm:pt>
    <dgm:pt modelId="{5BEE3A42-0508-4482-A554-FCD62EEBBA30}" type="pres">
      <dgm:prSet presAssocID="{4D1DE53E-09ED-4989-8533-77C3F9C27CA8}" presName="LShape" presStyleLbl="alignNode1" presStyleIdx="4" presStyleCnt="5"/>
      <dgm:spPr/>
    </dgm:pt>
    <dgm:pt modelId="{06993FE1-8BF5-4D13-BEBB-AC4B50E1A664}" type="pres">
      <dgm:prSet presAssocID="{4D1DE53E-09ED-4989-8533-77C3F9C27CA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DFA8BAE-E1E6-489B-BE67-949BA0B94A86}" type="presOf" srcId="{4D1DE53E-09ED-4989-8533-77C3F9C27CA8}" destId="{06993FE1-8BF5-4D13-BEBB-AC4B50E1A664}" srcOrd="0" destOrd="0" presId="urn:microsoft.com/office/officeart/2009/3/layout/StepUpProcess"/>
    <dgm:cxn modelId="{22694E2E-409E-4EB2-B6BD-6EED4F13E65E}" srcId="{995C60D7-AC25-4445-8928-6B8D0EB5F92C}" destId="{4D1DE53E-09ED-4989-8533-77C3F9C27CA8}" srcOrd="2" destOrd="0" parTransId="{85AE722D-0C65-4016-A723-0BAAD9847160}" sibTransId="{5612E424-D410-4D6B-ACD6-210322D48BE4}"/>
    <dgm:cxn modelId="{E9337725-188D-46D1-8FB3-AEAB1696298A}" type="presOf" srcId="{2AAE9BEC-6881-42B9-A58D-7E40C0ACA4BC}" destId="{C4511C1C-6815-4103-B736-7FB540E8E450}" srcOrd="0" destOrd="0" presId="urn:microsoft.com/office/officeart/2009/3/layout/StepUpProcess"/>
    <dgm:cxn modelId="{1EC13E5F-3974-4838-BADA-3D0F7AC67990}" srcId="{995C60D7-AC25-4445-8928-6B8D0EB5F92C}" destId="{2AAE9BEC-6881-42B9-A58D-7E40C0ACA4BC}" srcOrd="1" destOrd="0" parTransId="{D61B9079-705F-42E5-90E4-80FFA2B24F7A}" sibTransId="{3F1F4B7B-2228-492D-A839-D5A587BDD3B3}"/>
    <dgm:cxn modelId="{D20518E3-4F5E-4531-B165-8C52720943E6}" type="presOf" srcId="{995C60D7-AC25-4445-8928-6B8D0EB5F92C}" destId="{761D1F13-A927-49AD-9B86-4630F00B48A5}" srcOrd="0" destOrd="0" presId="urn:microsoft.com/office/officeart/2009/3/layout/StepUpProcess"/>
    <dgm:cxn modelId="{DCEEBEC3-CBFB-4654-BA9E-F2E40AB5D938}" srcId="{995C60D7-AC25-4445-8928-6B8D0EB5F92C}" destId="{85EACA82-0F5B-4FF7-813B-F7CA39969F69}" srcOrd="0" destOrd="0" parTransId="{8BF432EC-102C-4D7D-85EF-EDBBDDD67E80}" sibTransId="{C1EDFFD7-0236-461E-9512-7938AAAC248B}"/>
    <dgm:cxn modelId="{8B026E09-390D-4E8B-81AF-94883360ED33}" type="presOf" srcId="{85EACA82-0F5B-4FF7-813B-F7CA39969F69}" destId="{8C276736-580F-497C-9DF1-9E08577DF99B}" srcOrd="0" destOrd="0" presId="urn:microsoft.com/office/officeart/2009/3/layout/StepUpProcess"/>
    <dgm:cxn modelId="{4A9D26B1-0C85-4E25-AB1A-85E6102A351C}" type="presParOf" srcId="{761D1F13-A927-49AD-9B86-4630F00B48A5}" destId="{45DD303A-5719-4AF6-A4AC-8AFD585010CC}" srcOrd="0" destOrd="0" presId="urn:microsoft.com/office/officeart/2009/3/layout/StepUpProcess"/>
    <dgm:cxn modelId="{81B9FA02-09DC-4291-A618-D36414C105A7}" type="presParOf" srcId="{45DD303A-5719-4AF6-A4AC-8AFD585010CC}" destId="{D38F41C8-B8A0-4E6D-ACAC-D7D9B90B54FC}" srcOrd="0" destOrd="0" presId="urn:microsoft.com/office/officeart/2009/3/layout/StepUpProcess"/>
    <dgm:cxn modelId="{2AE825C0-D37F-47E4-A074-E1494ADC6CCF}" type="presParOf" srcId="{45DD303A-5719-4AF6-A4AC-8AFD585010CC}" destId="{8C276736-580F-497C-9DF1-9E08577DF99B}" srcOrd="1" destOrd="0" presId="urn:microsoft.com/office/officeart/2009/3/layout/StepUpProcess"/>
    <dgm:cxn modelId="{8DB78C95-9AA8-4F2D-AE27-88FDDF3DED79}" type="presParOf" srcId="{45DD303A-5719-4AF6-A4AC-8AFD585010CC}" destId="{CB3A2F8A-59C1-471D-9307-51591F01AB73}" srcOrd="2" destOrd="0" presId="urn:microsoft.com/office/officeart/2009/3/layout/StepUpProcess"/>
    <dgm:cxn modelId="{0B86E278-DD6A-4189-9D9C-C2360C221F7B}" type="presParOf" srcId="{761D1F13-A927-49AD-9B86-4630F00B48A5}" destId="{D843F59E-4CD9-451B-9E8B-2DE59D35CD68}" srcOrd="1" destOrd="0" presId="urn:microsoft.com/office/officeart/2009/3/layout/StepUpProcess"/>
    <dgm:cxn modelId="{1F8DF052-A202-4FDD-8094-0EB2EA9E5CBB}" type="presParOf" srcId="{D843F59E-4CD9-451B-9E8B-2DE59D35CD68}" destId="{DFFCF001-2623-473A-B29B-498ADBD7E24F}" srcOrd="0" destOrd="0" presId="urn:microsoft.com/office/officeart/2009/3/layout/StepUpProcess"/>
    <dgm:cxn modelId="{544BCF1D-A063-486F-A1A8-9C747FC47247}" type="presParOf" srcId="{761D1F13-A927-49AD-9B86-4630F00B48A5}" destId="{07979D23-28D8-4BF6-9E85-931F75A1F119}" srcOrd="2" destOrd="0" presId="urn:microsoft.com/office/officeart/2009/3/layout/StepUpProcess"/>
    <dgm:cxn modelId="{DA50E79E-62E7-40DA-A9E5-1B6CB6789F1E}" type="presParOf" srcId="{07979D23-28D8-4BF6-9E85-931F75A1F119}" destId="{5F0D275E-94F7-484C-9667-844044B27D8A}" srcOrd="0" destOrd="0" presId="urn:microsoft.com/office/officeart/2009/3/layout/StepUpProcess"/>
    <dgm:cxn modelId="{C56E04D5-ADC9-4CE6-94E7-ED15A9EC05DD}" type="presParOf" srcId="{07979D23-28D8-4BF6-9E85-931F75A1F119}" destId="{C4511C1C-6815-4103-B736-7FB540E8E450}" srcOrd="1" destOrd="0" presId="urn:microsoft.com/office/officeart/2009/3/layout/StepUpProcess"/>
    <dgm:cxn modelId="{0A6A1BD2-D115-430F-8789-E52DDF2D995E}" type="presParOf" srcId="{07979D23-28D8-4BF6-9E85-931F75A1F119}" destId="{89656784-CE7E-4194-A5B9-975E68CCA4BF}" srcOrd="2" destOrd="0" presId="urn:microsoft.com/office/officeart/2009/3/layout/StepUpProcess"/>
    <dgm:cxn modelId="{6CB9CAC8-0D76-4B17-8D0B-B3CF502F6033}" type="presParOf" srcId="{761D1F13-A927-49AD-9B86-4630F00B48A5}" destId="{CE59BE3C-3E7B-4B20-AD51-269F68B05FE7}" srcOrd="3" destOrd="0" presId="urn:microsoft.com/office/officeart/2009/3/layout/StepUpProcess"/>
    <dgm:cxn modelId="{810F0157-C6A6-4053-AD20-91FC732C94DC}" type="presParOf" srcId="{CE59BE3C-3E7B-4B20-AD51-269F68B05FE7}" destId="{B85080C4-63D5-4856-BD23-25E7B9CC036F}" srcOrd="0" destOrd="0" presId="urn:microsoft.com/office/officeart/2009/3/layout/StepUpProcess"/>
    <dgm:cxn modelId="{AD5A79D3-1849-45B9-BA33-F3798544D62E}" type="presParOf" srcId="{761D1F13-A927-49AD-9B86-4630F00B48A5}" destId="{CBC8BBD4-3B24-40E6-B12E-C22555580AD9}" srcOrd="4" destOrd="0" presId="urn:microsoft.com/office/officeart/2009/3/layout/StepUpProcess"/>
    <dgm:cxn modelId="{915C68F4-57FE-4100-8498-E3CE3A8F032E}" type="presParOf" srcId="{CBC8BBD4-3B24-40E6-B12E-C22555580AD9}" destId="{5BEE3A42-0508-4482-A554-FCD62EEBBA30}" srcOrd="0" destOrd="0" presId="urn:microsoft.com/office/officeart/2009/3/layout/StepUpProcess"/>
    <dgm:cxn modelId="{4EB6C58C-E49D-49D8-95CB-8921847DE866}" type="presParOf" srcId="{CBC8BBD4-3B24-40E6-B12E-C22555580AD9}" destId="{06993FE1-8BF5-4D13-BEBB-AC4B50E1A66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1BEEA-4241-4F0C-9EEB-EAD3106FF82B}">
      <dsp:nvSpPr>
        <dsp:cNvPr id="0" name=""/>
        <dsp:cNvSpPr/>
      </dsp:nvSpPr>
      <dsp:spPr>
        <a:xfrm>
          <a:off x="3352799" y="0"/>
          <a:ext cx="3352800" cy="1310745"/>
        </a:xfrm>
        <a:prstGeom prst="trapezoid">
          <a:avLst>
            <a:gd name="adj" fmla="val 12789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dirty="0" smtClean="0"/>
            <a:t>Korkein oikeus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Ennakkopäätöstuomioistuin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Sinne haetaan valituslupaa</a:t>
          </a:r>
          <a:endParaRPr lang="fi-FI" sz="1700" kern="1200" dirty="0"/>
        </a:p>
      </dsp:txBody>
      <dsp:txXfrm>
        <a:off x="3352799" y="0"/>
        <a:ext cx="3352800" cy="1310745"/>
      </dsp:txXfrm>
    </dsp:sp>
    <dsp:sp modelId="{245C9324-A1E0-4604-ABB0-C95A7FF9172C}">
      <dsp:nvSpPr>
        <dsp:cNvPr id="0" name=""/>
        <dsp:cNvSpPr/>
      </dsp:nvSpPr>
      <dsp:spPr>
        <a:xfrm>
          <a:off x="1676399" y="1310745"/>
          <a:ext cx="6705600" cy="1310745"/>
        </a:xfrm>
        <a:prstGeom prst="trapezoid">
          <a:avLst>
            <a:gd name="adj" fmla="val 12789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dirty="0" smtClean="0"/>
            <a:t>Hovioikeus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Suomessa 5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Muutoksenhalutuomioistuimia, päätökset yleensä kolmen tuomarin voimin</a:t>
          </a:r>
          <a:endParaRPr lang="fi-FI" sz="1700" kern="1200" dirty="0"/>
        </a:p>
      </dsp:txBody>
      <dsp:txXfrm>
        <a:off x="2849879" y="1310745"/>
        <a:ext cx="4358640" cy="1310745"/>
      </dsp:txXfrm>
    </dsp:sp>
    <dsp:sp modelId="{5122B493-FA26-4A14-B3E8-DB35DF7BDBB6}">
      <dsp:nvSpPr>
        <dsp:cNvPr id="0" name=""/>
        <dsp:cNvSpPr/>
      </dsp:nvSpPr>
      <dsp:spPr>
        <a:xfrm>
          <a:off x="0" y="2621491"/>
          <a:ext cx="10058400" cy="1310745"/>
        </a:xfrm>
        <a:prstGeom prst="trapezoid">
          <a:avLst>
            <a:gd name="adj" fmla="val 12789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dirty="0" smtClean="0"/>
            <a:t>Käräjäoikeus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Rikos-, riita- ja hakemusasiat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Suomessa 27 kappaletta, kokoonpano riippuu käsiteltävästä asiasta</a:t>
          </a:r>
          <a:endParaRPr lang="fi-FI" sz="1700" kern="1200" dirty="0"/>
        </a:p>
      </dsp:txBody>
      <dsp:txXfrm>
        <a:off x="1760219" y="2621491"/>
        <a:ext cx="6537960" cy="13107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F41C8-B8A0-4E6D-ACAC-D7D9B90B54FC}">
      <dsp:nvSpPr>
        <dsp:cNvPr id="0" name=""/>
        <dsp:cNvSpPr/>
      </dsp:nvSpPr>
      <dsp:spPr>
        <a:xfrm rot="5400000">
          <a:off x="1185899" y="951548"/>
          <a:ext cx="1641936" cy="27321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76736-580F-497C-9DF1-9E08577DF99B}">
      <dsp:nvSpPr>
        <dsp:cNvPr id="0" name=""/>
        <dsp:cNvSpPr/>
      </dsp:nvSpPr>
      <dsp:spPr>
        <a:xfrm>
          <a:off x="911819" y="1767871"/>
          <a:ext cx="2466595" cy="216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Viranomaisen päätös – muutoksenhaku tai oikaisu suoraan viranomaiseen (esim. kela)</a:t>
          </a:r>
          <a:endParaRPr lang="fi-FI" sz="2000" kern="1200" dirty="0"/>
        </a:p>
      </dsp:txBody>
      <dsp:txXfrm>
        <a:off x="911819" y="1767871"/>
        <a:ext cx="2466595" cy="2162115"/>
      </dsp:txXfrm>
    </dsp:sp>
    <dsp:sp modelId="{CB3A2F8A-59C1-471D-9307-51591F01AB73}">
      <dsp:nvSpPr>
        <dsp:cNvPr id="0" name=""/>
        <dsp:cNvSpPr/>
      </dsp:nvSpPr>
      <dsp:spPr>
        <a:xfrm>
          <a:off x="2913019" y="750405"/>
          <a:ext cx="465395" cy="46539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D275E-94F7-484C-9667-844044B27D8A}">
      <dsp:nvSpPr>
        <dsp:cNvPr id="0" name=""/>
        <dsp:cNvSpPr/>
      </dsp:nvSpPr>
      <dsp:spPr>
        <a:xfrm rot="5400000">
          <a:off x="4205494" y="204346"/>
          <a:ext cx="1641936" cy="27321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11C1C-6815-4103-B736-7FB540E8E450}">
      <dsp:nvSpPr>
        <dsp:cNvPr id="0" name=""/>
        <dsp:cNvSpPr/>
      </dsp:nvSpPr>
      <dsp:spPr>
        <a:xfrm>
          <a:off x="3931414" y="1020669"/>
          <a:ext cx="2466595" cy="216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b="1" kern="1200" dirty="0" smtClean="0"/>
            <a:t>Hallinto-oikeus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Suomessa 6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Käsitelevät julkishallinnosta tehtyjä valituksia</a:t>
          </a:r>
          <a:endParaRPr lang="fi-FI" sz="2000" kern="1200" dirty="0"/>
        </a:p>
      </dsp:txBody>
      <dsp:txXfrm>
        <a:off x="3931414" y="1020669"/>
        <a:ext cx="2466595" cy="2162115"/>
      </dsp:txXfrm>
    </dsp:sp>
    <dsp:sp modelId="{89656784-CE7E-4194-A5B9-975E68CCA4BF}">
      <dsp:nvSpPr>
        <dsp:cNvPr id="0" name=""/>
        <dsp:cNvSpPr/>
      </dsp:nvSpPr>
      <dsp:spPr>
        <a:xfrm>
          <a:off x="5932614" y="3203"/>
          <a:ext cx="465395" cy="46539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E3A42-0508-4482-A554-FCD62EEBBA30}">
      <dsp:nvSpPr>
        <dsp:cNvPr id="0" name=""/>
        <dsp:cNvSpPr/>
      </dsp:nvSpPr>
      <dsp:spPr>
        <a:xfrm rot="5400000">
          <a:off x="7225089" y="-542854"/>
          <a:ext cx="1641936" cy="273214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93FE1-8BF5-4D13-BEBB-AC4B50E1A664}">
      <dsp:nvSpPr>
        <dsp:cNvPr id="0" name=""/>
        <dsp:cNvSpPr/>
      </dsp:nvSpPr>
      <dsp:spPr>
        <a:xfrm>
          <a:off x="6951009" y="273467"/>
          <a:ext cx="2466595" cy="216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b="1" kern="1200" dirty="0" smtClean="0"/>
            <a:t>Korkein hallinto-oikeus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Mahdollisuus hakea muutosta hallinto-oikeuden päätöksen</a:t>
          </a:r>
          <a:endParaRPr lang="fi-FI" sz="2000" kern="1200" dirty="0"/>
        </a:p>
      </dsp:txBody>
      <dsp:txXfrm>
        <a:off x="6951009" y="273467"/>
        <a:ext cx="2466595" cy="2162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244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48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101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971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127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579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406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91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99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12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048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7709E2-980E-481F-B68E-44348F2D28B7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26800B-79C5-4ED8-8EA5-A7410B0FE3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30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Oikeudellisen toiminnan perusteet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7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Julkishallinnon päätökset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72139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61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Kansainvälinen oikeus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2881" y="1611067"/>
            <a:ext cx="7733444" cy="50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Kansainvälisiä toimijoita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YK ja yleismaailmalliset ihmisoikeudet</a:t>
            </a:r>
          </a:p>
          <a:p>
            <a:r>
              <a:rPr lang="fi-FI" sz="2400" dirty="0" smtClean="0"/>
              <a:t>Maailmankauppajärjestö WTO pyrkii poistamaan kaupan esteitä</a:t>
            </a:r>
          </a:p>
          <a:p>
            <a:r>
              <a:rPr lang="fi-FI" sz="2400" dirty="0" smtClean="0"/>
              <a:t>Kansainvälinen tuomioistuin (valtioiden väliset kiistat) ja Kansainvälinen rikostuomioistuin – molemmat Haagissa</a:t>
            </a:r>
          </a:p>
          <a:p>
            <a:r>
              <a:rPr lang="fi-FI" sz="2400" dirty="0" smtClean="0"/>
              <a:t>EIT eli Euroopan ihmisoikeustuomioistuin – valvoo esim. demokratian ja ihmisoikeuksien noudattamista</a:t>
            </a:r>
          </a:p>
          <a:p>
            <a:r>
              <a:rPr lang="fi-FI" sz="2400" dirty="0" smtClean="0"/>
              <a:t>Euroopan unioni ja sen lainsäädäntö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145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Tee kirjasta tehtävä 4, s.27.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000" b="1" dirty="0"/>
              <a:t>Isä oli tuonut luvattomasti Valko-Venäjältä Suomeen lapsensa, johon vanhemmilla oli yhteishuoltajuus. Isälle ja lapselle oli sittemmin myönnetty Suomessa turvapaikka ja pakolaisasema. Lapsen äiti vetosi Haagin sopimukseen ja vaati lapsen palauttamista Valko-Venäjälle. </a:t>
            </a:r>
            <a:endParaRPr lang="fi-FI" sz="2000" b="1" dirty="0" smtClean="0"/>
          </a:p>
          <a:p>
            <a:pPr marL="0" indent="0">
              <a:buNone/>
            </a:pPr>
            <a:endParaRPr lang="fi-FI" sz="2000" b="1" dirty="0"/>
          </a:p>
          <a:p>
            <a:pPr marL="342900" indent="-342900">
              <a:buAutoNum type="alphaLcParenR"/>
            </a:pPr>
            <a:r>
              <a:rPr lang="fi-FI" sz="2000" b="1" dirty="0" smtClean="0"/>
              <a:t>Tutustu </a:t>
            </a:r>
            <a:r>
              <a:rPr lang="fi-FI" sz="2000" b="1" dirty="0"/>
              <a:t>korkeimman oikeuden asiakirjoihin (KKO:2016:65). Mihin päätökseen hovioikeuden ratkaisussa päädyttiin? </a:t>
            </a:r>
            <a:endParaRPr lang="fi-FI" sz="2000" b="1" dirty="0" smtClean="0"/>
          </a:p>
          <a:p>
            <a:pPr marL="0" indent="0">
              <a:buNone/>
            </a:pPr>
            <a:r>
              <a:rPr lang="fi-FI" sz="2000" b="1" dirty="0"/>
              <a:t>b) Mitä korkein oikeus päätti asiasta? </a:t>
            </a:r>
            <a:endParaRPr lang="fi-FI" sz="2000" b="1" dirty="0" smtClean="0"/>
          </a:p>
          <a:p>
            <a:pPr marL="0" indent="0">
              <a:buNone/>
            </a:pPr>
            <a:r>
              <a:rPr lang="fi-FI" sz="2000" b="1" dirty="0"/>
              <a:t>c) Mitä kansainväliseen oikeuteen liittyviä asioita tapaukseen liittyy?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3399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Vastaukseen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84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 ja c-kohdat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20982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Kuuntele väite ja mieti mitä mieltä olet ja miksi?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Suomessa on liikaa lakeja.</a:t>
            </a:r>
          </a:p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Kansainväliset sopimukset eivät saa olla Suomen lakien yläpuolella.</a:t>
            </a:r>
          </a:p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Oikeus kohtelee Suomessa kaikkia tasaveroisesti.</a:t>
            </a:r>
          </a:p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Punaisia valoja päin kävely ei ole väärin.</a:t>
            </a:r>
          </a:p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Lakeja tulee aina noudattaa.</a:t>
            </a:r>
          </a:p>
          <a:p>
            <a:pPr marL="0" lvl="0" indent="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fi-FI" dirty="0" smtClean="0"/>
              <a:t> Noudatan aina lakeja.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330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2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Tee kirjasta t.4 s.11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02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350499" y="379828"/>
            <a:ext cx="9833316" cy="582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54" y="703852"/>
            <a:ext cx="8443692" cy="545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Sopimukset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Lähtökohtaisesti sopimuksenvapauden periaate eli voit vapaasti solmia sopimuksia</a:t>
            </a:r>
          </a:p>
          <a:p>
            <a:r>
              <a:rPr lang="fi-FI" sz="2000" dirty="0" smtClean="0"/>
              <a:t>Kuitenkin runsaasti poikkeuksia, esim. työlainsäädäntö</a:t>
            </a:r>
          </a:p>
          <a:p>
            <a:r>
              <a:rPr lang="fi-FI" sz="2000" dirty="0" smtClean="0"/>
              <a:t>Muotovapaus – suullinen sopimus yhtä pätevä kuin kirjallinen</a:t>
            </a:r>
          </a:p>
          <a:p>
            <a:r>
              <a:rPr lang="fi-FI" sz="2000" dirty="0" smtClean="0"/>
              <a:t>Sopimus voi olla joskus pätemätön</a:t>
            </a:r>
          </a:p>
          <a:p>
            <a:pPr marL="342900" indent="-342900">
              <a:buAutoNum type="arabicParenR"/>
            </a:pPr>
            <a:r>
              <a:rPr lang="fi-FI" sz="2000" dirty="0" smtClean="0"/>
              <a:t>Mitätön (sopimuksen osapuolella ei oikeustoimikelpoisuutta)</a:t>
            </a:r>
          </a:p>
          <a:p>
            <a:pPr marL="342900" indent="-342900">
              <a:buAutoNum type="arabicParenR"/>
            </a:pPr>
            <a:r>
              <a:rPr lang="fi-FI" sz="2000" dirty="0" smtClean="0"/>
              <a:t>Moitteenvaraisuus (muotovirhe vaikka yhdistysasioissa)</a:t>
            </a:r>
          </a:p>
          <a:p>
            <a:pPr marL="342900" indent="-342900">
              <a:buAutoNum type="arabicParenR"/>
            </a:pPr>
            <a:r>
              <a:rPr lang="fi-FI" sz="2000" dirty="0" smtClean="0"/>
              <a:t>Väitteenvarainen pätemättömyys ( ymmärtämättömyys tilanteessa, esim. humalatila)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66128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Tuomioistuinjärjestelmä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66800" y="2155371"/>
            <a:ext cx="9579429" cy="4415246"/>
          </a:xfrm>
        </p:spPr>
        <p:txBody>
          <a:bodyPr/>
          <a:lstStyle/>
          <a:p>
            <a:r>
              <a:rPr lang="fi-FI" sz="3200" dirty="0" smtClean="0"/>
              <a:t>Perustuu Montesquieun vallan kolmijako-oppiin.</a:t>
            </a:r>
            <a:endParaRPr lang="fi-FI" sz="3200" dirty="0"/>
          </a:p>
          <a:p>
            <a:r>
              <a:rPr lang="fi-FI" sz="3200" dirty="0" smtClean="0"/>
              <a:t>Yleinen tuomioistuinjärjestelmä on kolmiportainen</a:t>
            </a:r>
          </a:p>
          <a:p>
            <a:r>
              <a:rPr lang="fi-FI" sz="3200" dirty="0" smtClean="0"/>
              <a:t>Hallintotuomioistuin kaksiportainen</a:t>
            </a:r>
          </a:p>
          <a:p>
            <a:r>
              <a:rPr lang="fi-FI" sz="3200" dirty="0" smtClean="0"/>
              <a:t>Erityistuomioistuimet: Markkinaoikeus, vakuutusoikeus ja valtakunnanoikeus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738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Kolmiportainen tuomioistuin</a:t>
            </a: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2793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11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186</TotalTime>
  <Words>313</Words>
  <Application>Microsoft Office PowerPoint</Application>
  <PresentationFormat>Laajakuva</PresentationFormat>
  <Paragraphs>55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Century Gothic</vt:lpstr>
      <vt:lpstr>Garamond</vt:lpstr>
      <vt:lpstr>Savon</vt:lpstr>
      <vt:lpstr>Oikeudellisen toiminnan perusteet</vt:lpstr>
      <vt:lpstr>Kuuntele väite ja mieti mitä mieltä olet ja miksi?</vt:lpstr>
      <vt:lpstr>PowerPoint-esitys</vt:lpstr>
      <vt:lpstr>Tee kirjasta t.4 s.11</vt:lpstr>
      <vt:lpstr>PowerPoint-esitys</vt:lpstr>
      <vt:lpstr>PowerPoint-esitys</vt:lpstr>
      <vt:lpstr>Sopimukset</vt:lpstr>
      <vt:lpstr>Tuomioistuinjärjestelmä</vt:lpstr>
      <vt:lpstr>Kolmiportainen tuomioistuin</vt:lpstr>
      <vt:lpstr>Julkishallinnon päätökset</vt:lpstr>
      <vt:lpstr>Kansainvälinen oikeus</vt:lpstr>
      <vt:lpstr>Kansainvälisiä toimijoita</vt:lpstr>
      <vt:lpstr>Tee kirjasta tehtävä 4, s.27.</vt:lpstr>
      <vt:lpstr>Vastaukseen</vt:lpstr>
      <vt:lpstr>B ja c-kohdat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Oikeudellisen toiminnan perusteet</dc:title>
  <dc:creator>Helenius Niki</dc:creator>
  <cp:lastModifiedBy>Helenius Niki</cp:lastModifiedBy>
  <cp:revision>18</cp:revision>
  <dcterms:created xsi:type="dcterms:W3CDTF">2020-02-03T16:56:17Z</dcterms:created>
  <dcterms:modified xsi:type="dcterms:W3CDTF">2021-02-10T20:50:55Z</dcterms:modified>
</cp:coreProperties>
</file>