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i-FI" smtClean="0"/>
              <a:t>Muokkaa perustyyl. napsautt.</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2156E33-07AD-4C79-BE62-473A1E216D3C}" type="datetimeFigureOut">
              <a:rPr lang="fi-FI" smtClean="0"/>
              <a:t>7.12.2020</a:t>
            </a:fld>
            <a:endParaRPr lang="fi-FI"/>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fi-FI"/>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2562535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32156E33-07AD-4C79-BE62-473A1E216D3C}" type="datetimeFigureOut">
              <a:rPr lang="fi-FI" smtClean="0"/>
              <a:t>7.12.2020</a:t>
            </a:fld>
            <a:endParaRPr lang="fi-FI"/>
          </a:p>
        </p:txBody>
      </p:sp>
      <p:sp>
        <p:nvSpPr>
          <p:cNvPr id="6" name="Footer Placeholder 5"/>
          <p:cNvSpPr>
            <a:spLocks noGrp="1"/>
          </p:cNvSpPr>
          <p:nvPr>
            <p:ph type="ftr" sz="quarter" idx="11"/>
          </p:nvPr>
        </p:nvSpPr>
        <p:spPr/>
        <p:txBody>
          <a:bodyPr/>
          <a:lstStyle/>
          <a:p>
            <a:endParaRPr lang="fi-FI"/>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374962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Otsikko ja kuvateksti">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i-FI" smtClean="0"/>
              <a:t>Muokkaa perustyyl. napsautt.</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4" name="Date Placeholder 3"/>
          <p:cNvSpPr>
            <a:spLocks noGrp="1"/>
          </p:cNvSpPr>
          <p:nvPr>
            <p:ph type="dt" sz="half" idx="10"/>
          </p:nvPr>
        </p:nvSpPr>
        <p:spPr/>
        <p:txBody>
          <a:bodyPr/>
          <a:lstStyle/>
          <a:p>
            <a:fld id="{32156E33-07AD-4C79-BE62-473A1E216D3C}" type="datetimeFigureOut">
              <a:rPr lang="fi-FI" smtClean="0"/>
              <a:t>7.12.2020</a:t>
            </a:fld>
            <a:endParaRPr lang="fi-FI"/>
          </a:p>
        </p:txBody>
      </p:sp>
      <p:sp>
        <p:nvSpPr>
          <p:cNvPr id="5" name="Footer Placeholder 4"/>
          <p:cNvSpPr>
            <a:spLocks noGrp="1"/>
          </p:cNvSpPr>
          <p:nvPr>
            <p:ph type="ftr" sz="quarter" idx="11"/>
          </p:nvPr>
        </p:nvSpPr>
        <p:spPr/>
        <p:txBody>
          <a:bodyPr/>
          <a:lstStyle/>
          <a:p>
            <a:endParaRPr lang="fi-FI"/>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3055322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Lainaus ja kuvateksti">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i-FI" smtClean="0"/>
              <a:t>Muokkaa perustyyl. napsautt.</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4" name="Date Placeholder 3"/>
          <p:cNvSpPr>
            <a:spLocks noGrp="1"/>
          </p:cNvSpPr>
          <p:nvPr>
            <p:ph type="dt" sz="half" idx="10"/>
          </p:nvPr>
        </p:nvSpPr>
        <p:spPr/>
        <p:txBody>
          <a:bodyPr/>
          <a:lstStyle/>
          <a:p>
            <a:fld id="{32156E33-07AD-4C79-BE62-473A1E216D3C}" type="datetimeFigureOut">
              <a:rPr lang="fi-FI" smtClean="0"/>
              <a:t>7.12.2020</a:t>
            </a:fld>
            <a:endParaRPr lang="fi-FI"/>
          </a:p>
        </p:txBody>
      </p:sp>
      <p:sp>
        <p:nvSpPr>
          <p:cNvPr id="5" name="Footer Placeholder 4"/>
          <p:cNvSpPr>
            <a:spLocks noGrp="1"/>
          </p:cNvSpPr>
          <p:nvPr>
            <p:ph type="ftr" sz="quarter" idx="11"/>
          </p:nvPr>
        </p:nvSpPr>
        <p:spPr/>
        <p:txBody>
          <a:bodyPr/>
          <a:lstStyle/>
          <a:p>
            <a:endParaRPr lang="fi-FI"/>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4284790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imikortti">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32156E33-07AD-4C79-BE62-473A1E216D3C}" type="datetimeFigureOut">
              <a:rPr lang="fi-FI" smtClean="0"/>
              <a:t>7.12.2020</a:t>
            </a:fld>
            <a:endParaRPr lang="fi-FI"/>
          </a:p>
        </p:txBody>
      </p:sp>
      <p:sp>
        <p:nvSpPr>
          <p:cNvPr id="5" name="Footer Placeholder 4"/>
          <p:cNvSpPr>
            <a:spLocks noGrp="1"/>
          </p:cNvSpPr>
          <p:nvPr>
            <p:ph type="ftr" sz="quarter" idx="11"/>
          </p:nvPr>
        </p:nvSpPr>
        <p:spPr/>
        <p:txBody>
          <a:bodyPr/>
          <a:lstStyle/>
          <a:p>
            <a:endParaRPr lang="fi-FI"/>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603548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i-FI" smtClean="0"/>
              <a:t>Muokkaa perustyyl. napsautt.</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2156E33-07AD-4C79-BE62-473A1E216D3C}" type="datetimeFigureOut">
              <a:rPr lang="fi-FI" smtClean="0"/>
              <a:t>7.12.2020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2354240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i-FI" smtClean="0"/>
              <a:t>Muokkaa perustyyl. napsautt.</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2156E33-07AD-4C79-BE62-473A1E216D3C}" type="datetimeFigureOut">
              <a:rPr lang="fi-FI" smtClean="0"/>
              <a:t>7.12.2020</a:t>
            </a:fld>
            <a:endParaRPr lang="fi-FI"/>
          </a:p>
        </p:txBody>
      </p:sp>
      <p:sp>
        <p:nvSpPr>
          <p:cNvPr id="8" name="Footer Placeholder 7"/>
          <p:cNvSpPr>
            <a:spLocks noGrp="1"/>
          </p:cNvSpPr>
          <p:nvPr>
            <p:ph type="ftr" sz="quarter" idx="11"/>
          </p:nvPr>
        </p:nvSpPr>
        <p:spPr>
          <a:xfrm>
            <a:off x="561111" y="6391838"/>
            <a:ext cx="3644282" cy="304801"/>
          </a:xfrm>
        </p:spPr>
        <p:txBody>
          <a:bodyPr/>
          <a:lstStyle/>
          <a:p>
            <a:endParaRPr lang="fi-FI"/>
          </a:p>
        </p:txBody>
      </p:sp>
      <p:sp>
        <p:nvSpPr>
          <p:cNvPr id="9" name="Slide Number Placeholder 8"/>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3816521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2156E33-07AD-4C79-BE62-473A1E216D3C}" type="datetimeFigureOut">
              <a:rPr lang="fi-FI" smtClean="0"/>
              <a:t>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3736037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i-FI" smtClean="0"/>
              <a:t>Muokkaa perustyyl. napsautt.</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2156E33-07AD-4C79-BE62-473A1E216D3C}" type="datetimeFigureOut">
              <a:rPr lang="fi-FI" smtClean="0"/>
              <a:t>7.12.2020</a:t>
            </a:fld>
            <a:endParaRPr lang="fi-FI"/>
          </a:p>
        </p:txBody>
      </p:sp>
      <p:sp>
        <p:nvSpPr>
          <p:cNvPr id="5" name="Footer Placeholder 4"/>
          <p:cNvSpPr>
            <a:spLocks noGrp="1"/>
          </p:cNvSpPr>
          <p:nvPr>
            <p:ph type="ftr" sz="quarter" idx="11"/>
          </p:nvPr>
        </p:nvSpPr>
        <p:spPr/>
        <p:txBody>
          <a:bodyPr/>
          <a:lstStyle/>
          <a:p>
            <a:endParaRPr lang="fi-FI"/>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2302330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32156E33-07AD-4C79-BE62-473A1E216D3C}" type="datetimeFigureOut">
              <a:rPr lang="fi-FI" smtClean="0"/>
              <a:t>7.12.2020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323836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32156E33-07AD-4C79-BE62-473A1E216D3C}" type="datetimeFigureOut">
              <a:rPr lang="fi-FI" smtClean="0"/>
              <a:t>7.12.2020</a:t>
            </a:fld>
            <a:endParaRPr lang="fi-FI"/>
          </a:p>
        </p:txBody>
      </p:sp>
      <p:sp>
        <p:nvSpPr>
          <p:cNvPr id="5" name="Footer Placeholder 4"/>
          <p:cNvSpPr>
            <a:spLocks noGrp="1"/>
          </p:cNvSpPr>
          <p:nvPr>
            <p:ph type="ftr" sz="quarter" idx="11"/>
          </p:nvPr>
        </p:nvSpPr>
        <p:spPr/>
        <p:txBody>
          <a:bodyPr/>
          <a:lstStyle/>
          <a:p>
            <a:endParaRPr lang="fi-FI"/>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241299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32156E33-07AD-4C79-BE62-473A1E216D3C}" type="datetimeFigureOut">
              <a:rPr lang="fi-FI" smtClean="0"/>
              <a:t>7.12.2020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176672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32156E33-07AD-4C79-BE62-473A1E216D3C}" type="datetimeFigureOut">
              <a:rPr lang="fi-FI" smtClean="0"/>
              <a:t>7.12.2020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304421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32156E33-07AD-4C79-BE62-473A1E216D3C}" type="datetimeFigureOut">
              <a:rPr lang="fi-FI" smtClean="0"/>
              <a:t>7.12.2020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57167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56E33-07AD-4C79-BE62-473A1E216D3C}" type="datetimeFigureOut">
              <a:rPr lang="fi-FI" smtClean="0"/>
              <a:t>7.12.2020</a:t>
            </a:fld>
            <a:endParaRPr lang="fi-FI"/>
          </a:p>
        </p:txBody>
      </p:sp>
      <p:sp>
        <p:nvSpPr>
          <p:cNvPr id="3" name="Footer Placeholder 2"/>
          <p:cNvSpPr>
            <a:spLocks noGrp="1"/>
          </p:cNvSpPr>
          <p:nvPr>
            <p:ph type="ftr" sz="quarter" idx="11"/>
          </p:nvPr>
        </p:nvSpPr>
        <p:spPr/>
        <p:txBody>
          <a:bodyPr/>
          <a:lstStyle/>
          <a:p>
            <a:endParaRPr lang="fi-FI"/>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119012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i-FI" smtClean="0"/>
              <a:t>Muokkaa perustyyl. napsautt.</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32156E33-07AD-4C79-BE62-473A1E216D3C}" type="datetimeFigureOut">
              <a:rPr lang="fi-FI" smtClean="0"/>
              <a:t>7.12.2020</a:t>
            </a:fld>
            <a:endParaRPr lang="fi-FI"/>
          </a:p>
        </p:txBody>
      </p:sp>
      <p:sp>
        <p:nvSpPr>
          <p:cNvPr id="6" name="Footer Placeholder 5"/>
          <p:cNvSpPr>
            <a:spLocks noGrp="1"/>
          </p:cNvSpPr>
          <p:nvPr>
            <p:ph type="ftr" sz="quarter" idx="11"/>
          </p:nvPr>
        </p:nvSpPr>
        <p:spPr/>
        <p:txBody>
          <a:bodyPr/>
          <a:lstStyle/>
          <a:p>
            <a:endParaRPr lang="fi-FI"/>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18281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i-FI" smtClean="0"/>
              <a:t>Lisää kuva napsauttamalla kuvaketta</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32156E33-07AD-4C79-BE62-473A1E216D3C}" type="datetimeFigureOut">
              <a:rPr lang="fi-FI" smtClean="0"/>
              <a:t>7.12.2020</a:t>
            </a:fld>
            <a:endParaRPr lang="fi-FI"/>
          </a:p>
        </p:txBody>
      </p:sp>
      <p:sp>
        <p:nvSpPr>
          <p:cNvPr id="6" name="Footer Placeholder 5"/>
          <p:cNvSpPr>
            <a:spLocks noGrp="1"/>
          </p:cNvSpPr>
          <p:nvPr>
            <p:ph type="ftr" sz="quarter" idx="11"/>
          </p:nvPr>
        </p:nvSpPr>
        <p:spPr/>
        <p:txBody>
          <a:bodyPr/>
          <a:lstStyle/>
          <a:p>
            <a:endParaRPr lang="fi-FI"/>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99276C9-304E-4B9D-9DE0-76ECF76CEA96}" type="slidenum">
              <a:rPr lang="fi-FI" smtClean="0"/>
              <a:t>‹#›</a:t>
            </a:fld>
            <a:endParaRPr lang="fi-FI"/>
          </a:p>
        </p:txBody>
      </p:sp>
    </p:spTree>
    <p:extLst>
      <p:ext uri="{BB962C8B-B14F-4D97-AF65-F5344CB8AC3E}">
        <p14:creationId xmlns:p14="http://schemas.microsoft.com/office/powerpoint/2010/main" val="36367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i-FI" smtClean="0"/>
              <a:t>Muokkaa perustyyl. napsautt.</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2156E33-07AD-4C79-BE62-473A1E216D3C}" type="datetimeFigureOut">
              <a:rPr lang="fi-FI" smtClean="0"/>
              <a:t>7.12.2020</a:t>
            </a:fld>
            <a:endParaRPr lang="fi-FI"/>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i-FI"/>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99276C9-304E-4B9D-9DE0-76ECF76CEA96}" type="slidenum">
              <a:rPr lang="fi-FI" smtClean="0"/>
              <a:t>‹#›</a:t>
            </a:fld>
            <a:endParaRPr lang="fi-FI"/>
          </a:p>
        </p:txBody>
      </p:sp>
    </p:spTree>
    <p:extLst>
      <p:ext uri="{BB962C8B-B14F-4D97-AF65-F5344CB8AC3E}">
        <p14:creationId xmlns:p14="http://schemas.microsoft.com/office/powerpoint/2010/main" val="1711499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yle.fi/plus/abitreenit/2017/kevat/2017K-YHfi/2017K-YHfi/index.html#q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yle.fi/plus/abitreenit/2020/syksy/2020-09-17_YH_fi/index.html#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yle.fi/plus/abitreenit/2017/syksy/YHfi/YHfi/index.html#q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dirty="0" smtClean="0"/>
              <a:t>Suomalainen yhteiskunta, väestörakenne, vallan kolmijako-oppi</a:t>
            </a:r>
            <a:endParaRPr lang="fi-FI" dirty="0"/>
          </a:p>
        </p:txBody>
      </p:sp>
      <p:sp>
        <p:nvSpPr>
          <p:cNvPr id="3" name="Alaotsikko 2"/>
          <p:cNvSpPr>
            <a:spLocks noGrp="1"/>
          </p:cNvSpPr>
          <p:nvPr>
            <p:ph type="subTitle" idx="1"/>
          </p:nvPr>
        </p:nvSpPr>
        <p:spPr/>
        <p:txBody>
          <a:bodyPr/>
          <a:lstStyle/>
          <a:p>
            <a:r>
              <a:rPr lang="fi-FI" dirty="0" smtClean="0"/>
              <a:t>Tunti 8.12.</a:t>
            </a:r>
            <a:endParaRPr lang="fi-FI" dirty="0"/>
          </a:p>
        </p:txBody>
      </p:sp>
    </p:spTree>
    <p:extLst>
      <p:ext uri="{BB962C8B-B14F-4D97-AF65-F5344CB8AC3E}">
        <p14:creationId xmlns:p14="http://schemas.microsoft.com/office/powerpoint/2010/main" val="2502223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154954" y="903330"/>
            <a:ext cx="8761413" cy="706964"/>
          </a:xfrm>
        </p:spPr>
        <p:txBody>
          <a:bodyPr/>
          <a:lstStyle/>
          <a:p>
            <a:r>
              <a:rPr lang="fi-FI" sz="2800" dirty="0" smtClean="0"/>
              <a:t>Maahanmuutto on jossain muodossa ollut kestoaihe</a:t>
            </a:r>
            <a:endParaRPr lang="fi-FI" sz="2800" dirty="0"/>
          </a:p>
        </p:txBody>
      </p:sp>
      <p:sp>
        <p:nvSpPr>
          <p:cNvPr id="3" name="Sisällön paikkamerkki 2"/>
          <p:cNvSpPr>
            <a:spLocks noGrp="1"/>
          </p:cNvSpPr>
          <p:nvPr>
            <p:ph idx="1"/>
          </p:nvPr>
        </p:nvSpPr>
        <p:spPr/>
        <p:txBody>
          <a:bodyPr/>
          <a:lstStyle/>
          <a:p>
            <a:r>
              <a:rPr lang="fi-FI" dirty="0">
                <a:hlinkClick r:id="rId2"/>
              </a:rPr>
              <a:t>http://</a:t>
            </a:r>
            <a:r>
              <a:rPr lang="fi-FI" dirty="0" smtClean="0">
                <a:hlinkClick r:id="rId2"/>
              </a:rPr>
              <a:t>yle.fi/plus/abitreenit/2017/kevat/2017K-YHfi/2017K-YHfi/index.html#q8</a:t>
            </a:r>
            <a:r>
              <a:rPr lang="fi-FI" dirty="0" smtClean="0"/>
              <a:t> </a:t>
            </a:r>
          </a:p>
          <a:p>
            <a:endParaRPr lang="fi-FI" dirty="0"/>
          </a:p>
          <a:p>
            <a:r>
              <a:rPr lang="fi-FI" dirty="0" smtClean="0"/>
              <a:t>Tässä yksi </a:t>
            </a:r>
            <a:r>
              <a:rPr lang="fi-FI" smtClean="0"/>
              <a:t>esimerkki jokeritehtävästä</a:t>
            </a:r>
            <a:endParaRPr lang="fi-FI"/>
          </a:p>
        </p:txBody>
      </p:sp>
    </p:spTree>
    <p:extLst>
      <p:ext uri="{BB962C8B-B14F-4D97-AF65-F5344CB8AC3E}">
        <p14:creationId xmlns:p14="http://schemas.microsoft.com/office/powerpoint/2010/main" val="3623841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Kurssi 1, Opetussuunnitelman tavoitteet ja teemat</a:t>
            </a:r>
            <a:endParaRPr lang="fi-FI" sz="2800" dirty="0"/>
          </a:p>
        </p:txBody>
      </p:sp>
      <p:sp>
        <p:nvSpPr>
          <p:cNvPr id="3" name="Sisällön paikkamerkki 2"/>
          <p:cNvSpPr>
            <a:spLocks noGrp="1"/>
          </p:cNvSpPr>
          <p:nvPr>
            <p:ph idx="1"/>
          </p:nvPr>
        </p:nvSpPr>
        <p:spPr/>
        <p:txBody>
          <a:bodyPr/>
          <a:lstStyle/>
          <a:p>
            <a:r>
              <a:rPr lang="fi-FI" dirty="0" smtClean="0"/>
              <a:t>Minkälaisille asioille suomalainen yhteiskunta rakentuu?</a:t>
            </a:r>
          </a:p>
          <a:p>
            <a:r>
              <a:rPr lang="fi-FI" dirty="0" smtClean="0"/>
              <a:t>Mitkä ovat kansalaisen perusoikeudet sekä keinot ja mahdollisuudet vaikuttaa?</a:t>
            </a:r>
          </a:p>
          <a:p>
            <a:r>
              <a:rPr lang="fi-FI" dirty="0" smtClean="0"/>
              <a:t>Millaisista tekijöistä hyvinvointivaltio ja oikeusvaltio koostuvat?</a:t>
            </a:r>
          </a:p>
          <a:p>
            <a:r>
              <a:rPr lang="fi-FI" dirty="0" smtClean="0"/>
              <a:t>Millä tavalla suomalainen poliittinen päätöksentekojärjestelmä toimii?</a:t>
            </a:r>
          </a:p>
          <a:p>
            <a:r>
              <a:rPr lang="fi-FI" dirty="0" smtClean="0"/>
              <a:t>Miten arvioidaan kriittisesti yhteiskunnallista tietoa ja yhteiskunnallisia päätöksiä?</a:t>
            </a:r>
            <a:endParaRPr lang="fi-FI" dirty="0"/>
          </a:p>
        </p:txBody>
      </p:sp>
    </p:spTree>
    <p:extLst>
      <p:ext uri="{BB962C8B-B14F-4D97-AF65-F5344CB8AC3E}">
        <p14:creationId xmlns:p14="http://schemas.microsoft.com/office/powerpoint/2010/main" val="156820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Hyvä yhteiskunta</a:t>
            </a:r>
            <a:endParaRPr lang="fi-FI" dirty="0"/>
          </a:p>
        </p:txBody>
      </p:sp>
      <p:sp>
        <p:nvSpPr>
          <p:cNvPr id="3" name="Sisällön paikkamerkki 2"/>
          <p:cNvSpPr>
            <a:spLocks noGrp="1"/>
          </p:cNvSpPr>
          <p:nvPr>
            <p:ph idx="1"/>
          </p:nvPr>
        </p:nvSpPr>
        <p:spPr/>
        <p:txBody>
          <a:bodyPr/>
          <a:lstStyle/>
          <a:p>
            <a:r>
              <a:rPr lang="fi-FI" dirty="0" smtClean="0"/>
              <a:t>Yhteiskunta käsitteenä laajempi kuin valtio, ihmiset ja heidän suhteensa keskeistä</a:t>
            </a:r>
          </a:p>
          <a:p>
            <a:r>
              <a:rPr lang="fi-FI" dirty="0" smtClean="0"/>
              <a:t>Yhteiskunta muuttuu jatkuvasti</a:t>
            </a:r>
          </a:p>
          <a:p>
            <a:r>
              <a:rPr lang="fi-FI" dirty="0" smtClean="0"/>
              <a:t>Suomi on oikeusvaltio (perusoikeudet ja tasa-arvo, lait samat kaikille ja niitä kunnioitetaan, toimiva oikeusjärjestelmä eikä korruptiota) -&gt; hyvän hallinnon perusteet (hallintolaki)</a:t>
            </a:r>
          </a:p>
          <a:p>
            <a:r>
              <a:rPr lang="fi-FI" dirty="0" smtClean="0"/>
              <a:t>Byrokratiassa sekä hyvää että huonoa</a:t>
            </a:r>
          </a:p>
          <a:p>
            <a:r>
              <a:rPr lang="fi-FI" dirty="0" smtClean="0"/>
              <a:t>Kolmiportainen hallintojärjestelmä: keskushallinto – aluehallinto - paikallishallinto</a:t>
            </a:r>
          </a:p>
        </p:txBody>
      </p:sp>
    </p:spTree>
    <p:extLst>
      <p:ext uri="{BB962C8B-B14F-4D97-AF65-F5344CB8AC3E}">
        <p14:creationId xmlns:p14="http://schemas.microsoft.com/office/powerpoint/2010/main" val="178955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Oikeudet ja velvollisuudet</a:t>
            </a:r>
            <a:endParaRPr lang="fi-FI" dirty="0"/>
          </a:p>
        </p:txBody>
      </p:sp>
      <p:sp>
        <p:nvSpPr>
          <p:cNvPr id="3" name="Sisällön paikkamerkki 2"/>
          <p:cNvSpPr>
            <a:spLocks noGrp="1"/>
          </p:cNvSpPr>
          <p:nvPr>
            <p:ph idx="1"/>
          </p:nvPr>
        </p:nvSpPr>
        <p:spPr>
          <a:xfrm>
            <a:off x="1272520" y="2316116"/>
            <a:ext cx="8825659" cy="3416300"/>
          </a:xfrm>
        </p:spPr>
        <p:txBody>
          <a:bodyPr/>
          <a:lstStyle/>
          <a:p>
            <a:r>
              <a:rPr lang="fi-FI" dirty="0" smtClean="0"/>
              <a:t>Perusoikeudet kirjattu perustuslakiin, esim. sananvapaus tai uskonnonvapaus ym.</a:t>
            </a:r>
          </a:p>
          <a:p>
            <a:r>
              <a:rPr lang="fi-FI" dirty="0" smtClean="0"/>
              <a:t>Suojaavat huonolta vallankäytöltä (valistuksen tausta)</a:t>
            </a:r>
          </a:p>
          <a:p>
            <a:r>
              <a:rPr lang="fi-FI" dirty="0" smtClean="0"/>
              <a:t>Ihmisoikeudet ovat kansanvälisiin sopimuksiin kirjattuja sopimuksia</a:t>
            </a:r>
          </a:p>
          <a:p>
            <a:r>
              <a:rPr lang="fi-FI" dirty="0" smtClean="0"/>
              <a:t>Perusoikeuksia voidaan rajata poikkeusoloissa (valmiuslaki keväällä 2020)</a:t>
            </a:r>
          </a:p>
          <a:p>
            <a:r>
              <a:rPr lang="fi-FI" dirty="0" smtClean="0"/>
              <a:t>Velvollisuuksiakin on: maanpuolustus, oppivelvollisuus tai veronmaksuvelvollisuus </a:t>
            </a:r>
            <a:endParaRPr lang="fi-FI" dirty="0"/>
          </a:p>
        </p:txBody>
      </p:sp>
    </p:spTree>
    <p:extLst>
      <p:ext uri="{BB962C8B-B14F-4D97-AF65-F5344CB8AC3E}">
        <p14:creationId xmlns:p14="http://schemas.microsoft.com/office/powerpoint/2010/main" val="235031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Lue syksyn yo-tehtävä</a:t>
            </a:r>
            <a:endParaRPr lang="fi-FI" dirty="0"/>
          </a:p>
        </p:txBody>
      </p:sp>
      <p:sp>
        <p:nvSpPr>
          <p:cNvPr id="3" name="Sisällön paikkamerkki 2"/>
          <p:cNvSpPr>
            <a:spLocks noGrp="1"/>
          </p:cNvSpPr>
          <p:nvPr>
            <p:ph idx="1"/>
          </p:nvPr>
        </p:nvSpPr>
        <p:spPr/>
        <p:txBody>
          <a:bodyPr/>
          <a:lstStyle/>
          <a:p>
            <a:r>
              <a:rPr lang="fi-FI" dirty="0">
                <a:hlinkClick r:id="rId2"/>
              </a:rPr>
              <a:t>http://</a:t>
            </a:r>
            <a:r>
              <a:rPr lang="fi-FI" dirty="0" smtClean="0">
                <a:hlinkClick r:id="rId2"/>
              </a:rPr>
              <a:t>yle.fi/plus/abitreenit/2020/syksy/2020-09-17_YH_fi/index.html#6</a:t>
            </a:r>
            <a:endParaRPr lang="fi-FI" dirty="0" smtClean="0"/>
          </a:p>
          <a:p>
            <a:endParaRPr lang="fi-FI" dirty="0"/>
          </a:p>
          <a:p>
            <a:r>
              <a:rPr lang="fi-FI" dirty="0" smtClean="0"/>
              <a:t>Lue tehtävä ja aineistot, sitten palaamme yhdessä tehtävään.</a:t>
            </a:r>
            <a:endParaRPr lang="fi-FI" dirty="0"/>
          </a:p>
        </p:txBody>
      </p:sp>
    </p:spTree>
    <p:extLst>
      <p:ext uri="{BB962C8B-B14F-4D97-AF65-F5344CB8AC3E}">
        <p14:creationId xmlns:p14="http://schemas.microsoft.com/office/powerpoint/2010/main" val="2101648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822960" y="474345"/>
            <a:ext cx="10306594" cy="4708981"/>
          </a:xfrm>
          <a:prstGeom prst="rect">
            <a:avLst/>
          </a:prstGeom>
        </p:spPr>
        <p:txBody>
          <a:bodyPr wrap="square">
            <a:spAutoFit/>
          </a:bodyPr>
          <a:lstStyle/>
          <a:p>
            <a:r>
              <a:rPr lang="fi-FI" sz="2000" b="1" dirty="0">
                <a:solidFill>
                  <a:srgbClr val="000000"/>
                </a:solidFill>
                <a:latin typeface="Calibri" panose="020F0502020204030204" pitchFamily="34" charset="0"/>
              </a:rPr>
              <a:t>6. Huivin ja hunnun käyttö ja perusoikeudet (20 p.)</a:t>
            </a:r>
            <a:endParaRPr lang="fi-FI" sz="2000" dirty="0">
              <a:solidFill>
                <a:srgbClr val="000000"/>
              </a:solidFill>
              <a:latin typeface="Calibri" panose="020F0502020204030204" pitchFamily="34" charset="0"/>
            </a:endParaRPr>
          </a:p>
          <a:p>
            <a:r>
              <a:rPr lang="fi-FI" sz="2000" dirty="0">
                <a:solidFill>
                  <a:srgbClr val="000000"/>
                </a:solidFill>
                <a:latin typeface="Calibri" panose="020F0502020204030204" pitchFamily="34" charset="0"/>
              </a:rPr>
              <a:t>Hyvässä vastauksessa kokelas tarkastelee annettuja aineistoja hyödyntäen sitä, mikä olisi huivin ja hunnun käytön kieltävän lainsäädännön suhde perusoikeuksiin. Kokelas osoittaa oivaltaneensa, että kieltoa voidaan sekä perustella että vastustaa perusoikeuksien avulla. Kiellon voidaan katsoa rikkovan uskonnonvapautta. Toisaalta naisten pakottaminen käyttämään huntua rikkoo heidän itsemääräämisoikeuttaan ja sukupuolten välistä tasa-arvoa. Kokelas kykenee erittelemään hunnunkäyttökieltoon liittyviä oikeudellisia kysymyksiä sortumatta mielipidekirjoituksenomaiseen tyyliin</a:t>
            </a:r>
            <a:r>
              <a:rPr lang="fi-FI" sz="2000" dirty="0" smtClean="0">
                <a:solidFill>
                  <a:srgbClr val="000000"/>
                </a:solidFill>
                <a:latin typeface="Calibri" panose="020F0502020204030204" pitchFamily="34" charset="0"/>
              </a:rPr>
              <a:t>.</a:t>
            </a:r>
          </a:p>
          <a:p>
            <a:endParaRPr lang="fi-FI" sz="2000" dirty="0">
              <a:solidFill>
                <a:srgbClr val="000000"/>
              </a:solidFill>
              <a:latin typeface="Calibri" panose="020F0502020204030204" pitchFamily="34" charset="0"/>
            </a:endParaRPr>
          </a:p>
          <a:p>
            <a:r>
              <a:rPr lang="fi-FI" sz="2000" dirty="0">
                <a:solidFill>
                  <a:srgbClr val="000000"/>
                </a:solidFill>
                <a:latin typeface="Calibri" panose="020F0502020204030204" pitchFamily="34" charset="0"/>
              </a:rPr>
              <a:t>Kiitettävässä vastauksessa kokelas erittelee monipuolisesti hunnunkäyttökieltoa puolustavia ja vastustavia oikeudellisia seikkoja sekä sitoo näkemyksensä annettuihin tekstikatkelmiin analyyttisella tavalla. Kokelas käsittelee aineistoja lähdekriittisesti; hän voi muun muassa pohtia, mikä on aineiston 6. A kansanedustajan motiivi huntukiellon vaatimiseen tai mitä merkitystä on sillä, että aineiston 6. B kirjoittaja on iranilaistaustainen musliminainen, kun taas aineiston 6. C kirjoittaja on suomalaistaustainen Ruotsissa opiskeleva musliminainen.</a:t>
            </a:r>
            <a:endParaRPr lang="fi-FI" sz="2000" dirty="0"/>
          </a:p>
        </p:txBody>
      </p:sp>
    </p:spTree>
    <p:extLst>
      <p:ext uri="{BB962C8B-B14F-4D97-AF65-F5344CB8AC3E}">
        <p14:creationId xmlns:p14="http://schemas.microsoft.com/office/powerpoint/2010/main" val="1366977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Vallan kolmijako-oppi</a:t>
            </a:r>
            <a:endParaRPr lang="fi-FI" dirty="0"/>
          </a:p>
        </p:txBody>
      </p:sp>
      <p:sp>
        <p:nvSpPr>
          <p:cNvPr id="3" name="Sisällön paikkamerkki 2"/>
          <p:cNvSpPr>
            <a:spLocks noGrp="1"/>
          </p:cNvSpPr>
          <p:nvPr>
            <p:ph idx="1"/>
          </p:nvPr>
        </p:nvSpPr>
        <p:spPr/>
        <p:txBody>
          <a:bodyPr/>
          <a:lstStyle/>
          <a:p>
            <a:r>
              <a:rPr lang="fi-FI" dirty="0" smtClean="0"/>
              <a:t>Suhteellisen toistuva kysymyksen aihe: Vallan kolmijako-oppi.</a:t>
            </a:r>
          </a:p>
          <a:p>
            <a:r>
              <a:rPr lang="fi-FI" dirty="0" smtClean="0"/>
              <a:t>Esimerkki: </a:t>
            </a:r>
            <a:r>
              <a:rPr lang="fi-FI" b="1" dirty="0" smtClean="0"/>
              <a:t>Mitä tarkoittaa vallan kolmijako-oppi ja miten se toteutuu Suomessa?</a:t>
            </a:r>
          </a:p>
          <a:p>
            <a:endParaRPr lang="fi-FI" b="1" dirty="0"/>
          </a:p>
          <a:p>
            <a:r>
              <a:rPr lang="fi-FI" b="1" dirty="0">
                <a:hlinkClick r:id="rId2"/>
              </a:rPr>
              <a:t>http://</a:t>
            </a:r>
            <a:r>
              <a:rPr lang="fi-FI" b="1" dirty="0" smtClean="0">
                <a:hlinkClick r:id="rId2"/>
              </a:rPr>
              <a:t>yle.fi/plus/abitreenit/2017/syksy/YHfi/YHfi/index.html#q1</a:t>
            </a:r>
            <a:endParaRPr lang="fi-FI" b="1" dirty="0" smtClean="0"/>
          </a:p>
          <a:p>
            <a:endParaRPr lang="fi-FI" b="1" dirty="0"/>
          </a:p>
        </p:txBody>
      </p:sp>
    </p:spTree>
    <p:extLst>
      <p:ext uri="{BB962C8B-B14F-4D97-AF65-F5344CB8AC3E}">
        <p14:creationId xmlns:p14="http://schemas.microsoft.com/office/powerpoint/2010/main" val="1580575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Väestörakenne</a:t>
            </a:r>
            <a:endParaRPr lang="fi-FI" dirty="0"/>
          </a:p>
        </p:txBody>
      </p:sp>
      <p:sp>
        <p:nvSpPr>
          <p:cNvPr id="3" name="Sisällön paikkamerkki 2"/>
          <p:cNvSpPr>
            <a:spLocks noGrp="1"/>
          </p:cNvSpPr>
          <p:nvPr>
            <p:ph idx="1"/>
          </p:nvPr>
        </p:nvSpPr>
        <p:spPr/>
        <p:txBody>
          <a:bodyPr/>
          <a:lstStyle/>
          <a:p>
            <a:r>
              <a:rPr lang="fi-FI" dirty="0" smtClean="0"/>
              <a:t>Väestönkasvu hiipuu koko ajan, miksi?</a:t>
            </a:r>
          </a:p>
          <a:p>
            <a:r>
              <a:rPr lang="fi-FI" dirty="0" smtClean="0"/>
              <a:t>Mitä eroa on väestöllisellä ja taloudellisella huoltosuhteella?</a:t>
            </a:r>
          </a:p>
          <a:p>
            <a:r>
              <a:rPr lang="fi-FI" dirty="0" smtClean="0"/>
              <a:t>Väestön ikääntyminen tuo monenlaisia huolia – mistä ratkaisu eläkepommiin?</a:t>
            </a:r>
          </a:p>
          <a:p>
            <a:r>
              <a:rPr lang="fi-FI" dirty="0" smtClean="0"/>
              <a:t>Iso muutos tapahtuu myös kansainvälistymisessä</a:t>
            </a:r>
          </a:p>
          <a:p>
            <a:r>
              <a:rPr lang="fi-FI" dirty="0" smtClean="0"/>
              <a:t>Miten saa Suomen kansalaisuuden?</a:t>
            </a:r>
          </a:p>
          <a:p>
            <a:r>
              <a:rPr lang="fi-FI" dirty="0" smtClean="0"/>
              <a:t>Miksi Suomeen tulee enemmän ulkomaalaisia kuin ennen?</a:t>
            </a:r>
            <a:endParaRPr lang="fi-FI" dirty="0"/>
          </a:p>
        </p:txBody>
      </p:sp>
    </p:spTree>
    <p:extLst>
      <p:ext uri="{BB962C8B-B14F-4D97-AF65-F5344CB8AC3E}">
        <p14:creationId xmlns:p14="http://schemas.microsoft.com/office/powerpoint/2010/main" val="1597992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2"/>
          <a:stretch>
            <a:fillRect/>
          </a:stretch>
        </p:blipFill>
        <p:spPr>
          <a:xfrm>
            <a:off x="2042214" y="2015197"/>
            <a:ext cx="6825750" cy="4104000"/>
          </a:xfrm>
          <a:prstGeom prst="rect">
            <a:avLst/>
          </a:prstGeom>
        </p:spPr>
      </p:pic>
      <p:sp>
        <p:nvSpPr>
          <p:cNvPr id="5" name="Otsikko 4"/>
          <p:cNvSpPr>
            <a:spLocks noGrp="1"/>
          </p:cNvSpPr>
          <p:nvPr>
            <p:ph type="title"/>
          </p:nvPr>
        </p:nvSpPr>
        <p:spPr/>
        <p:txBody>
          <a:bodyPr/>
          <a:lstStyle/>
          <a:p>
            <a:r>
              <a:rPr lang="fi-FI" sz="2800" dirty="0" smtClean="0"/>
              <a:t>Suomen kansalaisuuden saaneet ulkomaalaiset</a:t>
            </a:r>
            <a:endParaRPr lang="fi-FI" sz="2800" dirty="0"/>
          </a:p>
        </p:txBody>
      </p:sp>
      <p:sp>
        <p:nvSpPr>
          <p:cNvPr id="6" name="Sisällön paikkamerkki 5"/>
          <p:cNvSpPr>
            <a:spLocks noGrp="1"/>
          </p:cNvSpPr>
          <p:nvPr>
            <p:ph idx="1"/>
          </p:nvPr>
        </p:nvSpPr>
        <p:spPr/>
        <p:txBody>
          <a:bodyPr/>
          <a:lstStyle/>
          <a:p>
            <a:endParaRPr lang="fi-FI"/>
          </a:p>
        </p:txBody>
      </p:sp>
    </p:spTree>
    <p:extLst>
      <p:ext uri="{BB962C8B-B14F-4D97-AF65-F5344CB8AC3E}">
        <p14:creationId xmlns:p14="http://schemas.microsoft.com/office/powerpoint/2010/main" val="42820302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i (johtoryhmä)">
  <a:themeElements>
    <a:clrScheme name="Ioni (johtoryhmä)">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i (johtoryhmä)">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i (johtoryhmä)">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46</TotalTime>
  <Words>403</Words>
  <Application>Microsoft Office PowerPoint</Application>
  <PresentationFormat>Laajakuva</PresentationFormat>
  <Paragraphs>45</Paragraphs>
  <Slides>10</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Arial</vt:lpstr>
      <vt:lpstr>Calibri</vt:lpstr>
      <vt:lpstr>Century Gothic</vt:lpstr>
      <vt:lpstr>Wingdings 3</vt:lpstr>
      <vt:lpstr>Ioni (johtoryhmä)</vt:lpstr>
      <vt:lpstr>Suomalainen yhteiskunta, väestörakenne, vallan kolmijako-oppi</vt:lpstr>
      <vt:lpstr>Kurssi 1, Opetussuunnitelman tavoitteet ja teemat</vt:lpstr>
      <vt:lpstr>Hyvä yhteiskunta</vt:lpstr>
      <vt:lpstr>Oikeudet ja velvollisuudet</vt:lpstr>
      <vt:lpstr>Lue syksyn yo-tehtävä</vt:lpstr>
      <vt:lpstr>PowerPoint-esitys</vt:lpstr>
      <vt:lpstr>Vallan kolmijako-oppi</vt:lpstr>
      <vt:lpstr>Väestörakenne</vt:lpstr>
      <vt:lpstr>Suomen kansalaisuuden saaneet ulkomaalaiset</vt:lpstr>
      <vt:lpstr>Maahanmuutto on jossain muodossa ollut kestoaihe</vt:lpstr>
    </vt:vector>
  </TitlesOfParts>
  <Company>Kouvolan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Suomalainen yhteiskunta, väestörakenne, vallan kolmijako-oppi</dc:title>
  <dc:creator>Helenius Niki</dc:creator>
  <cp:lastModifiedBy>Helenius Niki</cp:lastModifiedBy>
  <cp:revision>6</cp:revision>
  <dcterms:created xsi:type="dcterms:W3CDTF">2020-12-07T21:01:01Z</dcterms:created>
  <dcterms:modified xsi:type="dcterms:W3CDTF">2020-12-07T21:47:47Z</dcterms:modified>
</cp:coreProperties>
</file>