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8" r:id="rId4"/>
    <p:sldId id="260" r:id="rId5"/>
    <p:sldId id="262" r:id="rId6"/>
    <p:sldId id="263" r:id="rId7"/>
    <p:sldId id="257" r:id="rId8"/>
    <p:sldId id="261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2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146-51E0-4493-8865-5B8C9D120097}" type="datetimeFigureOut">
              <a:rPr lang="fi-FI" smtClean="0"/>
              <a:t>14.6.2018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9B36862F-3969-43D3-9951-BFE28146F9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113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146-51E0-4493-8865-5B8C9D120097}" type="datetimeFigureOut">
              <a:rPr lang="fi-FI" smtClean="0"/>
              <a:t>14.6.2018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B36862F-3969-43D3-9951-BFE28146F9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013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146-51E0-4493-8865-5B8C9D120097}" type="datetimeFigureOut">
              <a:rPr lang="fi-FI" smtClean="0"/>
              <a:t>14.6.2018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B36862F-3969-43D3-9951-BFE28146F9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768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146-51E0-4493-8865-5B8C9D120097}" type="datetimeFigureOut">
              <a:rPr lang="fi-FI" smtClean="0"/>
              <a:t>14.6.2018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B36862F-3969-43D3-9951-BFE28146F9D2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3555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146-51E0-4493-8865-5B8C9D120097}" type="datetimeFigureOut">
              <a:rPr lang="fi-FI" smtClean="0"/>
              <a:t>14.6.2018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B36862F-3969-43D3-9951-BFE28146F9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8420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146-51E0-4493-8865-5B8C9D120097}" type="datetimeFigureOut">
              <a:rPr lang="fi-FI" smtClean="0"/>
              <a:t>14.6.2018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862F-3969-43D3-9951-BFE28146F9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2874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146-51E0-4493-8865-5B8C9D120097}" type="datetimeFigureOut">
              <a:rPr lang="fi-FI" smtClean="0"/>
              <a:t>14.6.2018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862F-3969-43D3-9951-BFE28146F9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0635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146-51E0-4493-8865-5B8C9D120097}" type="datetimeFigureOut">
              <a:rPr lang="fi-FI" smtClean="0"/>
              <a:t>14.6.2018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862F-3969-43D3-9951-BFE28146F9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117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AF5B146-51E0-4493-8865-5B8C9D120097}" type="datetimeFigureOut">
              <a:rPr lang="fi-FI" smtClean="0"/>
              <a:t>14.6.2018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9B36862F-3969-43D3-9951-BFE28146F9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523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146-51E0-4493-8865-5B8C9D120097}" type="datetimeFigureOut">
              <a:rPr lang="fi-FI" smtClean="0"/>
              <a:t>14.6.2018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862F-3969-43D3-9951-BFE28146F9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536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146-51E0-4493-8865-5B8C9D120097}" type="datetimeFigureOut">
              <a:rPr lang="fi-FI" smtClean="0"/>
              <a:t>14.6.2018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B36862F-3969-43D3-9951-BFE28146F9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439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146-51E0-4493-8865-5B8C9D120097}" type="datetimeFigureOut">
              <a:rPr lang="fi-FI" smtClean="0"/>
              <a:t>14.6.2018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862F-3969-43D3-9951-BFE28146F9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345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146-51E0-4493-8865-5B8C9D120097}" type="datetimeFigureOut">
              <a:rPr lang="fi-FI" smtClean="0"/>
              <a:t>14.6.2018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862F-3969-43D3-9951-BFE28146F9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703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146-51E0-4493-8865-5B8C9D120097}" type="datetimeFigureOut">
              <a:rPr lang="fi-FI" smtClean="0"/>
              <a:t>14.6.2018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862F-3969-43D3-9951-BFE28146F9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325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146-51E0-4493-8865-5B8C9D120097}" type="datetimeFigureOut">
              <a:rPr lang="fi-FI" smtClean="0"/>
              <a:t>14.6.2018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862F-3969-43D3-9951-BFE28146F9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8892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146-51E0-4493-8865-5B8C9D120097}" type="datetimeFigureOut">
              <a:rPr lang="fi-FI" smtClean="0"/>
              <a:t>14.6.2018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862F-3969-43D3-9951-BFE28146F9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361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146-51E0-4493-8865-5B8C9D120097}" type="datetimeFigureOut">
              <a:rPr lang="fi-FI" smtClean="0"/>
              <a:t>14.6.2018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862F-3969-43D3-9951-BFE28146F9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651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5B146-51E0-4493-8865-5B8C9D120097}" type="datetimeFigureOut">
              <a:rPr lang="fi-FI" smtClean="0"/>
              <a:t>14.6.2018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6862F-3969-43D3-9951-BFE28146F9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58648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uppalehti.fi/5/i/porssi/porssikurssit/osake/?klid=105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yle.fi/aihe/artikkeli/2007/10/04/lapiveto-sijoitusneuvont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Sijoittaminen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048000" y="4459288"/>
            <a:ext cx="9144000" cy="1655762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350" y="3810001"/>
            <a:ext cx="5011200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668" y="380901"/>
            <a:ext cx="7776000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5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Ota huomioon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Paljonko voit sijoittaa?</a:t>
            </a:r>
          </a:p>
          <a:p>
            <a:r>
              <a:rPr lang="fi-FI" dirty="0" smtClean="0"/>
              <a:t>Kuinka pitkäksi aikaa?  →Likviditeetti eli kuinka nopeasti sijoitus muutettavissa rahaksi</a:t>
            </a:r>
          </a:p>
          <a:p>
            <a:r>
              <a:rPr lang="fi-FI" dirty="0" smtClean="0"/>
              <a:t>Riskitaso</a:t>
            </a:r>
          </a:p>
          <a:p>
            <a:r>
              <a:rPr lang="fi-FI" dirty="0" smtClean="0"/>
              <a:t>Verotus 30%, yli 30 000€, maksat 34%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371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Osakkeet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Mahdollisuus myyntivoittoon, osinkoon tai osakeannin tuoma hyöty(haitta)</a:t>
            </a:r>
          </a:p>
          <a:p>
            <a:r>
              <a:rPr lang="fi-FI" dirty="0" smtClean="0"/>
              <a:t>Äänioikeus yhtiökokouksessa</a:t>
            </a:r>
          </a:p>
          <a:p>
            <a:r>
              <a:rPr lang="fi-FI" dirty="0" smtClean="0"/>
              <a:t>Hinta riippuu suhdanteista ja korkotasosta (korkeat korot-osakkeen hinta </a:t>
            </a:r>
            <a:r>
              <a:rPr lang="fi-FI" smtClean="0"/>
              <a:t>laskee</a:t>
            </a:r>
            <a:r>
              <a:rPr lang="fi-FI" smtClean="0"/>
              <a:t>)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61550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1143000"/>
            <a:ext cx="107918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3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Nokia tänään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>
                <a:hlinkClick r:id="rId2"/>
              </a:rPr>
              <a:t>https://www.kauppalehti.fi/5/i/porssi/porssikurssit/osake/?</a:t>
            </a:r>
            <a:r>
              <a:rPr lang="fi-FI" smtClean="0">
                <a:hlinkClick r:id="rId2"/>
              </a:rPr>
              <a:t>klid=1050</a:t>
            </a:r>
            <a:r>
              <a:rPr lang="fi-FI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684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Sijoitusrahasto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 smtClean="0"/>
              <a:t>Katso Elävästä arkistosta Läpiveto-sarjan sketsi Sijoitusneuvonta (2007, kesto 5.20 minuuttia).</a:t>
            </a:r>
          </a:p>
          <a:p>
            <a:pPr marL="0" indent="0">
              <a:buNone/>
            </a:pPr>
            <a:r>
              <a:rPr lang="fi-FI" dirty="0" smtClean="0"/>
              <a:t>Linkki: </a:t>
            </a:r>
            <a:r>
              <a:rPr lang="fi-FI" u="sng" dirty="0" smtClean="0">
                <a:hlinkClick r:id="rId2"/>
              </a:rPr>
              <a:t>http://yle.fi/aihe/artikkeli/2007/10/04/lapiveto-sijoitusneuvonta</a:t>
            </a:r>
            <a:endParaRPr lang="fi-FI" u="sng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b="1" dirty="0" smtClean="0"/>
              <a:t>Tehtävät</a:t>
            </a:r>
          </a:p>
          <a:p>
            <a:pPr marL="0" indent="0">
              <a:buNone/>
            </a:pPr>
            <a:endParaRPr lang="fi-FI" dirty="0" smtClean="0"/>
          </a:p>
          <a:p>
            <a:pPr marL="457200" indent="-457200">
              <a:buFont typeface="+mj-lt"/>
              <a:buAutoNum type="alphaLcParenR"/>
            </a:pPr>
            <a:r>
              <a:rPr lang="fi-FI" dirty="0" smtClean="0"/>
              <a:t>Mikä on sijoitusrahasto? </a:t>
            </a:r>
          </a:p>
          <a:p>
            <a:pPr marL="457200" indent="-457200">
              <a:buFont typeface="+mj-lt"/>
              <a:buAutoNum type="alphaLcParenR"/>
            </a:pPr>
            <a:r>
              <a:rPr lang="fi-FI" dirty="0" smtClean="0"/>
              <a:t>Mitä hyötyä sijoittaja voi rahastoista saada? </a:t>
            </a:r>
          </a:p>
          <a:p>
            <a:pPr marL="457200" indent="-457200">
              <a:buFont typeface="+mj-lt"/>
              <a:buAutoNum type="alphaLcParenR"/>
            </a:pPr>
            <a:r>
              <a:rPr lang="fi-FI" dirty="0" smtClean="0"/>
              <a:t>Mitä riskejä rahastoihin liittyy?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365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Kirjasta tehtävät 2 ja 4 s.122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Vuosikatsaukset, yhtiön menestyminen/ongelmat</a:t>
            </a:r>
          </a:p>
          <a:p>
            <a:r>
              <a:rPr lang="fi-FI" b="1" u="sng" dirty="0" smtClean="0"/>
              <a:t>Tulevaisuusodotukset </a:t>
            </a:r>
            <a:r>
              <a:rPr lang="fi-FI" dirty="0" smtClean="0"/>
              <a:t>– tärkein tekijä</a:t>
            </a:r>
          </a:p>
          <a:p>
            <a:r>
              <a:rPr lang="fi-FI" dirty="0" smtClean="0"/>
              <a:t>Odotuksiin vaikuttavat mm. P/E-arvo, osingot, huhut, kilpailijoiden tilanne, henkilökysymykset, tilauskanta ym.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448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erliini">
  <a:themeElements>
    <a:clrScheme name="Berliini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ini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in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Berliini</Template>
  <TotalTime>47</TotalTime>
  <Words>129</Words>
  <Application>Microsoft Office PowerPoint</Application>
  <PresentationFormat>Laajakuva</PresentationFormat>
  <Paragraphs>25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Trebuchet MS</vt:lpstr>
      <vt:lpstr>Berliini</vt:lpstr>
      <vt:lpstr>Sijoittaminen</vt:lpstr>
      <vt:lpstr>PowerPoint-esitys</vt:lpstr>
      <vt:lpstr>Ota huomioon</vt:lpstr>
      <vt:lpstr>Osakkeet</vt:lpstr>
      <vt:lpstr>PowerPoint-esitys</vt:lpstr>
      <vt:lpstr>Nokia tänään</vt:lpstr>
      <vt:lpstr>Sijoitusrahasto</vt:lpstr>
      <vt:lpstr>Kirjasta tehtävät 2 ja 4 s.122</vt:lpstr>
    </vt:vector>
  </TitlesOfParts>
  <Company>Kouvola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Sijoittaminen</dc:title>
  <dc:creator>Helenius Niki</dc:creator>
  <cp:lastModifiedBy>Helenius Niki</cp:lastModifiedBy>
  <cp:revision>10</cp:revision>
  <dcterms:created xsi:type="dcterms:W3CDTF">2017-06-15T08:27:33Z</dcterms:created>
  <dcterms:modified xsi:type="dcterms:W3CDTF">2018-06-14T06:45:24Z</dcterms:modified>
</cp:coreProperties>
</file>