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5" d="100"/>
          <a:sy n="35" d="100"/>
        </p:scale>
        <p:origin x="3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859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421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1195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7263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018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7544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2513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0429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623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1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336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024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594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485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291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000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206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175E910-E31E-4025-8F2A-5A07494689F8}" type="datetimeFigureOut">
              <a:rPr lang="fi-FI" smtClean="0"/>
              <a:t>14.12.2023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2104F49-C0AF-4DBF-9CFA-9B99E342F0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287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							 </a:t>
            </a:r>
            <a:r>
              <a:rPr lang="fi-FI" dirty="0"/>
              <a:t>SUKU</a:t>
            </a:r>
            <a:br>
              <a:rPr lang="fi-FI" dirty="0"/>
            </a:br>
            <a:br>
              <a:rPr lang="fi-FI" dirty="0"/>
            </a:br>
            <a:r>
              <a:rPr lang="ru-RU" dirty="0"/>
              <a:t>							 РОД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405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             MASKULIINIT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>
                <a:solidFill>
                  <a:srgbClr val="002060"/>
                </a:solidFill>
              </a:rPr>
              <a:t>                            </a:t>
            </a:r>
            <a:r>
              <a:rPr lang="ru-RU" b="1" dirty="0">
                <a:solidFill>
                  <a:srgbClr val="002060"/>
                </a:solidFill>
              </a:rPr>
              <a:t>              </a:t>
            </a:r>
            <a:r>
              <a:rPr lang="fi-FI" b="1" dirty="0">
                <a:solidFill>
                  <a:srgbClr val="002060"/>
                </a:solidFill>
              </a:rPr>
              <a:t>  </a:t>
            </a:r>
            <a:r>
              <a:rPr lang="ru-RU" b="1" dirty="0">
                <a:solidFill>
                  <a:srgbClr val="002060"/>
                </a:solidFill>
              </a:rPr>
              <a:t>	   МУЖСКОЙ РОД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							</a:t>
            </a:r>
            <a:r>
              <a:rPr lang="fi-FI" b="1" dirty="0">
                <a:solidFill>
                  <a:srgbClr val="002060"/>
                </a:solidFill>
              </a:rPr>
              <a:t>     </a:t>
            </a:r>
            <a:r>
              <a:rPr lang="ru-RU" b="1" dirty="0">
                <a:solidFill>
                  <a:srgbClr val="002060"/>
                </a:solidFill>
              </a:rPr>
              <a:t>ОН = </a:t>
            </a:r>
            <a:r>
              <a:rPr lang="fi-FI" b="1" dirty="0">
                <a:solidFill>
                  <a:srgbClr val="002060"/>
                </a:solidFill>
              </a:rPr>
              <a:t>HÄN, SE</a:t>
            </a:r>
            <a:endParaRPr lang="ru-RU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r>
              <a:rPr lang="fi-FI" b="1" dirty="0">
                <a:solidFill>
                  <a:srgbClr val="002060"/>
                </a:solidFill>
              </a:rPr>
              <a:t>MIESTÄ TARKOITTAVAT SANAT</a:t>
            </a:r>
            <a:r>
              <a:rPr lang="ru-RU" b="1" dirty="0">
                <a:solidFill>
                  <a:srgbClr val="002060"/>
                </a:solidFill>
              </a:rPr>
              <a:t>: ПАПА, ДЕДУШКА, ДЯДЯ, ЮНОША</a:t>
            </a:r>
            <a:endParaRPr lang="fi-FI" b="1" dirty="0">
              <a:solidFill>
                <a:srgbClr val="002060"/>
              </a:solidFill>
            </a:endParaRPr>
          </a:p>
          <a:p>
            <a:r>
              <a:rPr lang="fi-FI" b="1" dirty="0">
                <a:solidFill>
                  <a:srgbClr val="002060"/>
                </a:solidFill>
              </a:rPr>
              <a:t>KONSONANTTILOPPUISET</a:t>
            </a:r>
            <a:r>
              <a:rPr lang="ru-RU" b="1" dirty="0">
                <a:solidFill>
                  <a:srgbClr val="002060"/>
                </a:solidFill>
              </a:rPr>
              <a:t>: ТЕАТР, ГОРОД, СТОЛ</a:t>
            </a:r>
            <a:endParaRPr lang="fi-FI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Й</a:t>
            </a:r>
            <a:r>
              <a:rPr lang="fi-FI" b="1" dirty="0">
                <a:solidFill>
                  <a:srgbClr val="002060"/>
                </a:solidFill>
              </a:rPr>
              <a:t>- LOPPUISET</a:t>
            </a:r>
            <a:r>
              <a:rPr lang="ru-RU" b="1" dirty="0">
                <a:solidFill>
                  <a:srgbClr val="002060"/>
                </a:solidFill>
              </a:rPr>
              <a:t>: ЧАЙ, МУЗЕЙ, ПЛАНЕТАРИЙ</a:t>
            </a:r>
          </a:p>
          <a:p>
            <a:r>
              <a:rPr lang="ru-RU" b="1" dirty="0">
                <a:solidFill>
                  <a:srgbClr val="002060"/>
                </a:solidFill>
              </a:rPr>
              <a:t>Ь – </a:t>
            </a:r>
            <a:r>
              <a:rPr lang="fi-FI" b="1" dirty="0">
                <a:solidFill>
                  <a:srgbClr val="002060"/>
                </a:solidFill>
              </a:rPr>
              <a:t>LOPPUISET</a:t>
            </a:r>
            <a:r>
              <a:rPr lang="ru-RU" b="1" dirty="0">
                <a:solidFill>
                  <a:srgbClr val="002060"/>
                </a:solidFill>
              </a:rPr>
              <a:t>: ДЕНЬ, УЧИТЕЛЬ, КИСЕЛЬ</a:t>
            </a:r>
            <a:endParaRPr lang="fi-FI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4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           FEMINIINIT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38289" y="2859110"/>
            <a:ext cx="8825659" cy="3212206"/>
          </a:xfrm>
        </p:spPr>
        <p:txBody>
          <a:bodyPr>
            <a:normAutofit/>
          </a:bodyPr>
          <a:lstStyle/>
          <a:p>
            <a:pPr marL="2286000" lvl="5" indent="0">
              <a:buNone/>
            </a:pPr>
            <a:r>
              <a:rPr lang="ru-RU" sz="1800" dirty="0"/>
              <a:t>               </a:t>
            </a:r>
            <a:r>
              <a:rPr lang="ru-RU" sz="1800" b="1" dirty="0">
                <a:solidFill>
                  <a:srgbClr val="FF0000"/>
                </a:solidFill>
              </a:rPr>
              <a:t>ЖЕНСКИЙ РОД </a:t>
            </a:r>
            <a:endParaRPr lang="fi-FI" sz="1800" b="1" dirty="0">
              <a:solidFill>
                <a:srgbClr val="FF0000"/>
              </a:solidFill>
            </a:endParaRPr>
          </a:p>
          <a:p>
            <a:pPr marL="2286000" lvl="5" indent="0">
              <a:buNone/>
            </a:pPr>
            <a:r>
              <a:rPr lang="fi-FI" sz="1800" b="1" dirty="0">
                <a:solidFill>
                  <a:srgbClr val="FF0000"/>
                </a:solidFill>
              </a:rPr>
              <a:t>		</a:t>
            </a:r>
            <a:r>
              <a:rPr lang="ru-RU" sz="1800" b="1" dirty="0">
                <a:solidFill>
                  <a:srgbClr val="FF0000"/>
                </a:solidFill>
              </a:rPr>
              <a:t>ОНА = </a:t>
            </a:r>
            <a:r>
              <a:rPr lang="fi-FI" sz="1800" b="1" dirty="0">
                <a:solidFill>
                  <a:srgbClr val="FF0000"/>
                </a:solidFill>
              </a:rPr>
              <a:t>HÄN, SE</a:t>
            </a:r>
            <a:endParaRPr lang="ru-RU" sz="1800" b="1" dirty="0">
              <a:solidFill>
                <a:srgbClr val="FF0000"/>
              </a:solidFill>
            </a:endParaRPr>
          </a:p>
          <a:p>
            <a:pPr marL="1828800" lvl="4" indent="0">
              <a:buNone/>
            </a:pPr>
            <a:endParaRPr lang="fi-FI" sz="1800" b="1" dirty="0">
              <a:solidFill>
                <a:srgbClr val="FF0000"/>
              </a:solidFill>
            </a:endParaRPr>
          </a:p>
          <a:p>
            <a:pPr lvl="4">
              <a:buFont typeface="Wingdings" panose="05000000000000000000" pitchFamily="2" charset="2"/>
              <a:buChar char="v"/>
            </a:pPr>
            <a:r>
              <a:rPr lang="fi-FI" sz="1800" b="1" dirty="0">
                <a:solidFill>
                  <a:srgbClr val="FF0000"/>
                </a:solidFill>
              </a:rPr>
              <a:t>NAISTA TARKOITTAVAT SANAT</a:t>
            </a:r>
            <a:r>
              <a:rPr lang="ru-RU" sz="1800" b="1" dirty="0">
                <a:solidFill>
                  <a:srgbClr val="FF0000"/>
                </a:solidFill>
              </a:rPr>
              <a:t>: МАМА, ТЁТЯ, МАДАМ, ЛЕДИ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fi-FI" sz="1800" b="1" dirty="0">
                <a:solidFill>
                  <a:srgbClr val="FF0000"/>
                </a:solidFill>
              </a:rPr>
              <a:t>A/</a:t>
            </a:r>
            <a:r>
              <a:rPr lang="ru-RU" sz="1800" b="1" dirty="0">
                <a:solidFill>
                  <a:srgbClr val="FF0000"/>
                </a:solidFill>
              </a:rPr>
              <a:t>Я - </a:t>
            </a:r>
            <a:r>
              <a:rPr lang="fi-FI" sz="1800" b="1" dirty="0">
                <a:solidFill>
                  <a:srgbClr val="FF0000"/>
                </a:solidFill>
              </a:rPr>
              <a:t>LOPPUISET SANAT</a:t>
            </a:r>
            <a:r>
              <a:rPr lang="ru-RU" sz="1800" b="1" dirty="0">
                <a:solidFill>
                  <a:srgbClr val="FF0000"/>
                </a:solidFill>
              </a:rPr>
              <a:t>:  МАШИНА, СЕМЬЯ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ru-RU" sz="1800" b="1" dirty="0">
                <a:solidFill>
                  <a:srgbClr val="FF0000"/>
                </a:solidFill>
              </a:rPr>
              <a:t>Ь - </a:t>
            </a:r>
            <a:r>
              <a:rPr lang="fi-FI" sz="1800" b="1" dirty="0">
                <a:solidFill>
                  <a:srgbClr val="FF0000"/>
                </a:solidFill>
              </a:rPr>
              <a:t>LOPPUISET SANAT</a:t>
            </a:r>
            <a:r>
              <a:rPr lang="ru-RU" sz="1800" b="1" dirty="0">
                <a:solidFill>
                  <a:srgbClr val="FF0000"/>
                </a:solidFill>
              </a:rPr>
              <a:t>: НОЧЬ, СОЛЬ, РОЛЬ</a:t>
            </a:r>
            <a:endParaRPr lang="fi-FI" sz="1800" b="1" dirty="0">
              <a:solidFill>
                <a:srgbClr val="FF0000"/>
              </a:solidFill>
            </a:endParaRPr>
          </a:p>
          <a:p>
            <a:pPr lvl="4">
              <a:buFontTx/>
              <a:buChar char="-"/>
            </a:pPr>
            <a:endParaRPr lang="ru-RU" sz="1800" b="1" dirty="0">
              <a:solidFill>
                <a:srgbClr val="FF0000"/>
              </a:solidFill>
            </a:endParaRPr>
          </a:p>
          <a:p>
            <a:pPr lvl="4">
              <a:buFontTx/>
              <a:buChar char="-"/>
            </a:pPr>
            <a:endParaRPr lang="ru-RU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36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						</a:t>
            </a:r>
            <a:r>
              <a:rPr lang="fi-FI" dirty="0"/>
              <a:t>      NEUTRIT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							</a:t>
            </a:r>
            <a:r>
              <a:rPr lang="ru-RU" b="1" dirty="0">
                <a:solidFill>
                  <a:srgbClr val="00B050"/>
                </a:solidFill>
              </a:rPr>
              <a:t>СРЕДНИЙ РОД</a:t>
            </a:r>
            <a:endParaRPr lang="fi-FI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i-FI" b="1" dirty="0">
                <a:solidFill>
                  <a:srgbClr val="00B050"/>
                </a:solidFill>
              </a:rPr>
              <a:t>							</a:t>
            </a:r>
            <a:r>
              <a:rPr lang="ru-RU" b="1" dirty="0">
                <a:solidFill>
                  <a:srgbClr val="00B050"/>
                </a:solidFill>
              </a:rPr>
              <a:t>ОНО = </a:t>
            </a:r>
            <a:r>
              <a:rPr lang="fi-FI" b="1" dirty="0">
                <a:solidFill>
                  <a:srgbClr val="00B050"/>
                </a:solidFill>
              </a:rPr>
              <a:t> SE</a:t>
            </a:r>
          </a:p>
          <a:p>
            <a:pPr marL="0" indent="0">
              <a:buNone/>
            </a:pPr>
            <a:endParaRPr lang="ru-RU" b="1" dirty="0">
              <a:solidFill>
                <a:srgbClr val="00B050"/>
              </a:solidFill>
            </a:endParaRPr>
          </a:p>
          <a:p>
            <a:r>
              <a:rPr lang="ru-RU" b="1" dirty="0">
                <a:solidFill>
                  <a:srgbClr val="00B050"/>
                </a:solidFill>
              </a:rPr>
              <a:t>О / </a:t>
            </a:r>
            <a:r>
              <a:rPr lang="fi-FI" b="1" dirty="0">
                <a:solidFill>
                  <a:srgbClr val="00B050"/>
                </a:solidFill>
              </a:rPr>
              <a:t>E –LOPPUISET SANAT</a:t>
            </a:r>
            <a:r>
              <a:rPr lang="ru-RU" b="1" dirty="0">
                <a:solidFill>
                  <a:srgbClr val="00B050"/>
                </a:solidFill>
              </a:rPr>
              <a:t>: ОКНО, МОРЕ</a:t>
            </a:r>
          </a:p>
          <a:p>
            <a:r>
              <a:rPr lang="ru-RU" b="1" dirty="0">
                <a:solidFill>
                  <a:srgbClr val="00B050"/>
                </a:solidFill>
              </a:rPr>
              <a:t>МЯ –</a:t>
            </a:r>
            <a:r>
              <a:rPr lang="fi-FI" b="1" dirty="0">
                <a:solidFill>
                  <a:srgbClr val="00B050"/>
                </a:solidFill>
              </a:rPr>
              <a:t>LOPPUISET SANAT</a:t>
            </a:r>
            <a:r>
              <a:rPr lang="ru-RU" b="1" dirty="0">
                <a:solidFill>
                  <a:srgbClr val="00B050"/>
                </a:solidFill>
              </a:rPr>
              <a:t>: ВРЕМЯ, ИМЯ</a:t>
            </a:r>
          </a:p>
          <a:p>
            <a:r>
              <a:rPr lang="ru-RU" b="1" dirty="0">
                <a:solidFill>
                  <a:srgbClr val="00B050"/>
                </a:solidFill>
              </a:rPr>
              <a:t>И, Ю, Э, У – </a:t>
            </a:r>
            <a:r>
              <a:rPr lang="fi-FI" b="1" dirty="0">
                <a:solidFill>
                  <a:srgbClr val="00B050"/>
                </a:solidFill>
              </a:rPr>
              <a:t>LOPPUISET SANAT</a:t>
            </a:r>
            <a:r>
              <a:rPr lang="ru-RU" b="1" dirty="0">
                <a:solidFill>
                  <a:srgbClr val="00B050"/>
                </a:solidFill>
              </a:rPr>
              <a:t>: ТАКСИ, МЕНЮ, КАШНЭ, РАГУ</a:t>
            </a:r>
            <a:endParaRPr lang="fi-FI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53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         HARJOITUS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22830" y="2648470"/>
            <a:ext cx="8825659" cy="34163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БРАТ						КАФЕ</a:t>
            </a:r>
          </a:p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СЕСТРА					РОССИЯ</a:t>
            </a:r>
          </a:p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СОБАКА				РАДИО</a:t>
            </a:r>
          </a:p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МЕТРО					ТОМАТ</a:t>
            </a:r>
          </a:p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МУЗЕЙ					МОРЕ			ПАРК</a:t>
            </a:r>
            <a:endParaRPr lang="fi-FI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305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SUKU</Template>
  <TotalTime>35</TotalTime>
  <Words>223</Words>
  <Application>Microsoft Office PowerPoint</Application>
  <PresentationFormat>Laajakuva</PresentationFormat>
  <Paragraphs>29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Ioni (johtoryhmä)</vt:lpstr>
      <vt:lpstr>        SUKU          РОД</vt:lpstr>
      <vt:lpstr>                           MASKULIINIT</vt:lpstr>
      <vt:lpstr>                         FEMINIINIT</vt:lpstr>
      <vt:lpstr>            NEUTRIT</vt:lpstr>
      <vt:lpstr>                       HARJOITUS</vt:lpstr>
    </vt:vector>
  </TitlesOfParts>
  <Company>Kouvola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SUKU          РОД</dc:title>
  <dc:creator>Laitinen Tanja</dc:creator>
  <cp:lastModifiedBy>Laitinen Tanja</cp:lastModifiedBy>
  <cp:revision>3</cp:revision>
  <dcterms:created xsi:type="dcterms:W3CDTF">2016-09-28T16:16:19Z</dcterms:created>
  <dcterms:modified xsi:type="dcterms:W3CDTF">2023-12-14T06:05:01Z</dcterms:modified>
</cp:coreProperties>
</file>