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7" r:id="rId4"/>
    <p:sldId id="268" r:id="rId5"/>
    <p:sldId id="269" r:id="rId6"/>
    <p:sldId id="270" r:id="rId7"/>
    <p:sldId id="279" r:id="rId8"/>
    <p:sldId id="271" r:id="rId9"/>
    <p:sldId id="272" r:id="rId10"/>
    <p:sldId id="273" r:id="rId11"/>
    <p:sldId id="278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4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2.11.2021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Terve 2: Ihminen, ympäristö ja terveys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/>
              <a:t>Luku 12: Työhyvinvointi ja ergonomia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Työhyvinvoinnin edistäminen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r>
              <a:rPr lang="fi-FI" dirty="0"/>
              <a:t>työhyvinvoinnin </a:t>
            </a:r>
            <a:r>
              <a:rPr lang="fi-FI" u="sng" dirty="0"/>
              <a:t>mittareita</a:t>
            </a:r>
          </a:p>
          <a:p>
            <a:pPr lvl="1"/>
            <a:r>
              <a:rPr lang="fi-FI" dirty="0"/>
              <a:t>työntekijöiden arviot ilmapiiristä</a:t>
            </a:r>
          </a:p>
          <a:p>
            <a:pPr lvl="1"/>
            <a:r>
              <a:rPr lang="fi-FI" dirty="0"/>
              <a:t>pitkäaikaisen työstressin kokemus</a:t>
            </a:r>
          </a:p>
          <a:p>
            <a:pPr lvl="1"/>
            <a:r>
              <a:rPr lang="fi-FI" dirty="0"/>
              <a:t>sairauspoissaololuvut</a:t>
            </a:r>
          </a:p>
          <a:p>
            <a:r>
              <a:rPr lang="fi-FI" dirty="0"/>
              <a:t>työntekijöiden työhyvinvointia lisää </a:t>
            </a:r>
          </a:p>
          <a:p>
            <a:pPr lvl="1"/>
            <a:r>
              <a:rPr lang="fi-FI" dirty="0"/>
              <a:t>mahdollisuus osallistua päätöksentekoon työntekoa koskevissa asioissa</a:t>
            </a:r>
          </a:p>
          <a:p>
            <a:pPr lvl="1"/>
            <a:r>
              <a:rPr lang="fi-FI" dirty="0"/>
              <a:t>joustavat työajat sekä etätyömahdollisuuksien lisääntyminen</a:t>
            </a:r>
          </a:p>
          <a:p>
            <a:pPr lvl="1"/>
            <a:r>
              <a:rPr lang="fi-FI" b="1" dirty="0"/>
              <a:t>työnimun</a:t>
            </a:r>
            <a:r>
              <a:rPr lang="fi-FI" dirty="0"/>
              <a:t> kokemus</a:t>
            </a:r>
          </a:p>
          <a:p>
            <a:pPr lvl="2"/>
            <a:r>
              <a:rPr lang="fi-FI" sz="2700" dirty="0"/>
              <a:t>myönteinen tunne- ja motivaatiotila työssä </a:t>
            </a:r>
          </a:p>
          <a:p>
            <a:pPr lvl="2"/>
            <a:r>
              <a:rPr lang="fi-FI" sz="2700" u="sng" dirty="0"/>
              <a:t>tarmokkuus</a:t>
            </a:r>
            <a:r>
              <a:rPr lang="fi-FI" sz="2700" dirty="0"/>
              <a:t> = energisyyttä ja halua panostaa työhön, sinnikkyyttä</a:t>
            </a:r>
          </a:p>
          <a:p>
            <a:pPr lvl="2"/>
            <a:r>
              <a:rPr lang="fi-FI" sz="2700" u="sng" dirty="0"/>
              <a:t>omistautuminen</a:t>
            </a:r>
            <a:r>
              <a:rPr lang="fi-FI" sz="2700" dirty="0"/>
              <a:t> = työntekijän kokemus työn mielekkyydestä ja merkityksellisyydestä</a:t>
            </a:r>
          </a:p>
          <a:p>
            <a:pPr lvl="2"/>
            <a:r>
              <a:rPr lang="fi-FI" sz="2700" u="sng" dirty="0"/>
              <a:t>uppoutuminen</a:t>
            </a:r>
            <a:r>
              <a:rPr lang="fi-FI" sz="2700" dirty="0"/>
              <a:t> = näkyy syvänä keskittymisenä ja paneutumisena työtehtävään siten, että työstään kokee mielihyvää</a:t>
            </a:r>
          </a:p>
          <a:p>
            <a:r>
              <a:rPr lang="fi-FI" dirty="0"/>
              <a:t>ei kannata kehittää lyhytaikaisilla tempauksilla vaan määrätietoisella ja pitkäkestoisella toiminnalla yhdessä työyhteisön, esimiesten ja johtajien kanssa </a:t>
            </a:r>
          </a:p>
          <a:p>
            <a:r>
              <a:rPr lang="fi-FI" dirty="0"/>
              <a:t>työturvallisuuden parantaminen ja toimiva työterveyshuolto kulkevat käsi kädessä </a:t>
            </a:r>
          </a:p>
          <a:p>
            <a:r>
              <a:rPr lang="fi-FI" dirty="0"/>
              <a:t>työnantajan kannattava investointi tulevaisuuteen: vaikuttaa muun muassa taloudelliseen tulokseen, asiakastyytyväisyyteen ja henkilöstön työkykyyn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644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b="1" dirty="0"/>
              <a:t>T</a:t>
            </a:r>
            <a:r>
              <a:rPr lang="fi-FI" b="1" dirty="0" smtClean="0"/>
              <a:t>yökykyindeksi</a:t>
            </a:r>
            <a:r>
              <a:rPr lang="fi-FI" dirty="0"/>
              <a:t> on laadittu laaja-alaiseksi, työkyvyn eri osa-alueet sisältäväksi mittariksi</a:t>
            </a:r>
            <a:r>
              <a:rPr lang="fi-FI" dirty="0" smtClean="0"/>
              <a:t>.</a:t>
            </a:r>
          </a:p>
          <a:p>
            <a:r>
              <a:rPr lang="fi-FI" b="1" dirty="0" smtClean="0"/>
              <a:t>Työnimu</a:t>
            </a:r>
            <a:r>
              <a:rPr lang="fi-FI" dirty="0" smtClean="0"/>
              <a:t> = </a:t>
            </a:r>
            <a:r>
              <a:rPr lang="fi-FI" b="1" dirty="0"/>
              <a:t>Työn imu</a:t>
            </a:r>
            <a:r>
              <a:rPr lang="fi-FI" dirty="0"/>
              <a:t> tarkoittaa myönteistä tunne- ja motivaatiotilaa työssä. Sitä kokeva työntekijä lähtee aamulla yleensä mielellään töihin, kokee työnsä </a:t>
            </a:r>
            <a:r>
              <a:rPr lang="fi-FI" dirty="0" smtClean="0"/>
              <a:t>mielekkääksi</a:t>
            </a:r>
          </a:p>
          <a:p>
            <a:r>
              <a:rPr lang="fi-FI" b="1" dirty="0"/>
              <a:t>Työnohjaus</a:t>
            </a:r>
            <a:r>
              <a:rPr lang="fi-FI" dirty="0"/>
              <a:t> on oman työn, työn vaatimusten, toimintatapojen ja oman itsen tutkimista, arviointia ja kehittämistä koulutetun työnohjaajan avulla. Se on työhön, työyhteisöön ja omaan työrooliin liittyvien kysymysten, kokemusten ja tunteiden tulkitsemista ja jäsentelyä.</a:t>
            </a:r>
          </a:p>
        </p:txBody>
      </p:sp>
    </p:spTree>
    <p:extLst>
      <p:ext uri="{BB962C8B-B14F-4D97-AF65-F5344CB8AC3E}">
        <p14:creationId xmlns:p14="http://schemas.microsoft.com/office/powerpoint/2010/main" val="2778602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Opiskelukyky = opiskelijan työkyky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kokonaisuus, jossa eri osatekijät vaikuttavat </a:t>
            </a:r>
            <a:r>
              <a:rPr lang="fi-FI" dirty="0" smtClean="0"/>
              <a:t>toisiinsa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/>
              <a:t> Omat voimavarat, hyvät opiskelutaidot, laadukas opetus ja opiskeluyhteisö</a:t>
            </a:r>
            <a:endParaRPr lang="fi-FI" dirty="0"/>
          </a:p>
          <a:p>
            <a:r>
              <a:rPr lang="fi-FI" dirty="0"/>
              <a:t>opiskelija itse voi </a:t>
            </a:r>
            <a:r>
              <a:rPr lang="fi-FI" u="sng" dirty="0"/>
              <a:t>kehittää</a:t>
            </a:r>
          </a:p>
          <a:p>
            <a:pPr lvl="1"/>
            <a:r>
              <a:rPr lang="fi-FI" dirty="0"/>
              <a:t>terveelliset elämäntavat</a:t>
            </a:r>
          </a:p>
          <a:p>
            <a:pPr lvl="1"/>
            <a:r>
              <a:rPr lang="fi-FI" dirty="0"/>
              <a:t>opiskelutaidot kehittyvät opiskelun ja aktiivisen osallistumisen kautta</a:t>
            </a:r>
          </a:p>
          <a:p>
            <a:pPr lvl="1"/>
            <a:r>
              <a:rPr lang="fi-FI" dirty="0"/>
              <a:t>yhden osa-alueen puutteita voi osin korvata toisen osa-alueen vahvuuksilla </a:t>
            </a:r>
          </a:p>
          <a:p>
            <a:r>
              <a:rPr lang="fi-FI" dirty="0"/>
              <a:t>myös kouluyhteisö ja kunta vastuussa hyvinvoinnin toteutumisesta ja kehittämisestä</a:t>
            </a:r>
          </a:p>
          <a:p>
            <a:pPr lvl="1"/>
            <a:r>
              <a:rPr lang="fi-FI" dirty="0"/>
              <a:t>lasten ja nuorten lakisääteisellä </a:t>
            </a:r>
            <a:r>
              <a:rPr lang="fi-FI" u="sng" dirty="0"/>
              <a:t>hyvinvointisuunnitelmalla</a:t>
            </a:r>
            <a:r>
              <a:rPr lang="fi-FI" dirty="0"/>
              <a:t> ohjataan, johdetaan ja kehitetään lasten, nuorten ja perheiden hyvinvointia kunnassa</a:t>
            </a:r>
          </a:p>
          <a:p>
            <a:pPr lvl="1"/>
            <a:r>
              <a:rPr lang="fi-FI" dirty="0"/>
              <a:t>oppilaitokset täydentävät tekemällä oppilaitoksen oman hyvinvointisuunnitelman yhteistyössä henkilöstön, opiskelijoiden ja heidän huoltajiensa kanssa</a:t>
            </a:r>
          </a:p>
          <a:p>
            <a:r>
              <a:rPr lang="fi-FI" dirty="0"/>
              <a:t>opiskelutaidot </a:t>
            </a:r>
            <a:r>
              <a:rPr lang="fi-FI" u="sng" dirty="0"/>
              <a:t>vastaavat</a:t>
            </a:r>
            <a:r>
              <a:rPr lang="fi-FI" dirty="0"/>
              <a:t> työntekijän ammattitaitoja</a:t>
            </a:r>
          </a:p>
          <a:p>
            <a:pPr lvl="1"/>
            <a:r>
              <a:rPr lang="fi-FI" dirty="0"/>
              <a:t>monia työhyvinvoinnin malleja voidaan soveltaa opiskeluhyvinvoinnin kehittämiseen</a:t>
            </a:r>
          </a:p>
          <a:p>
            <a:pPr lvl="1"/>
            <a:r>
              <a:rPr lang="fi-FI" dirty="0"/>
              <a:t>opiskelukykymalli: keskeiset osatekijät</a:t>
            </a:r>
          </a:p>
        </p:txBody>
      </p:sp>
    </p:spTree>
    <p:extLst>
      <p:ext uri="{BB962C8B-B14F-4D97-AF65-F5344CB8AC3E}">
        <p14:creationId xmlns:p14="http://schemas.microsoft.com/office/powerpoint/2010/main" val="367121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Ergonomia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tutkimusala, jossa hyödynnetään tekniikkaa, anatomiaa, fysiologiaa sekä </a:t>
            </a:r>
            <a:r>
              <a:rPr lang="fi-FI" dirty="0" err="1"/>
              <a:t>käyttäytymis</a:t>
            </a:r>
            <a:r>
              <a:rPr lang="fi-FI" dirty="0"/>
              <a:t>- ja psykologiatieteitä</a:t>
            </a:r>
          </a:p>
          <a:p>
            <a:pPr lvl="1"/>
            <a:r>
              <a:rPr lang="fi-FI" dirty="0"/>
              <a:t>tutkii ihmisen, työn ja tekniikan vuorovaikutusta</a:t>
            </a:r>
          </a:p>
          <a:p>
            <a:pPr lvl="1"/>
            <a:r>
              <a:rPr lang="fi-FI" dirty="0"/>
              <a:t>tuottaa tietoja ja menetelmiä, joiden avulla järjestelmät, työtehtävät ja ympäristö sovitetaan ihmisen ominaisuuksien, kykyjen ja tarpeiden mukaiseksi</a:t>
            </a:r>
          </a:p>
          <a:p>
            <a:r>
              <a:rPr lang="fi-FI" u="sng" dirty="0"/>
              <a:t>kokonaisvaltainen</a:t>
            </a:r>
            <a:r>
              <a:rPr lang="fi-FI" dirty="0"/>
              <a:t> työn ja vapaa-ajan toimintojen tarkastelutapa, jonka avulla voidaan </a:t>
            </a:r>
          </a:p>
          <a:p>
            <a:pPr lvl="1"/>
            <a:r>
              <a:rPr lang="fi-FI" dirty="0"/>
              <a:t>parantaa ihmisen turvallisuutta </a:t>
            </a:r>
          </a:p>
          <a:p>
            <a:pPr lvl="1"/>
            <a:r>
              <a:rPr lang="fi-FI" dirty="0"/>
              <a:t>lisätä toiminnan tehokkuutta, laatua ja sujuvuutta</a:t>
            </a:r>
          </a:p>
          <a:p>
            <a:pPr lvl="1"/>
            <a:r>
              <a:rPr lang="fi-FI" dirty="0"/>
              <a:t>vahvistaa yksilön terveyttä ja hyvinvointia</a:t>
            </a:r>
          </a:p>
        </p:txBody>
      </p:sp>
    </p:spTree>
    <p:extLst>
      <p:ext uri="{BB962C8B-B14F-4D97-AF65-F5344CB8AC3E}">
        <p14:creationId xmlns:p14="http://schemas.microsoft.com/office/powerpoint/2010/main" val="3865484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Ergonomian osa-alueet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03" y="1453165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b="1" dirty="0"/>
              <a:t>fyysinen ergonomia</a:t>
            </a:r>
          </a:p>
          <a:p>
            <a:pPr lvl="1"/>
            <a:r>
              <a:rPr lang="fi-FI" dirty="0"/>
              <a:t> toiminnan sopeuttaminen ihmisen anatomisten ja fysiologisten ominaisuuksien mukaisiksi (esim. työympäristön, työpisteiden ja työvälineiden sekä työmenetelmien suunnittelu siten, että ne ovat kullekin työntekijälle sopivat) – </a:t>
            </a:r>
            <a:r>
              <a:rPr lang="fi-FI" u="sng" dirty="0"/>
              <a:t>työturvallisuuslaki</a:t>
            </a:r>
            <a:r>
              <a:rPr lang="fi-FI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kognitiivinen ergonomia</a:t>
            </a:r>
          </a:p>
          <a:p>
            <a:pPr lvl="1"/>
            <a:r>
              <a:rPr lang="fi-FI" dirty="0"/>
              <a:t>kehittää tiedonkäsittelyjärjestelmiä ihmiselle sopiviksi (esim. digitaalisten laitteiden ja tietokoneohjelmien sujuva toiminta)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organisatorinen </a:t>
            </a:r>
            <a:r>
              <a:rPr lang="fi-FI" b="1" dirty="0" smtClean="0"/>
              <a:t>ergonomia</a:t>
            </a:r>
          </a:p>
          <a:p>
            <a:pPr marL="0" indent="0">
              <a:buNone/>
            </a:pPr>
            <a:r>
              <a:rPr lang="fi-FI" b="1" dirty="0" smtClean="0"/>
              <a:t>- </a:t>
            </a:r>
            <a:r>
              <a:rPr lang="fi-FI" dirty="0"/>
              <a:t>keskittyy teknisen järjestelmän ja sosiaalisen järjestelmän yhteensovittamiseen. </a:t>
            </a:r>
            <a:endParaRPr lang="fi-FI" b="1" dirty="0"/>
          </a:p>
          <a:p>
            <a:pPr lvl="1"/>
            <a:r>
              <a:rPr lang="fi-FI" dirty="0"/>
              <a:t>henkilöstön yhteistyön, työprosessien ja työaikajärjestelyjen suunnittelu paremmin toimiviksi</a:t>
            </a:r>
          </a:p>
          <a:p>
            <a:pPr lvl="1"/>
            <a:r>
              <a:rPr lang="fi-FI" dirty="0"/>
              <a:t>työtyytyväisyys, motivaatio ja ryhmä- ja etätyöskentelyyn liittyvät kysymykset</a:t>
            </a:r>
          </a:p>
          <a:p>
            <a:pPr lvl="1"/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83619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Tuntisuunnitelma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Lue kappale 12 – Työhyvinvointi ja ergonomia</a:t>
            </a:r>
          </a:p>
          <a:p>
            <a:r>
              <a:rPr lang="fi-FI" dirty="0" err="1" smtClean="0"/>
              <a:t>Pedanet</a:t>
            </a:r>
            <a:r>
              <a:rPr lang="fi-FI" dirty="0"/>
              <a:t> </a:t>
            </a:r>
            <a:r>
              <a:rPr lang="fi-FI" dirty="0" smtClean="0"/>
              <a:t>– katso video ergonomiasta</a:t>
            </a:r>
          </a:p>
          <a:p>
            <a:r>
              <a:rPr lang="fi-FI" dirty="0" err="1" smtClean="0"/>
              <a:t>Pedanet</a:t>
            </a:r>
            <a:r>
              <a:rPr lang="fi-FI" dirty="0"/>
              <a:t> </a:t>
            </a:r>
            <a:r>
              <a:rPr lang="fi-FI" dirty="0" smtClean="0"/>
              <a:t>– tuntitehtävät </a:t>
            </a:r>
            <a:r>
              <a:rPr lang="fi-FI" dirty="0" smtClean="0">
                <a:sym typeface="Wingdings" panose="05000000000000000000" pitchFamily="2" charset="2"/>
              </a:rPr>
              <a:t> Linkit löytyvät sivun alalaidasta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Käydään läpi tehtävät taululla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Tehtäviä kirjasta, jos jää aikaa.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790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Työhyvinvointi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925144"/>
          </a:xfrm>
        </p:spPr>
        <p:txBody>
          <a:bodyPr>
            <a:noAutofit/>
          </a:bodyPr>
          <a:lstStyle/>
          <a:p>
            <a:pPr marL="343260">
              <a:buClr>
                <a:srgbClr val="000000"/>
              </a:buClr>
            </a:pPr>
            <a:endParaRPr lang="fi-FI" sz="2000" dirty="0"/>
          </a:p>
          <a:p>
            <a:pPr marL="343260">
              <a:buClr>
                <a:srgbClr val="000000"/>
              </a:buClr>
            </a:pPr>
            <a:r>
              <a:rPr lang="fi-FI" sz="2000" dirty="0" smtClean="0"/>
              <a:t> </a:t>
            </a:r>
            <a:r>
              <a:rPr lang="fi-FI" dirty="0"/>
              <a:t>kokonaisuus, joka muodostuu ammattitaitoisten työntekijöiden </a:t>
            </a:r>
            <a:r>
              <a:rPr lang="fi-FI" dirty="0" smtClean="0"/>
              <a:t>tekemästä</a:t>
            </a:r>
            <a:r>
              <a:rPr lang="fi-FI" sz="2000" dirty="0" smtClean="0"/>
              <a:t>, turvallisesta, terveellisestä </a:t>
            </a:r>
            <a:r>
              <a:rPr lang="fi-FI" sz="2000" dirty="0"/>
              <a:t>ja </a:t>
            </a:r>
            <a:r>
              <a:rPr lang="fi-FI" sz="2000" dirty="0" smtClean="0"/>
              <a:t>tuottavasta työstä</a:t>
            </a:r>
            <a:r>
              <a:rPr lang="fi-FI" sz="2000" dirty="0"/>
              <a:t>, jota ammattitaitoiset työntekijät ja työyhteisöt tekevät hyvin johdetussa organisaatiossa</a:t>
            </a:r>
          </a:p>
          <a:p>
            <a:pPr marL="343260">
              <a:buClr>
                <a:srgbClr val="000000"/>
              </a:buClr>
            </a:pPr>
            <a:r>
              <a:rPr lang="fi-FI" sz="2000" dirty="0"/>
              <a:t>tärkeää, koska työ muodostaa suuren osan aikuisen elämästä</a:t>
            </a:r>
          </a:p>
          <a:p>
            <a:pPr marL="343260">
              <a:buClr>
                <a:srgbClr val="000000"/>
              </a:buClr>
            </a:pPr>
            <a:r>
              <a:rPr lang="fi-FI" sz="2000" dirty="0"/>
              <a:t>parhaimmillaan luo mielekkään ja tyydytystä tuottavan mahdollisuuden nauttia työnteosta</a:t>
            </a:r>
          </a:p>
          <a:p>
            <a:pPr marL="343260">
              <a:buClr>
                <a:srgbClr val="000000"/>
              </a:buClr>
            </a:pPr>
            <a:r>
              <a:rPr lang="fi-FI" sz="2000" dirty="0"/>
              <a:t>työ lisää parhaimmillaan ammatillista itsetuntoa ja edistää elämään liittyvien toiveiden toteutumista</a:t>
            </a:r>
          </a:p>
          <a:p>
            <a:pPr marL="343260">
              <a:buClr>
                <a:srgbClr val="000000"/>
              </a:buClr>
            </a:pPr>
            <a:r>
              <a:rPr lang="fi-FI" sz="2000" dirty="0"/>
              <a:t>myös työnantajan etu, sillä työssään viihtyvä, hyvinvoiva työntekijä jaksaa tehdä työtään tuloksellisesti</a:t>
            </a:r>
          </a:p>
          <a:p>
            <a:pPr marL="343260">
              <a:buClr>
                <a:srgbClr val="000000"/>
              </a:buClr>
            </a:pPr>
            <a:r>
              <a:rPr lang="fi-FI" sz="2000" dirty="0"/>
              <a:t>voidaan parantaa suunnitelmallisella yhteistyöllä, johon kaikki työntekijät ja esimiehet voivat vaikuttaa</a:t>
            </a:r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Työkyky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r>
              <a:rPr lang="fi-FI" b="1" dirty="0"/>
              <a:t>Työkyky</a:t>
            </a:r>
            <a:r>
              <a:rPr lang="fi-FI" dirty="0"/>
              <a:t> muodostuu ihmisen fyysisten ja psyykkisten voimavarojen ja työn välisestä yhteensopivuudesta ja tasapainosta. </a:t>
            </a:r>
            <a:r>
              <a:rPr lang="fi-FI" b="1" dirty="0"/>
              <a:t>Työkyvyn</a:t>
            </a:r>
            <a:r>
              <a:rPr lang="fi-FI" dirty="0"/>
              <a:t> perustana on ihmisen fyysinen ja psyykkinen toimintakyky. </a:t>
            </a:r>
            <a:endParaRPr lang="fi-FI" dirty="0" smtClean="0"/>
          </a:p>
          <a:p>
            <a:r>
              <a:rPr lang="fi-FI" dirty="0" smtClean="0"/>
              <a:t>osa </a:t>
            </a:r>
            <a:r>
              <a:rPr lang="fi-FI" dirty="0"/>
              <a:t>työhyvinvointia</a:t>
            </a:r>
          </a:p>
          <a:p>
            <a:r>
              <a:rPr lang="fi-FI" dirty="0"/>
              <a:t>kykyä ja halua tehdä tuottavaa työtä </a:t>
            </a:r>
          </a:p>
          <a:p>
            <a:r>
              <a:rPr lang="fi-FI" dirty="0"/>
              <a:t>hyvä työkyky voi auttaa saamaan itselleen mieluisan työpaikan</a:t>
            </a:r>
          </a:p>
          <a:p>
            <a:r>
              <a:rPr lang="fi-FI" dirty="0"/>
              <a:t>työuralla eteneminen, ammatillinen kehittyminen ja työssä viihtyminen ovat yhteydessä työkykyyn ja työhyvinvointiin</a:t>
            </a:r>
          </a:p>
          <a:p>
            <a:r>
              <a:rPr lang="fi-FI" dirty="0"/>
              <a:t>muuntuu elämän aikana 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fyysinen työ- ja toimintakyky </a:t>
            </a:r>
          </a:p>
          <a:p>
            <a:pPr lvl="1"/>
            <a:r>
              <a:rPr lang="fi-FI" sz="2900" dirty="0"/>
              <a:t>tarvitaan erityisesti monilla hoiva-, pelastus- ja turvallisuusaloilla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/>
              <a:t>psyykkinen työ- ja toimintakyky </a:t>
            </a:r>
          </a:p>
          <a:p>
            <a:pPr lvl="1"/>
            <a:r>
              <a:rPr lang="fi-FI" sz="2900" dirty="0"/>
              <a:t>persoonallisia, kognitiivisia ja emotionaalisia voimavaroja selviytyä työn vaatimuksista kuormittumatta liikaa</a:t>
            </a:r>
          </a:p>
          <a:p>
            <a:pPr lvl="1"/>
            <a:r>
              <a:rPr lang="fi-FI" sz="2900" dirty="0"/>
              <a:t>työntekijä toimii tehokkaasti ja järkevästi, tuntee olonsa hyväksi, on myönteinen henkilö työyhteisössään, arvostaa itseään, suhtautuu luottavaisesti tulevaisuuteen</a:t>
            </a:r>
          </a:p>
          <a:p>
            <a:pPr lvl="1"/>
            <a:r>
              <a:rPr lang="fi-FI" sz="2900" dirty="0"/>
              <a:t>tärkeää, että jää voimavaroja myös työajan ulkopuolelle</a:t>
            </a:r>
          </a:p>
          <a:p>
            <a:pPr marL="571500" indent="-514350">
              <a:buFont typeface="+mj-lt"/>
              <a:buAutoNum type="arabicPeriod"/>
            </a:pPr>
            <a:r>
              <a:rPr lang="fi-FI" b="1" dirty="0"/>
              <a:t>sosiaalinen työ- ja toimintakyky </a:t>
            </a:r>
          </a:p>
          <a:p>
            <a:pPr lvl="1"/>
            <a:r>
              <a:rPr lang="fi-FI" sz="2900" dirty="0"/>
              <a:t>kykyä toimia työyhteisön ja yhteiskunnan jäsenenä </a:t>
            </a:r>
          </a:p>
          <a:p>
            <a:pPr lvl="1"/>
            <a:r>
              <a:rPr lang="fi-FI" sz="2900" dirty="0"/>
              <a:t>aktiivinen työyhteisön kehittäminen ja vuorovaikutus toista arvostavalla tavalla</a:t>
            </a:r>
          </a:p>
          <a:p>
            <a:pPr lvl="1"/>
            <a:r>
              <a:rPr lang="fi-FI" sz="2900" dirty="0"/>
              <a:t>hiljaisen tiedon jakaminen</a:t>
            </a:r>
          </a:p>
        </p:txBody>
      </p:sp>
    </p:spTree>
    <p:extLst>
      <p:ext uri="{BB962C8B-B14F-4D97-AF65-F5344CB8AC3E}">
        <p14:creationId xmlns:p14="http://schemas.microsoft.com/office/powerpoint/2010/main" val="242237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Työkyky ja terveys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hyvä työkyky vahvistaa terveyttä ja hyvä terveys mahdollistaa työkyvyn ylläpitämisen</a:t>
            </a:r>
          </a:p>
          <a:p>
            <a:r>
              <a:rPr lang="fi-FI" dirty="0"/>
              <a:t>perusta luodaan jo nuoruudessa</a:t>
            </a:r>
          </a:p>
          <a:p>
            <a:r>
              <a:rPr lang="fi-FI" dirty="0"/>
              <a:t>säännöllinen liikunta, terveellinen ravinto, riittävä uni ja lepo sekä päihteettömyys auttavat ylläpitämään työ- ja toimintakykyä</a:t>
            </a:r>
          </a:p>
          <a:p>
            <a:r>
              <a:rPr lang="fi-FI" dirty="0"/>
              <a:t>vähentää ja estää liiallista kuormittumista töissä  </a:t>
            </a:r>
          </a:p>
          <a:p>
            <a:r>
              <a:rPr lang="fi-FI" dirty="0"/>
              <a:t>suurella osalla suomalaisista työikäisistä riittävä ja hyvä työkyky</a:t>
            </a:r>
          </a:p>
          <a:p>
            <a:r>
              <a:rPr lang="fi-FI" dirty="0"/>
              <a:t>voi olla paljon voimavaroja tehdä töitä, vaikka olisi jokin pitkäaikaissairaus (esim. diabetes tai sydän- ja verisuonisairaus)</a:t>
            </a:r>
          </a:p>
          <a:p>
            <a:pPr lvl="1"/>
            <a:r>
              <a:rPr lang="fi-FI" dirty="0"/>
              <a:t>työkykyisyyttä voidaan arvioida ja sopeuttaa työn ja työympäristön vaatimukset työntekijän voimavaroihin ja edellytyksiin </a:t>
            </a:r>
          </a:p>
          <a:p>
            <a:pPr lvl="1"/>
            <a:r>
              <a:rPr lang="fi-FI" dirty="0"/>
              <a:t>esim. työtehtävien jakautuminen uudella tavalla eri työntekijöiden kesken tai osatyökykyisyys </a:t>
            </a:r>
          </a:p>
        </p:txBody>
      </p:sp>
    </p:spTree>
    <p:extLst>
      <p:ext uri="{BB962C8B-B14F-4D97-AF65-F5344CB8AC3E}">
        <p14:creationId xmlns:p14="http://schemas.microsoft.com/office/powerpoint/2010/main" val="372005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Työkykytalo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työkyvyn vertauskuvamalli: toimii ja pysyy pystyssä, kun kaikki kerrokset tukevat toisiaan</a:t>
            </a:r>
          </a:p>
          <a:p>
            <a:pPr lvl="1"/>
            <a:r>
              <a:rPr lang="fi-FI" dirty="0"/>
              <a:t>työntekijän elämänkulun tai ikääntymisen myötä voi tapahtua muutoksia työkykyä kuvaavissa alemmissa kerroksissa </a:t>
            </a:r>
            <a:br>
              <a:rPr lang="fi-FI" dirty="0"/>
            </a:br>
            <a:r>
              <a:rPr lang="fi-FI" dirty="0"/>
              <a:t>= </a:t>
            </a:r>
            <a:r>
              <a:rPr lang="fi-FI" u="sng" dirty="0"/>
              <a:t>fyysisissä, psyykkisissä tai sosiaalisissa voimavaroissa </a:t>
            </a:r>
          </a:p>
          <a:p>
            <a:pPr lvl="1"/>
            <a:r>
              <a:rPr lang="fi-FI" dirty="0"/>
              <a:t>työelämämuutoksissa saattaa käydä niin että </a:t>
            </a:r>
            <a:r>
              <a:rPr lang="fi-FI" u="sng" dirty="0"/>
              <a:t>työ</a:t>
            </a:r>
            <a:r>
              <a:rPr lang="fi-FI" dirty="0"/>
              <a:t> muuttuu eikä tilanteessa huomioida riittävästi työntekijää </a:t>
            </a:r>
            <a:br>
              <a:rPr lang="fi-FI" dirty="0"/>
            </a:b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liian raskaaksi muodostunut neljäs kerros voi heikentää tai romahduttaa työkyvyn</a:t>
            </a:r>
          </a:p>
          <a:p>
            <a:pPr lvl="1"/>
            <a:r>
              <a:rPr lang="fi-FI" dirty="0"/>
              <a:t>ympärillä </a:t>
            </a:r>
            <a:r>
              <a:rPr lang="fi-FI" u="sng" dirty="0"/>
              <a:t>ihmisen tukiverkostot</a:t>
            </a:r>
            <a:r>
              <a:rPr lang="fi-FI" dirty="0"/>
              <a:t>: läheiset ja muut tärkeät ihmiset tärkeä sosiaalisen tuen lähde</a:t>
            </a:r>
          </a:p>
          <a:p>
            <a:pPr lvl="1"/>
            <a:r>
              <a:rPr lang="fi-FI" dirty="0"/>
              <a:t>työpaikan </a:t>
            </a:r>
            <a:r>
              <a:rPr lang="fi-FI" u="sng" dirty="0"/>
              <a:t>toimintaympäristö</a:t>
            </a:r>
            <a:r>
              <a:rPr lang="fi-FI" dirty="0"/>
              <a:t> = fyysinen ympäristö, jossa työpaikka sijaitsee</a:t>
            </a:r>
          </a:p>
          <a:p>
            <a:pPr lvl="2"/>
            <a:r>
              <a:rPr lang="fi-FI" dirty="0"/>
              <a:t>erilaisia tukiorganisaatioita </a:t>
            </a:r>
            <a:br>
              <a:rPr lang="fi-FI" dirty="0"/>
            </a:br>
            <a:r>
              <a:rPr lang="fi-FI" dirty="0"/>
              <a:t>(esim. työsuojelutoiminta ja työterveyshuolto)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670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50" y="980728"/>
            <a:ext cx="7797177" cy="514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3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Työsuojelu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fi-FI" u="sng" dirty="0"/>
              <a:t>tehtävät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ylläpitää ja edistää työntekijöiden turvallisuutta, terveyttä ja työ- ja toimintakykyä</a:t>
            </a:r>
          </a:p>
          <a:p>
            <a:pPr lvl="1"/>
            <a:r>
              <a:rPr lang="fi-FI" dirty="0"/>
              <a:t>ehkäistä työtapaturmia ja ammattitauteja työympäristössä</a:t>
            </a:r>
          </a:p>
          <a:p>
            <a:pPr lvl="1"/>
            <a:r>
              <a:rPr lang="fi-FI" dirty="0"/>
              <a:t>kaikkien työntekijöiden </a:t>
            </a:r>
            <a:r>
              <a:rPr lang="fi-FI" dirty="0" err="1"/>
              <a:t>psykososiaalinen</a:t>
            </a:r>
            <a:r>
              <a:rPr lang="fi-FI" dirty="0"/>
              <a:t> hyvinvoinnin tukeminen </a:t>
            </a:r>
          </a:p>
          <a:p>
            <a:r>
              <a:rPr lang="fi-FI" dirty="0"/>
              <a:t>voidaan asettaa erilaisia terveyteen liittyviä tavoitteita </a:t>
            </a:r>
            <a:br>
              <a:rPr lang="fi-FI" dirty="0"/>
            </a:br>
            <a:r>
              <a:rPr lang="fi-FI" dirty="0"/>
              <a:t>(esim. sairauspoissaolojen ja ammattitautien vähentäminen, työympäristön turvallisuuden parantaminen)</a:t>
            </a:r>
          </a:p>
          <a:p>
            <a:r>
              <a:rPr lang="fi-FI" u="sng" dirty="0"/>
              <a:t>työnantajalla</a:t>
            </a:r>
            <a:r>
              <a:rPr lang="fi-FI" dirty="0"/>
              <a:t> velvoite </a:t>
            </a:r>
          </a:p>
          <a:p>
            <a:pPr lvl="1"/>
            <a:r>
              <a:rPr lang="fi-FI" dirty="0"/>
              <a:t>huolehtia työntekijän terveydestä ja turvallisuudesta töissä</a:t>
            </a:r>
          </a:p>
          <a:p>
            <a:pPr lvl="1"/>
            <a:r>
              <a:rPr lang="fi-FI" dirty="0"/>
              <a:t>kiinnittää huomiota jatkuvaan ja järjestelmälliseen työolosuhteiden ja työympäristön arviointiin ja kehittämiseen </a:t>
            </a:r>
          </a:p>
          <a:p>
            <a:r>
              <a:rPr lang="fi-FI" u="sng" dirty="0"/>
              <a:t>työntekijällä</a:t>
            </a:r>
            <a:r>
              <a:rPr lang="fi-FI" dirty="0"/>
              <a:t> velvollisuus </a:t>
            </a:r>
          </a:p>
          <a:p>
            <a:pPr lvl="1"/>
            <a:r>
              <a:rPr lang="fi-FI" dirty="0"/>
              <a:t>noudattaa työnantajan antamia määräyksiä ja ohjeita</a:t>
            </a:r>
          </a:p>
          <a:p>
            <a:pPr lvl="1"/>
            <a:r>
              <a:rPr lang="fi-FI" dirty="0"/>
              <a:t>toimia niin, että työpaikan olosuhteet säilyvät terveyttä, turvallisuutta, järjestystä, siisteyttä, huolellisuutta ja varovaisuutta ylläpitävinä</a:t>
            </a:r>
          </a:p>
          <a:p>
            <a:pPr lvl="1"/>
            <a:r>
              <a:rPr lang="fi-FI" dirty="0"/>
              <a:t>välttää muihin työntekijöihin kohdistuvaa häirintää ja epäasiallista kohtelua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248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Työterveyshuolto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pyrkii työstä johtuvien haittojen ehkäisyyn ja työntekijöiden terveyden ja työkyvyn edistämiseen, kohdistuu myös työyhteisöön</a:t>
            </a:r>
          </a:p>
          <a:p>
            <a:r>
              <a:rPr lang="fi-FI" dirty="0"/>
              <a:t>työnantaja ja työterveyshuollon tarjoaja tekevät </a:t>
            </a:r>
            <a:r>
              <a:rPr lang="fi-FI" u="sng" dirty="0"/>
              <a:t>työterveyssopimuksen</a:t>
            </a:r>
            <a:r>
              <a:rPr lang="fi-FI" dirty="0"/>
              <a:t>, jossa kuvataan tarkemmin palvelujen saatavuus ja kustannukset </a:t>
            </a:r>
          </a:p>
          <a:p>
            <a:pPr lvl="1"/>
            <a:r>
              <a:rPr lang="fi-FI" dirty="0"/>
              <a:t>työterveyslääkäri ja -hoitaja sekä tarpeen mukaan myös muita terveydenhuollon ammattilaisia (esim. fysioterapeutti, psykologi)</a:t>
            </a:r>
          </a:p>
          <a:p>
            <a:pPr lvl="1"/>
            <a:r>
              <a:rPr lang="fi-FI" dirty="0"/>
              <a:t>isoilla työnantajilla voi olla oma työterveyshuolto</a:t>
            </a:r>
          </a:p>
          <a:p>
            <a:pPr lvl="1"/>
            <a:r>
              <a:rPr lang="fi-FI" dirty="0"/>
              <a:t>pienemmät työpaikat käyttävät ostopalveluita </a:t>
            </a:r>
            <a:br>
              <a:rPr lang="fi-FI" dirty="0"/>
            </a:br>
            <a:r>
              <a:rPr lang="fi-FI" dirty="0"/>
              <a:t>(kunnalliset tai yksityiset palveluntarjoajat)</a:t>
            </a:r>
          </a:p>
          <a:p>
            <a:r>
              <a:rPr lang="fi-FI" dirty="0"/>
              <a:t>tulee selvittää kunkin työpaikan terveysvaarat ja tehdä selvityksen perusteella suunnitelma riskien poistamiseksi tai vaaran vähentämiseksi mahdollisimman varhaisessa vaiheessa </a:t>
            </a:r>
            <a:br>
              <a:rPr lang="fi-FI" dirty="0"/>
            </a:br>
            <a:r>
              <a:rPr lang="fi-FI" dirty="0"/>
              <a:t>(esim. työntekijöiden terveystarkastukset)</a:t>
            </a:r>
          </a:p>
        </p:txBody>
      </p:sp>
    </p:spTree>
    <p:extLst>
      <p:ext uri="{BB962C8B-B14F-4D97-AF65-F5344CB8AC3E}">
        <p14:creationId xmlns:p14="http://schemas.microsoft.com/office/powerpoint/2010/main" val="271390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1057</Words>
  <Application>Microsoft Office PowerPoint</Application>
  <PresentationFormat>Näytössä katseltava diaesitys (4:3)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Terve 2: Ihminen, ympäristö ja terveys</vt:lpstr>
      <vt:lpstr>Tuntisuunnitelma</vt:lpstr>
      <vt:lpstr>Työhyvinvointi </vt:lpstr>
      <vt:lpstr>Työkyky</vt:lpstr>
      <vt:lpstr>Työkyky ja terveys</vt:lpstr>
      <vt:lpstr>Työkykytalo</vt:lpstr>
      <vt:lpstr>PowerPoint-esitys</vt:lpstr>
      <vt:lpstr>Työsuojelu</vt:lpstr>
      <vt:lpstr>Työterveyshuolto</vt:lpstr>
      <vt:lpstr>Työhyvinvoinnin edistäminen</vt:lpstr>
      <vt:lpstr>PowerPoint-esitys</vt:lpstr>
      <vt:lpstr>Opiskelukyky = opiskelijan työkyky</vt:lpstr>
      <vt:lpstr>Ergonomia</vt:lpstr>
      <vt:lpstr>Ergonomian osa-alueet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Laakkonen Viljami L</cp:lastModifiedBy>
  <cp:revision>970</cp:revision>
  <dcterms:created xsi:type="dcterms:W3CDTF">2017-06-09T06:02:13Z</dcterms:created>
  <dcterms:modified xsi:type="dcterms:W3CDTF">2021-11-02T08:51:18Z</dcterms:modified>
</cp:coreProperties>
</file>