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5"/>
  </p:notesMasterIdLst>
  <p:sldIdLst>
    <p:sldId id="256" r:id="rId5"/>
    <p:sldId id="273" r:id="rId6"/>
    <p:sldId id="279" r:id="rId7"/>
    <p:sldId id="282" r:id="rId8"/>
    <p:sldId id="283" r:id="rId9"/>
    <p:sldId id="284" r:id="rId10"/>
    <p:sldId id="286" r:id="rId11"/>
    <p:sldId id="287" r:id="rId12"/>
    <p:sldId id="288" r:id="rId13"/>
    <p:sldId id="27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4E257E-6A49-4539-80D5-A5BB53FFDB42}" v="14" dt="2024-04-30T05:32:27.0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6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ms Jochen" userId="6c7e881b-e3eb-4c36-82b5-49636a4b2079" providerId="ADAL" clId="{C64E257E-6A49-4539-80D5-A5BB53FFDB42}"/>
    <pc:docChg chg="modSld">
      <pc:chgData name="Roms Jochen" userId="6c7e881b-e3eb-4c36-82b5-49636a4b2079" providerId="ADAL" clId="{C64E257E-6A49-4539-80D5-A5BB53FFDB42}" dt="2024-04-30T05:32:27.027" v="13"/>
      <pc:docMkLst>
        <pc:docMk/>
      </pc:docMkLst>
      <pc:sldChg chg="modAnim">
        <pc:chgData name="Roms Jochen" userId="6c7e881b-e3eb-4c36-82b5-49636a4b2079" providerId="ADAL" clId="{C64E257E-6A49-4539-80D5-A5BB53FFDB42}" dt="2024-04-30T05:30:36.374" v="1"/>
        <pc:sldMkLst>
          <pc:docMk/>
          <pc:sldMk cId="2555081870" sldId="273"/>
        </pc:sldMkLst>
      </pc:sldChg>
      <pc:sldChg chg="modAnim">
        <pc:chgData name="Roms Jochen" userId="6c7e881b-e3eb-4c36-82b5-49636a4b2079" providerId="ADAL" clId="{C64E257E-6A49-4539-80D5-A5BB53FFDB42}" dt="2024-04-30T05:30:55.026" v="3"/>
        <pc:sldMkLst>
          <pc:docMk/>
          <pc:sldMk cId="642600640" sldId="279"/>
        </pc:sldMkLst>
      </pc:sldChg>
      <pc:sldChg chg="modAnim">
        <pc:chgData name="Roms Jochen" userId="6c7e881b-e3eb-4c36-82b5-49636a4b2079" providerId="ADAL" clId="{C64E257E-6A49-4539-80D5-A5BB53FFDB42}" dt="2024-04-30T05:31:25.803" v="5"/>
        <pc:sldMkLst>
          <pc:docMk/>
          <pc:sldMk cId="2878182234" sldId="282"/>
        </pc:sldMkLst>
      </pc:sldChg>
      <pc:sldChg chg="modAnim">
        <pc:chgData name="Roms Jochen" userId="6c7e881b-e3eb-4c36-82b5-49636a4b2079" providerId="ADAL" clId="{C64E257E-6A49-4539-80D5-A5BB53FFDB42}" dt="2024-04-30T05:31:42.132" v="7"/>
        <pc:sldMkLst>
          <pc:docMk/>
          <pc:sldMk cId="2954852843" sldId="284"/>
        </pc:sldMkLst>
      </pc:sldChg>
      <pc:sldChg chg="modAnim">
        <pc:chgData name="Roms Jochen" userId="6c7e881b-e3eb-4c36-82b5-49636a4b2079" providerId="ADAL" clId="{C64E257E-6A49-4539-80D5-A5BB53FFDB42}" dt="2024-04-30T05:31:54.102" v="9"/>
        <pc:sldMkLst>
          <pc:docMk/>
          <pc:sldMk cId="2496469392" sldId="286"/>
        </pc:sldMkLst>
      </pc:sldChg>
      <pc:sldChg chg="modAnim">
        <pc:chgData name="Roms Jochen" userId="6c7e881b-e3eb-4c36-82b5-49636a4b2079" providerId="ADAL" clId="{C64E257E-6A49-4539-80D5-A5BB53FFDB42}" dt="2024-04-30T05:32:11.078" v="11"/>
        <pc:sldMkLst>
          <pc:docMk/>
          <pc:sldMk cId="3469865821" sldId="287"/>
        </pc:sldMkLst>
      </pc:sldChg>
      <pc:sldChg chg="modAnim">
        <pc:chgData name="Roms Jochen" userId="6c7e881b-e3eb-4c36-82b5-49636a4b2079" providerId="ADAL" clId="{C64E257E-6A49-4539-80D5-A5BB53FFDB42}" dt="2024-04-30T05:32:27.027" v="13"/>
        <pc:sldMkLst>
          <pc:docMk/>
          <pc:sldMk cId="1746323066" sldId="28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0BE48-E4BF-415A-9219-2695FA2D5D60}" type="datetimeFigureOut">
              <a:rPr lang="fi-FI" smtClean="0"/>
              <a:t>30.4.2024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5F2F8-4BFD-42AD-A2D3-03024F43B8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0431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F3A0B2C-D2E3-4EBB-9D29-6E1D7EF51402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19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BBFBE-ED4A-49B3-8CF2-71B16D2FBFF7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724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77834-8D20-4628-9DB5-F4F9C9A2E20A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24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BEAF-6588-4B56-9159-A9C659AA5420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3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24E11-7B9F-4675-88EB-6ADBCB86B04E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722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C10EB-3ED8-49FE-8ADC-4C2A8C6109B5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050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B1BC4-FAE0-42BA-8F3A-3225962DB9D8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086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BDF27-0B0C-4655-A362-EB43717F08F5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560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43BE0-8B4C-4B67-BEBC-D7A372458030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0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AA9B4-0592-4CF2-A891-88EF580F41E3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047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6A319-85C9-41D9-AC37-640CA490AA1D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39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33D1478-D419-4D74-9895-567795DF00D5}" type="datetime1">
              <a:rPr lang="en-US" smtClean="0"/>
              <a:t>4/30/2024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2 Kehittyvä ihminen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400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8134" y="1834907"/>
            <a:ext cx="6293689" cy="2341020"/>
          </a:xfrm>
        </p:spPr>
        <p:txBody>
          <a:bodyPr anchor="b">
            <a:normAutofit/>
          </a:bodyPr>
          <a:lstStyle/>
          <a:p>
            <a:pPr algn="l"/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6.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Moraali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ja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arvot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tyypillisinä</a:t>
            </a:r>
            <a:r>
              <a:rPr lang="en-US" sz="5400" dirty="0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 </a:t>
            </a:r>
            <a:r>
              <a:rPr lang="en-US" sz="5400" dirty="0" err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sopeutumistapoina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  <a:cs typeface="Calibri Light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80E3AA-5F2B-49D9-9BA5-74D9B579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en-US" dirty="0"/>
          </a:p>
        </p:txBody>
      </p:sp>
      <p:pic>
        <p:nvPicPr>
          <p:cNvPr id="7" name="Kuva 6" descr="Kuva, joka sisältää kohteen teksti, käsine, vektorigrafiikka&#10;&#10;Kuvaus luotu automaattisesti">
            <a:extLst>
              <a:ext uri="{FF2B5EF4-FFF2-40B4-BE49-F238E27FC236}">
                <a16:creationId xmlns:a16="http://schemas.microsoft.com/office/drawing/2014/main" id="{0DAAF39F-07AD-4781-8266-0F71D1A05D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693596" y="2668161"/>
            <a:ext cx="3847863" cy="1507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3E3C91-84B1-0F47-B458-2BD07DE19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28162"/>
            <a:ext cx="10459168" cy="1166192"/>
          </a:xfrm>
        </p:spPr>
        <p:txBody>
          <a:bodyPr>
            <a:normAutofit/>
          </a:bodyPr>
          <a:lstStyle/>
          <a:p>
            <a:pPr algn="l"/>
            <a:r>
              <a:rPr lang="fi-FI" sz="4000" i="0" dirty="0">
                <a:solidFill>
                  <a:srgbClr val="0E0E0F"/>
                </a:solidFill>
                <a:effectLst/>
              </a:rPr>
              <a:t>Persoonallisuuden piirteiden ja arvojen väliset yhteydet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A8F48052-DD01-E94C-B6C8-DBA3C6F8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99941" y="6447801"/>
            <a:ext cx="5901459" cy="274320"/>
          </a:xfrm>
        </p:spPr>
        <p:txBody>
          <a:bodyPr/>
          <a:lstStyle/>
          <a:p>
            <a:r>
              <a:rPr lang="fi-FI" dirty="0"/>
              <a:t>© SANOMA PRO, TEKIJÄT ● MIELI 5 YKSILÖLLINEN JA YHTEISÖLLINEN IHMINEN</a:t>
            </a:r>
            <a:endParaRPr lang="fi-FI" dirty="0">
              <a:ea typeface="+mj-lt"/>
              <a:cs typeface="+mj-lt"/>
            </a:endParaRPr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2368500F-29DC-A94B-8369-0DA7A9343D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237009"/>
              </p:ext>
            </p:extLst>
          </p:nvPr>
        </p:nvGraphicFramePr>
        <p:xfrm>
          <a:off x="1286343" y="1794354"/>
          <a:ext cx="9991257" cy="4152383"/>
        </p:xfrm>
        <a:graphic>
          <a:graphicData uri="http://schemas.openxmlformats.org/drawingml/2006/table">
            <a:tbl>
              <a:tblPr/>
              <a:tblGrid>
                <a:gridCol w="2999733">
                  <a:extLst>
                    <a:ext uri="{9D8B030D-6E8A-4147-A177-3AD203B41FA5}">
                      <a16:colId xmlns:a16="http://schemas.microsoft.com/office/drawing/2014/main" val="1232854120"/>
                    </a:ext>
                  </a:extLst>
                </a:gridCol>
                <a:gridCol w="6991524">
                  <a:extLst>
                    <a:ext uri="{9D8B030D-6E8A-4147-A177-3AD203B41FA5}">
                      <a16:colId xmlns:a16="http://schemas.microsoft.com/office/drawing/2014/main" val="3769051325"/>
                    </a:ext>
                  </a:extLst>
                </a:gridCol>
              </a:tblGrid>
              <a:tr h="586647">
                <a:tc>
                  <a:txBody>
                    <a:bodyPr/>
                    <a:lstStyle/>
                    <a:p>
                      <a:pPr algn="l"/>
                      <a:r>
                        <a:rPr lang="fi-FI" sz="2000" b="1" dirty="0">
                          <a:effectLst/>
                          <a:latin typeface="+mn-lt"/>
                        </a:rPr>
                        <a:t>Persoonallisuuden piirre</a:t>
                      </a:r>
                      <a:endParaRPr lang="fi-FI" sz="2000" dirty="0">
                        <a:effectLst/>
                        <a:latin typeface="+mn-lt"/>
                      </a:endParaRPr>
                    </a:p>
                    <a:p>
                      <a:pPr algn="l"/>
                      <a:r>
                        <a:rPr lang="fi-FI" sz="2000" b="1" dirty="0">
                          <a:effectLst/>
                          <a:latin typeface="+mn-lt"/>
                        </a:rPr>
                        <a:t>(</a:t>
                      </a:r>
                      <a:r>
                        <a:rPr lang="fi-FI" sz="2000" b="1" dirty="0" err="1">
                          <a:effectLst/>
                          <a:latin typeface="+mn-lt"/>
                        </a:rPr>
                        <a:t>Big</a:t>
                      </a:r>
                      <a:r>
                        <a:rPr lang="fi-FI" sz="2000" b="1" dirty="0">
                          <a:effectLst/>
                          <a:latin typeface="+mn-lt"/>
                        </a:rPr>
                        <a:t> </a:t>
                      </a:r>
                      <a:r>
                        <a:rPr lang="fi-FI" sz="2000" b="1" dirty="0" err="1">
                          <a:effectLst/>
                          <a:latin typeface="+mn-lt"/>
                        </a:rPr>
                        <a:t>Five</a:t>
                      </a:r>
                      <a:r>
                        <a:rPr lang="fi-FI" sz="2000" b="1" dirty="0">
                          <a:effectLst/>
                          <a:latin typeface="+mn-lt"/>
                        </a:rPr>
                        <a:t>)</a:t>
                      </a:r>
                      <a:endParaRPr lang="fi-FI" sz="2000" dirty="0">
                        <a:effectLst/>
                        <a:latin typeface="+mn-lt"/>
                      </a:endParaRP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2000" b="1" dirty="0">
                          <a:effectLst/>
                          <a:latin typeface="+mn-lt"/>
                        </a:rPr>
                        <a:t>Arvot</a:t>
                      </a:r>
                      <a:endParaRPr lang="fi-FI" sz="2000" dirty="0">
                        <a:effectLst/>
                        <a:latin typeface="+mn-lt"/>
                      </a:endParaRPr>
                    </a:p>
                    <a:p>
                      <a:pPr algn="l"/>
                      <a:r>
                        <a:rPr lang="fi-FI" sz="2000" b="1" dirty="0">
                          <a:effectLst/>
                          <a:latin typeface="+mn-lt"/>
                        </a:rPr>
                        <a:t>(</a:t>
                      </a:r>
                      <a:r>
                        <a:rPr lang="fi-FI" sz="2000" b="1" dirty="0" err="1">
                          <a:effectLst/>
                          <a:latin typeface="+mn-lt"/>
                        </a:rPr>
                        <a:t>Schwartzin</a:t>
                      </a:r>
                      <a:r>
                        <a:rPr lang="fi-FI" sz="2000" b="1" dirty="0">
                          <a:effectLst/>
                          <a:latin typeface="+mn-lt"/>
                        </a:rPr>
                        <a:t> universaalit perusarvot)</a:t>
                      </a:r>
                      <a:endParaRPr lang="fi-FI" sz="2000" dirty="0">
                        <a:effectLst/>
                        <a:latin typeface="+mn-lt"/>
                      </a:endParaRP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2891"/>
                  </a:ext>
                </a:extLst>
              </a:tr>
              <a:tr h="838068">
                <a:tc>
                  <a:txBody>
                    <a:bodyPr/>
                    <a:lstStyle/>
                    <a:p>
                      <a:pPr algn="l"/>
                      <a:r>
                        <a:rPr lang="fi-FI" sz="1800" b="1" dirty="0">
                          <a:effectLst/>
                          <a:latin typeface="+mn-lt"/>
                        </a:rPr>
                        <a:t>Avoimuus uusille kokemuksille</a:t>
                      </a:r>
                      <a:endParaRPr lang="fi-FI" sz="1800" dirty="0">
                        <a:effectLst/>
                        <a:latin typeface="+mn-lt"/>
                      </a:endParaRP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4976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800" dirty="0">
                          <a:effectLst/>
                          <a:latin typeface="+mn-lt"/>
                        </a:rPr>
                        <a:t>- itseohjautuvuus (voimakas yhteys)</a:t>
                      </a:r>
                    </a:p>
                    <a:p>
                      <a:pPr algn="l"/>
                      <a:r>
                        <a:rPr lang="fi-FI" sz="1800" dirty="0">
                          <a:effectLst/>
                          <a:latin typeface="+mn-lt"/>
                        </a:rPr>
                        <a:t>- virikkeellisyys, universalismi (kohtalainen yhteys)</a:t>
                      </a: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5039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436869"/>
                  </a:ext>
                </a:extLst>
              </a:tr>
              <a:tr h="838068">
                <a:tc>
                  <a:txBody>
                    <a:bodyPr/>
                    <a:lstStyle/>
                    <a:p>
                      <a:pPr algn="l"/>
                      <a:r>
                        <a:rPr lang="fi-FI" sz="1800" b="1">
                          <a:effectLst/>
                          <a:latin typeface="+mn-lt"/>
                        </a:rPr>
                        <a:t>Sovinnollisuus</a:t>
                      </a:r>
                      <a:endParaRPr lang="fi-FI" sz="1800">
                        <a:effectLst/>
                        <a:latin typeface="+mn-lt"/>
                      </a:endParaRP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800" dirty="0">
                          <a:effectLst/>
                          <a:latin typeface="+mn-lt"/>
                        </a:rPr>
                        <a:t>- hyväntahtoisuus (voimakas yhteys)</a:t>
                      </a:r>
                    </a:p>
                    <a:p>
                      <a:pPr algn="l"/>
                      <a:r>
                        <a:rPr lang="fi-FI" sz="1800" dirty="0">
                          <a:effectLst/>
                          <a:latin typeface="+mn-lt"/>
                        </a:rPr>
                        <a:t>- universalismi, yhdenmukaisuus, perinteet (kohtalainen yhteys)</a:t>
                      </a: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678731"/>
                  </a:ext>
                </a:extLst>
              </a:tr>
              <a:tr h="586647">
                <a:tc>
                  <a:txBody>
                    <a:bodyPr/>
                    <a:lstStyle/>
                    <a:p>
                      <a:pPr algn="l"/>
                      <a:r>
                        <a:rPr lang="fi-FI" sz="1800" b="1" dirty="0">
                          <a:effectLst/>
                          <a:latin typeface="+mn-lt"/>
                        </a:rPr>
                        <a:t>Ekstroversio</a:t>
                      </a:r>
                      <a:endParaRPr lang="fi-FI" sz="1800" dirty="0">
                        <a:effectLst/>
                        <a:latin typeface="+mn-lt"/>
                      </a:endParaRP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800" dirty="0">
                          <a:effectLst/>
                          <a:latin typeface="+mn-lt"/>
                        </a:rPr>
                        <a:t>- virikkeellisyys, valta, suoriutuminen, hedonismi (kohtalainen yhteys)</a:t>
                      </a: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50375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40170"/>
                  </a:ext>
                </a:extLst>
              </a:tr>
              <a:tr h="838068">
                <a:tc>
                  <a:txBody>
                    <a:bodyPr/>
                    <a:lstStyle/>
                    <a:p>
                      <a:pPr algn="l"/>
                      <a:r>
                        <a:rPr lang="fi-FI" sz="1800" b="1" dirty="0">
                          <a:effectLst/>
                          <a:latin typeface="+mn-lt"/>
                        </a:rPr>
                        <a:t>Tunnollisuus</a:t>
                      </a:r>
                      <a:endParaRPr lang="fi-FI" sz="1800" dirty="0">
                        <a:effectLst/>
                        <a:latin typeface="+mn-lt"/>
                      </a:endParaRP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800">
                          <a:effectLst/>
                          <a:latin typeface="+mn-lt"/>
                        </a:rPr>
                        <a:t>- turvallisuus, yhdenmukaisuus (kohtalainen yhteys)</a:t>
                      </a:r>
                    </a:p>
                    <a:p>
                      <a:pPr algn="l"/>
                      <a:r>
                        <a:rPr lang="fi-FI" sz="1800">
                          <a:effectLst/>
                          <a:latin typeface="+mn-lt"/>
                        </a:rPr>
                        <a:t>- suoriutuminen (heikko yhteys)</a:t>
                      </a: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749553"/>
                  </a:ext>
                </a:extLst>
              </a:tr>
              <a:tr h="335227">
                <a:tc>
                  <a:txBody>
                    <a:bodyPr/>
                    <a:lstStyle/>
                    <a:p>
                      <a:pPr algn="l"/>
                      <a:r>
                        <a:rPr lang="fi-FI" sz="1800" b="1" dirty="0">
                          <a:effectLst/>
                          <a:latin typeface="+mn-lt"/>
                        </a:rPr>
                        <a:t>Neuroottisuus</a:t>
                      </a:r>
                      <a:endParaRPr lang="fi-FI" sz="1800" dirty="0">
                        <a:effectLst/>
                        <a:latin typeface="+mn-lt"/>
                      </a:endParaRP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50147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800" dirty="0">
                          <a:effectLst/>
                          <a:latin typeface="+mn-lt"/>
                        </a:rPr>
                        <a:t>- ei yhteyksiä arvoihin</a:t>
                      </a:r>
                    </a:p>
                  </a:txBody>
                  <a:tcPr marL="87299" marR="87299" marT="41903" marB="419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  <a:alpha val="500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985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672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Moraali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6676" y="2084832"/>
            <a:ext cx="6332836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E0E0F"/>
                </a:solidFill>
              </a:rPr>
              <a:t> O</a:t>
            </a:r>
            <a:r>
              <a:rPr lang="fi-FI" i="0" dirty="0">
                <a:solidFill>
                  <a:srgbClr val="0E0E0F"/>
                </a:solidFill>
                <a:effectLst/>
              </a:rPr>
              <a:t>sa ihmisen </a:t>
            </a:r>
            <a:r>
              <a:rPr lang="fi-FI" b="1" i="0" dirty="0">
                <a:solidFill>
                  <a:srgbClr val="0E0E0F"/>
                </a:solidFill>
                <a:effectLst/>
              </a:rPr>
              <a:t>tyypillisiä sopeutumistapoja</a:t>
            </a:r>
            <a:r>
              <a:rPr lang="fi-FI" i="0" dirty="0">
                <a:solidFill>
                  <a:srgbClr val="0E0E0F"/>
                </a:solidFill>
                <a:effectLst/>
              </a:rPr>
              <a:t>, joita kuvataan </a:t>
            </a:r>
            <a:r>
              <a:rPr lang="fi-FI" i="0" dirty="0" err="1">
                <a:solidFill>
                  <a:srgbClr val="0E0E0F"/>
                </a:solidFill>
                <a:effectLst/>
              </a:rPr>
              <a:t>McAdamsin</a:t>
            </a:r>
            <a:r>
              <a:rPr lang="fi-FI" i="0" dirty="0">
                <a:solidFill>
                  <a:srgbClr val="0E0E0F"/>
                </a:solidFill>
                <a:effectLst/>
              </a:rPr>
              <a:t> persoonallisuusmallin II tasolla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rgbClr val="0E0E0F"/>
                </a:solidFill>
              </a:rPr>
              <a:t> Moraali</a:t>
            </a:r>
            <a:r>
              <a:rPr lang="fi-FI" dirty="0">
                <a:solidFill>
                  <a:srgbClr val="0E0E0F"/>
                </a:solidFill>
              </a:rPr>
              <a:t> o</a:t>
            </a:r>
            <a:r>
              <a:rPr lang="fi-FI" i="0" dirty="0">
                <a:solidFill>
                  <a:srgbClr val="0E0E0F"/>
                </a:solidFill>
                <a:effectLst/>
              </a:rPr>
              <a:t>hjaa yksilöiden ja yhteisöjen toimintaa; mikä on hyvää ja pahaa, mikä oikein ja väärin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i-FI" i="0" dirty="0">
              <a:solidFill>
                <a:srgbClr val="0E0E0F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E0E0F"/>
                </a:solidFill>
                <a:ea typeface="+mn-lt"/>
                <a:cs typeface="+mn-lt"/>
              </a:rPr>
              <a:t> Psykologisen tutkimuksen kiinnostuksen kohteita mm.: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E0E0F"/>
                </a:solidFill>
                <a:ea typeface="+mn-lt"/>
                <a:cs typeface="+mn-lt"/>
              </a:rPr>
              <a:t>Miten moraali kehittyy?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E0E0F"/>
                </a:solidFill>
              </a:rPr>
              <a:t>M</a:t>
            </a:r>
            <a:r>
              <a:rPr lang="fi-FI" i="0" dirty="0">
                <a:solidFill>
                  <a:srgbClr val="0E0E0F"/>
                </a:solidFill>
                <a:effectLst/>
              </a:rPr>
              <a:t>iten motivaatio moraaliseen toimintaan syntyy?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dirty="0">
                <a:solidFill>
                  <a:srgbClr val="0E0E0F"/>
                </a:solidFill>
              </a:rPr>
              <a:t>M</a:t>
            </a:r>
            <a:r>
              <a:rPr lang="fi-FI" i="0" dirty="0">
                <a:solidFill>
                  <a:srgbClr val="0E0E0F"/>
                </a:solidFill>
                <a:effectLst/>
              </a:rPr>
              <a:t>iten ihmiset ratkovat moraalisia ongelmia?</a:t>
            </a:r>
            <a:endParaRPr lang="fi-FI" dirty="0">
              <a:solidFill>
                <a:srgbClr val="0E0E0F"/>
              </a:solidFill>
              <a:ea typeface="+mn-lt"/>
              <a:cs typeface="+mn-lt"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8100" y="638860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 dirty="0"/>
          </a:p>
        </p:txBody>
      </p:sp>
      <p:pic>
        <p:nvPicPr>
          <p:cNvPr id="1026" name="Picture 2" descr="Ilmainen kuvapankkikuva tunnisteilla aavikko, asento, asu Kuvapankkikuva">
            <a:extLst>
              <a:ext uri="{FF2B5EF4-FFF2-40B4-BE49-F238E27FC236}">
                <a16:creationId xmlns:a16="http://schemas.microsoft.com/office/drawing/2014/main" id="{A784D13C-7FA0-E748-A4A9-6DB99C46F4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2834" y="1406908"/>
            <a:ext cx="3766725" cy="470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508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fi-FI" dirty="0"/>
              <a:t>Sosiaalisen intuitionismin teoria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3345" y="2249424"/>
            <a:ext cx="7013730" cy="4023360"/>
          </a:xfrm>
        </p:spPr>
        <p:txBody>
          <a:bodyPr vert="horz" lIns="45720" tIns="45720" rIns="45720" bIns="45720" rtlCol="0">
            <a:normAutofit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fi-FI" dirty="0"/>
              <a:t> Teorian k</a:t>
            </a:r>
            <a:r>
              <a:rPr lang="fi-FI" b="0" i="0" u="none" strike="noStrike" dirty="0">
                <a:effectLst/>
              </a:rPr>
              <a:t>ehittäjä</a:t>
            </a:r>
            <a:r>
              <a:rPr lang="fi-FI" dirty="0"/>
              <a:t> y</a:t>
            </a:r>
            <a:r>
              <a:rPr lang="fi-FI" b="0" i="0" u="none" strike="noStrike" dirty="0">
                <a:effectLst/>
              </a:rPr>
              <a:t>hdysvaltalainen sosiaalipsykologi Jonathan </a:t>
            </a:r>
            <a:r>
              <a:rPr lang="fi-FI" b="0" i="0" u="none" strike="noStrike" dirty="0" err="1">
                <a:effectLst/>
              </a:rPr>
              <a:t>Haidt</a:t>
            </a:r>
            <a:endParaRPr lang="en-US" b="1" i="0" dirty="0">
              <a:effectLst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fi-FI" dirty="0"/>
              <a:t> I</a:t>
            </a:r>
            <a:r>
              <a:rPr lang="fi-FI" b="0" i="0" dirty="0">
                <a:effectLst/>
              </a:rPr>
              <a:t>hmisellä on kyky erotella oikea ja väärä toisistaan </a:t>
            </a:r>
            <a:r>
              <a:rPr lang="fi-FI" b="1" i="0" dirty="0">
                <a:effectLst/>
              </a:rPr>
              <a:t>intuitiivisesti</a:t>
            </a:r>
            <a:r>
              <a:rPr lang="fi-FI" b="0" i="0" dirty="0">
                <a:effectLst/>
              </a:rPr>
              <a:t> </a:t>
            </a:r>
            <a:r>
              <a:rPr lang="fi-FI" dirty="0"/>
              <a:t>(</a:t>
            </a:r>
            <a:r>
              <a:rPr lang="fi-FI" b="0" i="0" dirty="0">
                <a:effectLst/>
              </a:rPr>
              <a:t>nopeasti ja ei-tietoisesti)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fi-FI" i="0" u="none" strike="noStrike" dirty="0">
                <a:effectLst/>
              </a:rPr>
              <a:t> Moraalisissa päätöksissä intuitio</a:t>
            </a:r>
            <a:r>
              <a:rPr lang="fi-FI" b="0" i="0" u="none" strike="noStrike" dirty="0">
                <a:effectLst/>
              </a:rPr>
              <a:t> tulee aina ennen järkeilyä ja päättelyä</a:t>
            </a:r>
            <a:r>
              <a:rPr lang="en-US" b="0" i="0" dirty="0">
                <a:effectLst/>
              </a:rPr>
              <a:t>​</a:t>
            </a:r>
            <a:endParaRPr lang="en-US" b="1" i="0" dirty="0">
              <a:effectLst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fi-FI" dirty="0"/>
              <a:t> Moraalisen j</a:t>
            </a:r>
            <a:r>
              <a:rPr lang="fi-FI" i="0" u="none" strike="noStrike" dirty="0">
                <a:effectLst/>
              </a:rPr>
              <a:t>ä</a:t>
            </a:r>
            <a:r>
              <a:rPr lang="fi-FI" b="0" i="0" u="none" strike="noStrike" dirty="0">
                <a:effectLst/>
              </a:rPr>
              <a:t>rkeilyn tarkoituksena erityisesti </a:t>
            </a:r>
            <a:r>
              <a:rPr lang="fi-FI" i="0" u="none" strike="noStrike" dirty="0">
                <a:effectLst/>
              </a:rPr>
              <a:t>päätöksen perustelu </a:t>
            </a:r>
            <a:r>
              <a:rPr lang="fi-FI" b="0" i="0" u="none" strike="noStrike" dirty="0">
                <a:effectLst/>
              </a:rPr>
              <a:t>ja viestiminen itselle ja muille </a:t>
            </a:r>
            <a:r>
              <a:rPr lang="en-US" b="0" i="0" dirty="0">
                <a:effectLst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fi-FI" b="0" i="0" u="none" strike="noStrike" dirty="0">
                <a:effectLst/>
              </a:rPr>
              <a:t>arviota voidaan myöhemmin muuttaa sosiaalisessa vuorovaikutuksessa tapahtuvan järkeilyn perusteella</a:t>
            </a:r>
            <a:r>
              <a:rPr lang="en-US" b="0" i="0" dirty="0">
                <a:effectLst/>
              </a:rPr>
              <a:t>​</a:t>
            </a:r>
          </a:p>
          <a:p>
            <a:endParaRPr lang="fi-FI" b="0" i="0" dirty="0">
              <a:effectLst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/>
          </a:p>
        </p:txBody>
      </p:sp>
      <p:pic>
        <p:nvPicPr>
          <p:cNvPr id="3076" name="Picture 4" descr="Ilmainen kuvapankkikuva tunnisteilla Aikuiset, äiti, äitiys Kuvapankkikuva">
            <a:extLst>
              <a:ext uri="{FF2B5EF4-FFF2-40B4-BE49-F238E27FC236}">
                <a16:creationId xmlns:a16="http://schemas.microsoft.com/office/drawing/2014/main" id="{2FF2C586-DD1A-4840-9D74-2B3B33F1C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365" y="1929184"/>
            <a:ext cx="2682240" cy="4023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60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260906" cy="1499616"/>
          </a:xfrm>
        </p:spPr>
        <p:txBody>
          <a:bodyPr>
            <a:normAutofit/>
          </a:bodyPr>
          <a:lstStyle/>
          <a:p>
            <a:r>
              <a:rPr lang="fi-FI" dirty="0"/>
              <a:t>Sosiaalisen intuitionismin moraaliperustat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7870" y="2249424"/>
            <a:ext cx="6964680" cy="3826537"/>
          </a:xfrm>
        </p:spPr>
        <p:txBody>
          <a:bodyPr vert="horz" lIns="45720" tIns="45720" rIns="45720" bIns="45720" rtlCol="0" anchor="t">
            <a:no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fi-FI" sz="2400" b="1" i="0" u="none" strike="noStrike" dirty="0">
                <a:solidFill>
                  <a:srgbClr val="000000"/>
                </a:solidFill>
                <a:effectLst/>
              </a:rPr>
              <a:t> Teoriassa kuusi moraaliperustaa:</a:t>
            </a:r>
            <a:r>
              <a:rPr lang="fi-FI" sz="2400" b="0" i="0" u="none" strike="noStrike" dirty="0">
                <a:solidFill>
                  <a:srgbClr val="000000"/>
                </a:solidFill>
                <a:effectLst/>
              </a:rPr>
              <a:t> ne ovat ajattelun pohjalla olevia periaatteita, jotka kertovat, mitä saa ja mitä ei saa tehdä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fi-FI" sz="2000" b="0" i="0" dirty="0">
                <a:solidFill>
                  <a:srgbClr val="0E0E0F"/>
                </a:solidFill>
                <a:effectLst/>
              </a:rPr>
              <a:t>jakautuvat kuudelle sosiaalisen elämän alueelle</a:t>
            </a:r>
            <a:endParaRPr lang="fi-FI" sz="2400" b="0" i="0" u="none" strike="noStrike" dirty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2400" b="0" i="0" u="none" strike="noStrike" dirty="0">
                <a:solidFill>
                  <a:srgbClr val="000000"/>
                </a:solidFill>
                <a:effectLst/>
              </a:rPr>
              <a:t> Moraaliperustat eräänlaisia biologisia sopeutumia, jotka ovat palvelleet selviytymistä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fi-FI" sz="2000" b="0" i="0" u="none" strike="noStrike" dirty="0">
                <a:solidFill>
                  <a:srgbClr val="000000"/>
                </a:solidFill>
                <a:effectLst/>
              </a:rPr>
              <a:t>vahva biologinen pohja, mutta samanaikaisesti kulttuurillisia ilmiöitä</a:t>
            </a:r>
            <a:r>
              <a:rPr lang="fi-FI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algn="l"/>
            <a:endParaRPr lang="fi-FI" b="0" i="0" dirty="0">
              <a:solidFill>
                <a:srgbClr val="0E0E0F"/>
              </a:solidFill>
              <a:effectLst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8100" y="6388608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 dirty="0"/>
          </a:p>
        </p:txBody>
      </p:sp>
      <p:pic>
        <p:nvPicPr>
          <p:cNvPr id="5" name="Picture 2" descr="Ilmainen kuvapankkikuva tunnisteilla cosplay, esiintymisasut, hämähäkkimies Kuvapankkikuva">
            <a:extLst>
              <a:ext uri="{FF2B5EF4-FFF2-40B4-BE49-F238E27FC236}">
                <a16:creationId xmlns:a16="http://schemas.microsoft.com/office/drawing/2014/main" id="{CC0C41A5-2AB6-704A-A781-A1CC017BCC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93" b="-572"/>
          <a:stretch/>
        </p:blipFill>
        <p:spPr bwMode="auto">
          <a:xfrm>
            <a:off x="806108" y="2249424"/>
            <a:ext cx="3415684" cy="373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18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10260906" cy="1499616"/>
          </a:xfrm>
        </p:spPr>
        <p:txBody>
          <a:bodyPr>
            <a:normAutofit/>
          </a:bodyPr>
          <a:lstStyle/>
          <a:p>
            <a:r>
              <a:rPr lang="fi-FI" dirty="0"/>
              <a:t>Sosiaalisen intuitionismin moraaliperustat </a:t>
            </a:r>
            <a:r>
              <a:rPr lang="fi-FI" sz="4000" dirty="0"/>
              <a:t>(</a:t>
            </a:r>
            <a:r>
              <a:rPr lang="fi-FI" sz="4000" dirty="0" err="1"/>
              <a:t>jonathan</a:t>
            </a:r>
            <a:r>
              <a:rPr lang="fi-FI" sz="4000" dirty="0"/>
              <a:t> </a:t>
            </a:r>
            <a:r>
              <a:rPr lang="fi-FI" sz="4000" dirty="0" err="1"/>
              <a:t>haidt</a:t>
            </a:r>
            <a:r>
              <a:rPr lang="fi-FI" sz="4000" dirty="0"/>
              <a:t>)</a:t>
            </a:r>
            <a:endParaRPr lang="fi-FI" dirty="0"/>
          </a:p>
        </p:txBody>
      </p:sp>
      <p:graphicFrame>
        <p:nvGraphicFramePr>
          <p:cNvPr id="5" name="Taulukko 5">
            <a:extLst>
              <a:ext uri="{FF2B5EF4-FFF2-40B4-BE49-F238E27FC236}">
                <a16:creationId xmlns:a16="http://schemas.microsoft.com/office/drawing/2014/main" id="{DE2AAE21-801A-6740-B149-776D181E71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930171"/>
              </p:ext>
            </p:extLst>
          </p:nvPr>
        </p:nvGraphicFramePr>
        <p:xfrm>
          <a:off x="1024128" y="2230244"/>
          <a:ext cx="10260906" cy="3728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68634">
                  <a:extLst>
                    <a:ext uri="{9D8B030D-6E8A-4147-A177-3AD203B41FA5}">
                      <a16:colId xmlns:a16="http://schemas.microsoft.com/office/drawing/2014/main" val="1183304969"/>
                    </a:ext>
                  </a:extLst>
                </a:gridCol>
                <a:gridCol w="6692272">
                  <a:extLst>
                    <a:ext uri="{9D8B030D-6E8A-4147-A177-3AD203B41FA5}">
                      <a16:colId xmlns:a16="http://schemas.microsoft.com/office/drawing/2014/main" val="3113993561"/>
                    </a:ext>
                  </a:extLst>
                </a:gridCol>
              </a:tblGrid>
              <a:tr h="459000">
                <a:tc>
                  <a:txBody>
                    <a:bodyPr/>
                    <a:lstStyle/>
                    <a:p>
                      <a:r>
                        <a:rPr lang="fi-FI" sz="1800" b="1" i="0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Moraaliperusta</a:t>
                      </a:r>
                      <a:endParaRPr lang="fi-FI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dirty="0">
                          <a:latin typeface="+mn-lt"/>
                        </a:rPr>
                        <a:t>Merkitys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996069"/>
                  </a:ext>
                </a:extLst>
              </a:tr>
              <a:tr h="459000">
                <a:tc>
                  <a:txBody>
                    <a:bodyPr/>
                    <a:lstStyle/>
                    <a:p>
                      <a:r>
                        <a:rPr lang="fi-FI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 Huolenpito/vahingoittaminen</a:t>
                      </a:r>
                      <a:endParaRPr lang="fi-FI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Heikoista huolehtiminen ja vahingon välttäminen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9398321"/>
                  </a:ext>
                </a:extLst>
              </a:tr>
              <a:tr h="716796">
                <a:tc>
                  <a:txBody>
                    <a:bodyPr/>
                    <a:lstStyle/>
                    <a:p>
                      <a:pPr algn="l"/>
                      <a:r>
                        <a:rPr lang="fi-FI" sz="1800" dirty="0">
                          <a:effectLst/>
                          <a:latin typeface="+mn-lt"/>
                        </a:rPr>
                        <a:t>2. Reiluus/epärehellisyys</a:t>
                      </a:r>
                    </a:p>
                  </a:txBody>
                  <a:tcPr marL="95250" marR="95250" anchor="ctr"/>
                </a:tc>
                <a:tc>
                  <a:txBody>
                    <a:bodyPr/>
                    <a:lstStyle/>
                    <a:p>
                      <a:r>
                        <a:rPr lang="fi-FI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Kaikkien kohteleminen samalla tavalla ja epärehellisyyden välttäminen</a:t>
                      </a:r>
                    </a:p>
                  </a:txBody>
                  <a:tcPr marL="95250" marR="95250" anchor="ctr"/>
                </a:tc>
                <a:extLst>
                  <a:ext uri="{0D108BD9-81ED-4DB2-BD59-A6C34878D82A}">
                    <a16:rowId xmlns:a16="http://schemas.microsoft.com/office/drawing/2014/main" val="2123896921"/>
                  </a:ext>
                </a:extLst>
              </a:tr>
              <a:tr h="459000">
                <a:tc>
                  <a:txBody>
                    <a:bodyPr/>
                    <a:lstStyle/>
                    <a:p>
                      <a:r>
                        <a:rPr lang="fi-FI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Vapaus/sorto</a:t>
                      </a:r>
                      <a:endParaRPr lang="fi-FI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Vapauden puolustaminen ja sorron vastustaminen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327852"/>
                  </a:ext>
                </a:extLst>
              </a:tr>
              <a:tr h="459000">
                <a:tc>
                  <a:txBody>
                    <a:bodyPr/>
                    <a:lstStyle/>
                    <a:p>
                      <a:r>
                        <a:rPr lang="fi-FI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 Lojaalius/petturuus</a:t>
                      </a:r>
                      <a:endParaRPr lang="fi-FI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Uskollisuus omalle yhteisölle ja oman ryhmän pettämisen kieltäminen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59202"/>
                  </a:ext>
                </a:extLst>
              </a:tr>
              <a:tr h="459000">
                <a:tc>
                  <a:txBody>
                    <a:bodyPr/>
                    <a:lstStyle/>
                    <a:p>
                      <a:r>
                        <a:rPr lang="fi-FI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 Auktoriteetti/kumouksellisuus</a:t>
                      </a:r>
                      <a:endParaRPr lang="fi-FI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Auktoriteettien kunnioittaminen ja niitä vastaan kapinoinnin kieltäminen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744320"/>
                  </a:ext>
                </a:extLst>
              </a:tr>
              <a:tr h="716796">
                <a:tc>
                  <a:txBody>
                    <a:bodyPr/>
                    <a:lstStyle/>
                    <a:p>
                      <a:r>
                        <a:rPr lang="fi-FI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 Pyhyys/saastuttaminen</a:t>
                      </a:r>
                      <a:endParaRPr lang="fi-FI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Siveellisen puhtauden noudattaminen ja itsensä saastuttamisen välttäminen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5126239"/>
                  </a:ext>
                </a:extLst>
              </a:tr>
            </a:tbl>
          </a:graphicData>
        </a:graphic>
      </p:graphicFrame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83563" y="6272784"/>
            <a:ext cx="5901459" cy="274320"/>
          </a:xfrm>
        </p:spPr>
        <p:txBody>
          <a:bodyPr>
            <a:normAutofit/>
          </a:bodyPr>
          <a:lstStyle/>
          <a:p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368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5902061" cy="1499616"/>
          </a:xfrm>
        </p:spPr>
        <p:txBody>
          <a:bodyPr>
            <a:normAutofit/>
          </a:bodyPr>
          <a:lstStyle/>
          <a:p>
            <a:r>
              <a:rPr lang="fi-FI" dirty="0"/>
              <a:t>arvot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616" y="1962169"/>
            <a:ext cx="5902061" cy="3931920"/>
          </a:xfrm>
        </p:spPr>
        <p:txBody>
          <a:bodyPr vert="horz" lIns="45720" tIns="45720" rIns="45720" bIns="45720" rtlCol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O</a:t>
            </a:r>
            <a:r>
              <a:rPr lang="fi-FI" i="0" dirty="0">
                <a:effectLst/>
              </a:rPr>
              <a:t>sa ihmisen </a:t>
            </a:r>
            <a:r>
              <a:rPr lang="fi-FI" b="1" i="0" dirty="0">
                <a:effectLst/>
              </a:rPr>
              <a:t>tyypillisiä sopeutumistapoja </a:t>
            </a:r>
            <a:r>
              <a:rPr lang="fi-FI" i="0" dirty="0">
                <a:effectLst/>
              </a:rPr>
              <a:t>(</a:t>
            </a:r>
            <a:r>
              <a:rPr lang="fi-FI" i="0" dirty="0" err="1">
                <a:effectLst/>
              </a:rPr>
              <a:t>McAdamsin</a:t>
            </a:r>
            <a:r>
              <a:rPr lang="fi-FI" i="0" dirty="0">
                <a:effectLst/>
              </a:rPr>
              <a:t> persoonallisuusmallin II taso)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b="1" dirty="0"/>
              <a:t> Arvot: </a:t>
            </a:r>
            <a:r>
              <a:rPr lang="fi-FI" dirty="0"/>
              <a:t>i</a:t>
            </a:r>
            <a:r>
              <a:rPr lang="fi-FI" b="0" i="0" dirty="0">
                <a:effectLst/>
              </a:rPr>
              <a:t>hmisille tärkeitä, melko pysyviä ja pitkäkestoisia päämääriä, jotka toimivat ohjaavina periaatteina elämässä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b="0" i="0" dirty="0">
                <a:solidFill>
                  <a:srgbClr val="0E0E0F"/>
                </a:solidFill>
                <a:effectLst/>
              </a:rPr>
              <a:t>liittyvät keskeisesti </a:t>
            </a:r>
            <a:r>
              <a:rPr lang="fi-FI" b="1" i="0" dirty="0">
                <a:solidFill>
                  <a:srgbClr val="0E0E0F"/>
                </a:solidFill>
                <a:effectLst/>
              </a:rPr>
              <a:t>motiiveihin</a:t>
            </a:r>
            <a:endParaRPr lang="fi-FI" b="0" i="0" dirty="0"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V</a:t>
            </a:r>
            <a:r>
              <a:rPr lang="fi-FI" b="0" i="0" dirty="0">
                <a:effectLst/>
              </a:rPr>
              <a:t>akiintuvat osaksi yksilön persoonallisuutta; </a:t>
            </a:r>
            <a:r>
              <a:rPr lang="fi-FI" dirty="0"/>
              <a:t>sisäisiä standardeja, jotka pätevät tilanteesta toiseen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V</a:t>
            </a:r>
            <a:r>
              <a:rPr lang="fi-FI" b="0" i="0" dirty="0">
                <a:effectLst/>
              </a:rPr>
              <a:t>oivat myös muuttua elämänkulun aikana</a:t>
            </a:r>
          </a:p>
        </p:txBody>
      </p:sp>
      <p:pic>
        <p:nvPicPr>
          <p:cNvPr id="6146" name="Picture 2" descr="Ilmainen kuvapankkikuva tunnisteilla asu, aurinkolasit, ihmiset Kuvapankkikuva">
            <a:extLst>
              <a:ext uri="{FF2B5EF4-FFF2-40B4-BE49-F238E27FC236}">
                <a16:creationId xmlns:a16="http://schemas.microsoft.com/office/drawing/2014/main" id="{1673F922-ABD0-154B-80EB-E0FD1AD6944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7" r="3" b="3"/>
          <a:stretch/>
        </p:blipFill>
        <p:spPr bwMode="auto">
          <a:xfrm>
            <a:off x="7552267" y="640080"/>
            <a:ext cx="3999654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0462" y="6419088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85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A3C51E-AE51-524C-9B44-750755D62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201540" cy="1466608"/>
          </a:xfrm>
        </p:spPr>
        <p:txBody>
          <a:bodyPr>
            <a:normAutofit/>
          </a:bodyPr>
          <a:lstStyle/>
          <a:p>
            <a:r>
              <a:rPr lang="fi-FI" dirty="0"/>
              <a:t>Universaalien perusarvojen teoria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6DDE45-A503-5A45-A106-78A97ECA3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2616" y="1962169"/>
            <a:ext cx="10255256" cy="3931920"/>
          </a:xfrm>
        </p:spPr>
        <p:txBody>
          <a:bodyPr vert="horz" lIns="45720" tIns="45720" rIns="45720" bIns="45720" rtlCol="0"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>
                <a:solidFill>
                  <a:srgbClr val="0E0E0F"/>
                </a:solidFill>
              </a:rPr>
              <a:t> Teorian kehittäjä y</a:t>
            </a:r>
            <a:r>
              <a:rPr lang="fi-FI" sz="2400" b="0" i="0" dirty="0">
                <a:solidFill>
                  <a:srgbClr val="0E0E0F"/>
                </a:solidFill>
                <a:effectLst/>
              </a:rPr>
              <a:t>hdysvaltalais-israelilainen sosiaalipsykologi </a:t>
            </a:r>
            <a:r>
              <a:rPr lang="fi-FI" sz="2400" b="1" i="0" dirty="0" err="1">
                <a:solidFill>
                  <a:srgbClr val="0E0E0F"/>
                </a:solidFill>
                <a:effectLst/>
              </a:rPr>
              <a:t>Shalom</a:t>
            </a:r>
            <a:r>
              <a:rPr lang="fi-FI" sz="2400" b="1" i="0" dirty="0">
                <a:solidFill>
                  <a:srgbClr val="0E0E0F"/>
                </a:solidFill>
                <a:effectLst/>
              </a:rPr>
              <a:t> H. </a:t>
            </a:r>
            <a:r>
              <a:rPr lang="fi-FI" sz="2400" b="1" i="0" dirty="0" err="1">
                <a:solidFill>
                  <a:srgbClr val="0E0E0F"/>
                </a:solidFill>
                <a:effectLst/>
              </a:rPr>
              <a:t>Schwartz</a:t>
            </a:r>
            <a:r>
              <a:rPr lang="fi-FI" sz="2400" b="1" i="0" dirty="0">
                <a:solidFill>
                  <a:srgbClr val="0E0E0F"/>
                </a:solidFill>
                <a:effectLst/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rgbClr val="0E0E0F"/>
                </a:solidFill>
              </a:rPr>
              <a:t>s</a:t>
            </a:r>
            <a:r>
              <a:rPr lang="fi-FI" sz="2000" i="0" dirty="0">
                <a:solidFill>
                  <a:srgbClr val="0E0E0F"/>
                </a:solidFill>
                <a:effectLst/>
              </a:rPr>
              <a:t>isältää nykyään 19 universaalia perusarvoa (</a:t>
            </a:r>
            <a:r>
              <a:rPr lang="fi-FI" sz="2000" i="0" dirty="0" err="1">
                <a:solidFill>
                  <a:srgbClr val="0E0E0F"/>
                </a:solidFill>
                <a:effectLst/>
              </a:rPr>
              <a:t>Schwartz</a:t>
            </a:r>
            <a:r>
              <a:rPr lang="fi-FI" sz="2000" i="0" dirty="0">
                <a:solidFill>
                  <a:srgbClr val="0E0E0F"/>
                </a:solidFill>
                <a:effectLst/>
              </a:rPr>
              <a:t> 2012)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b="1" i="0" dirty="0">
                <a:solidFill>
                  <a:srgbClr val="0E0E0F"/>
                </a:solidFill>
                <a:effectLst/>
              </a:rPr>
              <a:t> Universaalit perusarvot</a:t>
            </a:r>
            <a:r>
              <a:rPr lang="fi-FI" sz="2400" b="0" i="0" dirty="0">
                <a:solidFill>
                  <a:srgbClr val="0E0E0F"/>
                </a:solidFill>
                <a:effectLst/>
              </a:rPr>
              <a:t>: arvot, jotka ihmiset tunnistavat suunnilleen saman sisältöisinä kulttuurista tai mittaustavasta riippumatta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b="0" i="0" dirty="0">
                <a:solidFill>
                  <a:srgbClr val="0E0E0F"/>
                </a:solidFill>
                <a:effectLst/>
              </a:rPr>
              <a:t>teoria ei sisällä kaikkia arvoja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rgbClr val="0E0E0F"/>
                </a:solidFill>
              </a:rPr>
              <a:t>e</a:t>
            </a:r>
            <a:r>
              <a:rPr lang="fi-FI" sz="2000" b="0" i="0" dirty="0">
                <a:solidFill>
                  <a:srgbClr val="0E0E0F"/>
                </a:solidFill>
                <a:effectLst/>
              </a:rPr>
              <a:t>sim. liian monimerkitykselliset arvot jätetty ulkopuolelle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i-FI" sz="2000" b="0" i="0" dirty="0">
              <a:solidFill>
                <a:srgbClr val="0E0E0F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400" b="1" dirty="0">
                <a:solidFill>
                  <a:srgbClr val="0E0E0F"/>
                </a:solidFill>
              </a:rPr>
              <a:t> Esimerkkejä perusarvoista: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dirty="0"/>
              <a:t>perinteet (kulttuuriin, uskontoon ja perheeseen liittyvien perinteiden ylläpitämistä ja säilyttämistä)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i-FI" sz="2000" dirty="0"/>
              <a:t>nautinnonhalu (oman mielihyvän ja nautinnon tavoittelu)</a:t>
            </a:r>
            <a:endParaRPr lang="fi-FI" sz="2000" b="0" i="0" dirty="0">
              <a:solidFill>
                <a:srgbClr val="0E0E0F"/>
              </a:solidFill>
              <a:effectLst/>
            </a:endParaRP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10C28CB-3332-5040-9FDD-5B34D43F3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0462" y="6419088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r>
              <a:rPr lang="fi-FI" dirty="0"/>
              <a:t>, Kuva: </a:t>
            </a:r>
            <a:r>
              <a:rPr lang="fi-FI" dirty="0" err="1"/>
              <a:t>Pexels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469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E895D8-8DEE-B540-BFE9-F097B9277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Schwartzin</a:t>
            </a:r>
            <a:r>
              <a:rPr lang="fi-FI" dirty="0"/>
              <a:t> arvoteorian kehämäisyys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ECD1B68-947F-CC4B-AA38-1B19D7D6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40312"/>
            <a:ext cx="10283209" cy="4123721"/>
          </a:xfrm>
        </p:spPr>
        <p:txBody>
          <a:bodyPr>
            <a:normAutofit fontScale="92500"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2400" b="0" i="0" dirty="0">
                <a:solidFill>
                  <a:srgbClr val="0E0E0F"/>
                </a:solidFill>
                <a:effectLst/>
              </a:rPr>
              <a:t> </a:t>
            </a:r>
            <a:r>
              <a:rPr lang="fi-FI" sz="2400" b="0" i="0" dirty="0" err="1">
                <a:solidFill>
                  <a:srgbClr val="0E0E0F"/>
                </a:solidFill>
                <a:effectLst/>
              </a:rPr>
              <a:t>Schwartz</a:t>
            </a:r>
            <a:r>
              <a:rPr lang="fi-FI" sz="2400" b="0" i="0" dirty="0">
                <a:solidFill>
                  <a:srgbClr val="0E0E0F"/>
                </a:solidFill>
                <a:effectLst/>
              </a:rPr>
              <a:t> kuvaa arvoja ja niiden välistä suhdetta </a:t>
            </a:r>
            <a:r>
              <a:rPr lang="fi-FI" sz="2400" b="1" i="0" dirty="0">
                <a:solidFill>
                  <a:srgbClr val="0E0E0F"/>
                </a:solidFill>
                <a:effectLst/>
              </a:rPr>
              <a:t>kehämallin</a:t>
            </a:r>
            <a:r>
              <a:rPr lang="fi-FI" sz="2400" b="0" i="0" dirty="0">
                <a:solidFill>
                  <a:srgbClr val="0E0E0F"/>
                </a:solidFill>
                <a:effectLst/>
              </a:rPr>
              <a:t> avulla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rgbClr val="000000"/>
                </a:solidFill>
              </a:rPr>
              <a:t>k</a:t>
            </a:r>
            <a:r>
              <a:rPr lang="fi-FI" sz="2000" b="0" i="0" u="none" strike="noStrike" dirty="0">
                <a:solidFill>
                  <a:srgbClr val="000000"/>
                </a:solidFill>
                <a:effectLst/>
              </a:rPr>
              <a:t>ehän vastakkaisilla laidoilla ovat toisilleen vastakkaiset arvot; vierekkäin merkitykseltään läheiset arvot</a:t>
            </a:r>
            <a:endParaRPr lang="fi-FI" sz="2400" b="0" i="0" dirty="0">
              <a:solidFill>
                <a:srgbClr val="0E0E0F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fi-FI" sz="2400" b="0" i="0" u="none" strike="noStrike" dirty="0">
                <a:solidFill>
                  <a:srgbClr val="000000"/>
                </a:solidFill>
                <a:effectLst/>
              </a:rPr>
              <a:t> Arvot sijoittuvat kehälle kahden ulottuvuuden muodostamaan kenttään: 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0" indent="0" algn="l" rtl="0" fontAlgn="base">
              <a:buNone/>
            </a:pPr>
            <a:r>
              <a:rPr lang="fi-FI" sz="2400" b="1" dirty="0">
                <a:solidFill>
                  <a:srgbClr val="000000"/>
                </a:solidFill>
              </a:rPr>
              <a:t>1. I</a:t>
            </a:r>
            <a:r>
              <a:rPr lang="fi-FI" sz="2400" b="1" i="0" u="none" strike="noStrike" dirty="0">
                <a:solidFill>
                  <a:srgbClr val="000000"/>
                </a:solidFill>
                <a:effectLst/>
              </a:rPr>
              <a:t>tsensä ylittäminen</a:t>
            </a:r>
            <a:r>
              <a:rPr lang="fi-FI" sz="2400" b="0" i="0" dirty="0">
                <a:solidFill>
                  <a:srgbClr val="000000"/>
                </a:solidFill>
                <a:effectLst/>
              </a:rPr>
              <a:t>​ </a:t>
            </a:r>
            <a:r>
              <a:rPr lang="fi-FI" sz="2400" b="1" i="0" dirty="0">
                <a:solidFill>
                  <a:srgbClr val="000000"/>
                </a:solidFill>
                <a:effectLst/>
              </a:rPr>
              <a:t>vs. itsensä korostaminen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fi-FI" sz="2000" b="0" i="0" u="none" strike="noStrike" dirty="0">
                <a:solidFill>
                  <a:srgbClr val="000000"/>
                </a:solidFill>
                <a:effectLst/>
              </a:rPr>
              <a:t>itsensä ylittäminen: itsekeskeisten huolten ylittäminen sekä muiden ihmisten sekä luonnon hyvinvoinnin edistäminen</a:t>
            </a:r>
            <a:r>
              <a:rPr lang="fi-FI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fi-FI" sz="2000" b="0" i="0" u="none" strike="noStrike" dirty="0">
                <a:solidFill>
                  <a:srgbClr val="000000"/>
                </a:solidFill>
                <a:effectLst/>
              </a:rPr>
              <a:t>itsensä korostaminen: itseen liittyvien ja yksilöllisten etujen korostaminen muiden kustannuksella</a:t>
            </a:r>
            <a:r>
              <a:rPr lang="fi-FI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marL="0" indent="0" algn="l" rtl="0" fontAlgn="base">
              <a:buNone/>
            </a:pPr>
            <a:r>
              <a:rPr lang="fi-FI" sz="2400" b="1" dirty="0">
                <a:solidFill>
                  <a:srgbClr val="000000"/>
                </a:solidFill>
              </a:rPr>
              <a:t>2. </a:t>
            </a:r>
            <a:r>
              <a:rPr lang="fi-FI" sz="2400" b="1" i="0" u="none" strike="noStrike" dirty="0">
                <a:solidFill>
                  <a:srgbClr val="000000"/>
                </a:solidFill>
                <a:effectLst/>
              </a:rPr>
              <a:t>Avoimuus muutoksille </a:t>
            </a:r>
            <a:r>
              <a:rPr lang="fi-FI" sz="2400" b="1" dirty="0">
                <a:solidFill>
                  <a:srgbClr val="000000"/>
                </a:solidFill>
              </a:rPr>
              <a:t>vs.</a:t>
            </a:r>
            <a:r>
              <a:rPr lang="fi-FI" sz="2400" b="1" i="0" u="none" strike="noStrike" dirty="0">
                <a:solidFill>
                  <a:srgbClr val="000000"/>
                </a:solidFill>
                <a:effectLst/>
              </a:rPr>
              <a:t> säilyttäminen</a:t>
            </a:r>
            <a:r>
              <a:rPr lang="fi-FI" sz="24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fi-FI" sz="2000" dirty="0">
                <a:solidFill>
                  <a:srgbClr val="000000"/>
                </a:solidFill>
              </a:rPr>
              <a:t>a</a:t>
            </a:r>
            <a:r>
              <a:rPr lang="fi-FI" sz="2000" b="0" i="0" u="none" strike="noStrike" dirty="0">
                <a:solidFill>
                  <a:srgbClr val="000000"/>
                </a:solidFill>
                <a:effectLst/>
              </a:rPr>
              <a:t>voimuus muutoksille: avoimuus uusille asioille ja ennustamattomuudelle</a:t>
            </a:r>
            <a:r>
              <a:rPr lang="fi-FI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fi-FI" sz="2000" b="0" i="0" u="none" strike="noStrike" dirty="0">
                <a:solidFill>
                  <a:srgbClr val="000000"/>
                </a:solidFill>
                <a:effectLst/>
              </a:rPr>
              <a:t>säilyttäminen: totuttujen tapojen ja käytäntöjen suosiminen ja vaaliminen sekä niihin liittyvä varmuus</a:t>
            </a:r>
            <a:r>
              <a:rPr lang="fi-FI" sz="2000" b="0" i="0" dirty="0">
                <a:solidFill>
                  <a:srgbClr val="000000"/>
                </a:solidFill>
                <a:effectLst/>
              </a:rPr>
              <a:t>​</a:t>
            </a:r>
          </a:p>
          <a:p>
            <a:endParaRPr lang="fi-FI" sz="2400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5554BEA-5BB9-2748-8FC6-3E7DE589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865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1E895D8-8DEE-B540-BFE9-F097B9277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fi-FI" dirty="0"/>
              <a:t>Arvojen mukainen toiminta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ECD1B68-947F-CC4B-AA38-1B19D7D6E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81734"/>
            <a:ext cx="6981406" cy="4023360"/>
          </a:xfrm>
        </p:spPr>
        <p:txBody>
          <a:bodyPr>
            <a:normAutofit lnSpcReduction="10000"/>
          </a:bodyPr>
          <a:lstStyle/>
          <a:p>
            <a:pPr rtl="0" fontAlgn="base"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err="1"/>
              <a:t>Arvojen</a:t>
            </a:r>
            <a:r>
              <a:rPr lang="en-US" sz="2400" dirty="0"/>
              <a:t> </a:t>
            </a:r>
            <a:r>
              <a:rPr lang="en-US" sz="2400" dirty="0" err="1"/>
              <a:t>mukaan</a:t>
            </a:r>
            <a:r>
              <a:rPr lang="en-US" sz="2400" dirty="0"/>
              <a:t> </a:t>
            </a:r>
            <a:r>
              <a:rPr lang="en-US" sz="2400" dirty="0" err="1"/>
              <a:t>toimiminen</a:t>
            </a:r>
            <a:r>
              <a:rPr lang="en-US" sz="2400" dirty="0"/>
              <a:t> </a:t>
            </a:r>
            <a:r>
              <a:rPr lang="en-US" sz="2400" dirty="0" err="1"/>
              <a:t>ei</a:t>
            </a:r>
            <a:r>
              <a:rPr lang="en-US" sz="2400" dirty="0"/>
              <a:t> </a:t>
            </a:r>
            <a:r>
              <a:rPr lang="en-US" sz="2400" dirty="0" err="1"/>
              <a:t>aina</a:t>
            </a:r>
            <a:r>
              <a:rPr lang="en-US" sz="2400" dirty="0"/>
              <a:t> ole </a:t>
            </a:r>
            <a:r>
              <a:rPr lang="en-US" sz="2400" dirty="0" err="1"/>
              <a:t>helppoa</a:t>
            </a:r>
            <a:endParaRPr lang="en-US" sz="2400" b="0" i="0" dirty="0">
              <a:effectLst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fi-FI" sz="2400" b="1" i="0" u="none" strike="noStrike" dirty="0">
                <a:effectLst/>
              </a:rPr>
              <a:t> Arvojen vastaiset teot:</a:t>
            </a:r>
            <a:r>
              <a:rPr lang="fi-FI" sz="2400" b="0" i="0" u="none" strike="noStrike" dirty="0">
                <a:effectLst/>
              </a:rPr>
              <a:t> tekoja, joissa yksilö toimii vastoin sitä, miten arvot ohjaisivat häntä käyttäytymään</a:t>
            </a:r>
            <a:endParaRPr lang="fi-FI" sz="2400" b="0" i="0" dirty="0">
              <a:effectLst/>
            </a:endParaRP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fi-FI" sz="2400" b="1" i="0" u="none" strike="noStrike" dirty="0">
                <a:effectLst/>
              </a:rPr>
              <a:t> Arvojen mukaiset teot:</a:t>
            </a:r>
            <a:r>
              <a:rPr lang="fi-FI" sz="2400" b="0" i="0" u="none" strike="noStrike" dirty="0">
                <a:effectLst/>
              </a:rPr>
              <a:t> tekoja, jotka liittyvät tietoisesti arvoihin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fi-FI" sz="2000" dirty="0"/>
              <a:t>arvojen eri järjestykset ohjaavat yksilön valintoja</a:t>
            </a:r>
            <a:r>
              <a:rPr lang="en-US" sz="2000" b="0" i="0" dirty="0">
                <a:effectLst/>
              </a:rPr>
              <a:t>​</a:t>
            </a:r>
          </a:p>
          <a:p>
            <a:pPr lvl="1" fontAlgn="base">
              <a:buFont typeface="Arial" panose="020B0604020202020204" pitchFamily="34" charset="0"/>
              <a:buChar char="•"/>
            </a:pPr>
            <a:r>
              <a:rPr lang="fi-FI" sz="2000" b="0" i="0" u="none" strike="noStrike" dirty="0">
                <a:effectLst/>
              </a:rPr>
              <a:t>omien arvojen mukaiset teot ovat yhteydessä hyvinvointiin</a:t>
            </a:r>
            <a:r>
              <a:rPr lang="en-US" sz="2000" b="0" i="0" dirty="0">
                <a:effectLst/>
              </a:rPr>
              <a:t>​</a:t>
            </a:r>
          </a:p>
          <a:p>
            <a:pPr rtl="0" fontAlgn="base">
              <a:buFont typeface="Arial" panose="020B0604020202020204" pitchFamily="34" charset="0"/>
              <a:buChar char="•"/>
            </a:pPr>
            <a:r>
              <a:rPr lang="fi-FI" sz="2400" b="1" i="0" u="none" strike="noStrike" dirty="0">
                <a:effectLst/>
              </a:rPr>
              <a:t> Arvoneutraalit teot:</a:t>
            </a:r>
            <a:r>
              <a:rPr lang="fi-FI" sz="2400" b="0" i="0" u="none" strike="noStrike" dirty="0">
                <a:effectLst/>
              </a:rPr>
              <a:t> arkirutiineja ja velvollisuuksia, jotka tulee hoitaa riippumatta siitä, pitääkö niistä</a:t>
            </a:r>
            <a:r>
              <a:rPr lang="en-US" sz="2400" b="0" i="0" dirty="0">
                <a:effectLst/>
              </a:rPr>
              <a:t>​</a:t>
            </a:r>
          </a:p>
          <a:p>
            <a:endParaRPr lang="fi-FI" sz="2400" dirty="0"/>
          </a:p>
        </p:txBody>
      </p:sp>
      <p:pic>
        <p:nvPicPr>
          <p:cNvPr id="8194" name="Picture 2" descr="Ilmainen kuvapankkikuva tunnisteilla hymyily, ihmiset, istuminen Kuvapankkikuva">
            <a:extLst>
              <a:ext uri="{FF2B5EF4-FFF2-40B4-BE49-F238E27FC236}">
                <a16:creationId xmlns:a16="http://schemas.microsoft.com/office/drawing/2014/main" id="{50183CC1-8587-4D47-8401-63BDAFCBF0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1" r="25076" b="3"/>
          <a:stretch/>
        </p:blipFill>
        <p:spPr bwMode="auto">
          <a:xfrm>
            <a:off x="7680960" y="1954303"/>
            <a:ext cx="3798477" cy="4155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5554BEA-5BB9-2748-8FC6-3E7DE589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84658" y="627278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>
                <a:ea typeface="+mj-lt"/>
                <a:cs typeface="+mj-lt"/>
              </a:rPr>
              <a:t>© SANOMA PRO, TEKIJÄT ● MIELI 5 YKSILÖLLINEN JA YHTEISÖLLINEN IHMINEN, kuva: </a:t>
            </a:r>
            <a:r>
              <a:rPr lang="fi-FI" dirty="0" err="1">
                <a:ea typeface="+mj-lt"/>
                <a:cs typeface="+mj-lt"/>
              </a:rPr>
              <a:t>pexels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323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Violetti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CEE9B2EBDD64CC4383B99224C2A6C036" ma:contentTypeVersion="15" ma:contentTypeDescription="Luo uusi asiakirja." ma:contentTypeScope="" ma:versionID="ea68aea7e3867e045ccd284a7e2b7396">
  <xsd:schema xmlns:xsd="http://www.w3.org/2001/XMLSchema" xmlns:xs="http://www.w3.org/2001/XMLSchema" xmlns:p="http://schemas.microsoft.com/office/2006/metadata/properties" xmlns:ns2="42116817-7e29-4aa7-b7a6-c483eebecbb8" xmlns:ns3="807aa635-cdf8-4f87-acc5-eeaafee58acb" xmlns:ns4="f0974581-4bbf-443e-902f-14073e9fb4f6" targetNamespace="http://schemas.microsoft.com/office/2006/metadata/properties" ma:root="true" ma:fieldsID="4968ad5adac72a45f851a32dea961185" ns2:_="" ns3:_="" ns4:_="">
    <xsd:import namespace="42116817-7e29-4aa7-b7a6-c483eebecbb8"/>
    <xsd:import namespace="807aa635-cdf8-4f87-acc5-eeaafee58acb"/>
    <xsd:import namespace="f0974581-4bbf-443e-902f-14073e9fb4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116817-7e29-4aa7-b7a6-c483eebecb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Kuvien tunnisteet" ma:readOnly="false" ma:fieldId="{5cf76f15-5ced-4ddc-b409-7134ff3c332f}" ma:taxonomyMulti="true" ma:sspId="4d49524a-21d1-44ef-b988-918b9b4337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7aa635-cdf8-4f87-acc5-eeaafee58ac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974581-4bbf-443e-902f-14073e9fb4f6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004bdf0-3b5c-445e-bcd3-8dbb571762d6}" ma:internalName="TaxCatchAll" ma:showField="CatchAllData" ma:web="807aa635-cdf8-4f87-acc5-eeaafee58a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974581-4bbf-443e-902f-14073e9fb4f6" xsi:nil="true"/>
    <lcf76f155ced4ddcb4097134ff3c332f xmlns="42116817-7e29-4aa7-b7a6-c483eebecbb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2127A92-08DC-4A74-B605-4922F8349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C5FEE3-B8B9-41B0-8A33-FB84492D0B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116817-7e29-4aa7-b7a6-c483eebecbb8"/>
    <ds:schemaRef ds:uri="807aa635-cdf8-4f87-acc5-eeaafee58acb"/>
    <ds:schemaRef ds:uri="f0974581-4bbf-443e-902f-14073e9fb4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1AACAE-6EB8-45E6-9D80-77184C5DED69}">
  <ds:schemaRefs>
    <ds:schemaRef ds:uri="http://schemas.microsoft.com/office/2006/metadata/properties"/>
    <ds:schemaRef ds:uri="http://schemas.microsoft.com/office/infopath/2007/PartnerControls"/>
    <ds:schemaRef ds:uri="f0974581-4bbf-443e-902f-14073e9fb4f6"/>
    <ds:schemaRef ds:uri="42116817-7e29-4aa7-b7a6-c483eebecbb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13806</TotalTime>
  <Words>776</Words>
  <Application>Microsoft Office PowerPoint</Application>
  <PresentationFormat>Laajakuva</PresentationFormat>
  <Paragraphs>96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Tw Cen MT</vt:lpstr>
      <vt:lpstr>Tw Cen MT Condensed</vt:lpstr>
      <vt:lpstr>Wingdings 3</vt:lpstr>
      <vt:lpstr>Integraali</vt:lpstr>
      <vt:lpstr>6. Moraali ja arvot tyypillisinä sopeutumistapoina</vt:lpstr>
      <vt:lpstr>Moraali</vt:lpstr>
      <vt:lpstr>Sosiaalisen intuitionismin teoria</vt:lpstr>
      <vt:lpstr>Sosiaalisen intuitionismin moraaliperustat</vt:lpstr>
      <vt:lpstr>Sosiaalisen intuitionismin moraaliperustat (jonathan haidt)</vt:lpstr>
      <vt:lpstr>arvot</vt:lpstr>
      <vt:lpstr>Universaalien perusarvojen teoria</vt:lpstr>
      <vt:lpstr>Schwartzin arvoteorian kehämäisyys</vt:lpstr>
      <vt:lpstr>Arvojen mukainen toiminta</vt:lpstr>
      <vt:lpstr>Persoonallisuuden piirteiden ja arvojen väliset yhteydet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</dc:title>
  <dc:creator>Nea Viljakainen</dc:creator>
  <cp:lastModifiedBy>Roms Jochen</cp:lastModifiedBy>
  <cp:revision>684</cp:revision>
  <dcterms:created xsi:type="dcterms:W3CDTF">2021-05-18T05:21:46Z</dcterms:created>
  <dcterms:modified xsi:type="dcterms:W3CDTF">2024-04-30T05:32:27Z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0x010100CEE9B2EBDD64CC4383B99224C2A6C036</vt:lpwstr>
  </property>
</Properties>
</file>