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4"/>
  </p:sldMasterIdLst>
  <p:notesMasterIdLst>
    <p:notesMasterId r:id="rId13"/>
  </p:notesMasterIdLst>
  <p:sldIdLst>
    <p:sldId id="256" r:id="rId5"/>
    <p:sldId id="273" r:id="rId6"/>
    <p:sldId id="279" r:id="rId7"/>
    <p:sldId id="280" r:id="rId8"/>
    <p:sldId id="281" r:id="rId9"/>
    <p:sldId id="282" r:id="rId10"/>
    <p:sldId id="283" r:id="rId11"/>
    <p:sldId id="284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9765DF7-AE18-4FEE-8F11-434AFB41A275}" v="10" dt="2024-08-21T05:32:33.11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5265" autoAdjust="0"/>
    <p:restoredTop sz="94660"/>
  </p:normalViewPr>
  <p:slideViewPr>
    <p:cSldViewPr snapToGrid="0">
      <p:cViewPr varScale="1">
        <p:scale>
          <a:sx n="72" d="100"/>
          <a:sy n="72" d="100"/>
        </p:scale>
        <p:origin x="64" y="2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oms Jochen" userId="6c7e881b-e3eb-4c36-82b5-49636a4b2079" providerId="ADAL" clId="{A9765DF7-AE18-4FEE-8F11-434AFB41A275}"/>
    <pc:docChg chg="modSld">
      <pc:chgData name="Roms Jochen" userId="6c7e881b-e3eb-4c36-82b5-49636a4b2079" providerId="ADAL" clId="{A9765DF7-AE18-4FEE-8F11-434AFB41A275}" dt="2024-08-21T05:32:33.113" v="9" actId="20577"/>
      <pc:docMkLst>
        <pc:docMk/>
      </pc:docMkLst>
      <pc:sldChg chg="modSp">
        <pc:chgData name="Roms Jochen" userId="6c7e881b-e3eb-4c36-82b5-49636a4b2079" providerId="ADAL" clId="{A9765DF7-AE18-4FEE-8F11-434AFB41A275}" dt="2024-08-21T05:32:33.113" v="9" actId="20577"/>
        <pc:sldMkLst>
          <pc:docMk/>
          <pc:sldMk cId="1099560524" sldId="283"/>
        </pc:sldMkLst>
        <pc:spChg chg="mod">
          <ac:chgData name="Roms Jochen" userId="6c7e881b-e3eb-4c36-82b5-49636a4b2079" providerId="ADAL" clId="{A9765DF7-AE18-4FEE-8F11-434AFB41A275}" dt="2024-08-21T05:32:33.113" v="9" actId="20577"/>
          <ac:spMkLst>
            <pc:docMk/>
            <pc:sldMk cId="1099560524" sldId="283"/>
            <ac:spMk id="3" creationId="{326DDE45-A503-5A45-A106-78A97ECA3897}"/>
          </ac:spMkLst>
        </pc:spChg>
      </pc:sldChg>
    </pc:docChg>
  </pc:docChgLst>
  <pc:docChgLst>
    <pc:chgData name="Roms Jochen" userId="6c7e881b-e3eb-4c36-82b5-49636a4b2079" providerId="ADAL" clId="{217F1AA4-0D3F-4165-AB4E-C3CB82B56678}"/>
    <pc:docChg chg="modSld">
      <pc:chgData name="Roms Jochen" userId="6c7e881b-e3eb-4c36-82b5-49636a4b2079" providerId="ADAL" clId="{217F1AA4-0D3F-4165-AB4E-C3CB82B56678}" dt="2024-04-29T17:06:05.825" v="3"/>
      <pc:docMkLst>
        <pc:docMk/>
      </pc:docMkLst>
      <pc:sldChg chg="modAnim">
        <pc:chgData name="Roms Jochen" userId="6c7e881b-e3eb-4c36-82b5-49636a4b2079" providerId="ADAL" clId="{217F1AA4-0D3F-4165-AB4E-C3CB82B56678}" dt="2024-04-29T17:05:49.693" v="1"/>
        <pc:sldMkLst>
          <pc:docMk/>
          <pc:sldMk cId="1099560524" sldId="283"/>
        </pc:sldMkLst>
      </pc:sldChg>
      <pc:sldChg chg="modAnim">
        <pc:chgData name="Roms Jochen" userId="6c7e881b-e3eb-4c36-82b5-49636a4b2079" providerId="ADAL" clId="{217F1AA4-0D3F-4165-AB4E-C3CB82B56678}" dt="2024-04-29T17:06:05.825" v="3"/>
        <pc:sldMkLst>
          <pc:docMk/>
          <pc:sldMk cId="4227122522" sldId="284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90BE48-E4BF-415A-9219-2695FA2D5D60}" type="datetimeFigureOut">
              <a:rPr lang="fi-FI" smtClean="0"/>
              <a:t>19.8.2024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45F2F8-4BFD-42AD-A2D3-03024F43B8B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604313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fi-FI"/>
              <a:t>Muokkaa alaotsikon perustyyliä napsautt.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BF3A0B2C-D2E3-4EBB-9D29-6E1D7EF51402}" type="datetime1">
              <a:rPr lang="en-US" smtClean="0"/>
              <a:t>8/19/2024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© Sanoma Pro, Tekijät ● Mieli 2 Kehittyvä ihminen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711928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7BBFBE-ED4A-49B3-8CF2-71B16D2FBFF7}" type="datetime1">
              <a:rPr lang="en-US" smtClean="0"/>
              <a:t>8/19/2024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spcAft>
                <a:spcPts val="600"/>
              </a:spcAft>
            </a:pPr>
            <a:r>
              <a:rPr lang="fi-FI" dirty="0">
                <a:ea typeface="+mj-lt"/>
                <a:cs typeface="+mj-lt"/>
              </a:rPr>
              <a:t>© SANOMA PRO, TEKIJÄT ● MIELI 5 YKSILÖLLINEN JA YHTEISÖLLINEN IHMINEN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77245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77834-8D20-4628-9DB5-F4F9C9A2E20A}" type="datetime1">
              <a:rPr lang="en-US" smtClean="0"/>
              <a:t>8/19/2024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spcAft>
                <a:spcPts val="600"/>
              </a:spcAft>
            </a:pPr>
            <a:r>
              <a:rPr lang="fi-FI" dirty="0">
                <a:ea typeface="+mj-lt"/>
                <a:cs typeface="+mj-lt"/>
              </a:rPr>
              <a:t>© SANOMA PRO, TEKIJÄT ● MIELI 5 YKSILÖLLINEN JA YHTEISÖLLINEN IHMINEN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632492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CBEAF-6588-4B56-9159-A9C659AA5420}" type="datetime1">
              <a:rPr lang="en-US" smtClean="0"/>
              <a:t>8/19/2024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spcAft>
                <a:spcPts val="600"/>
              </a:spcAft>
            </a:pPr>
            <a:r>
              <a:rPr lang="fi-FI" dirty="0">
                <a:ea typeface="+mj-lt"/>
                <a:cs typeface="+mj-lt"/>
              </a:rPr>
              <a:t>© SANOMA PRO, TEKIJÄT ● MIELI 5 YKSILÖLLINEN JA YHTEISÖLLINEN IHMINEN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46306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024E11-7B9F-4675-88EB-6ADBCB86B04E}" type="datetime1">
              <a:rPr lang="en-US" smtClean="0"/>
              <a:t>8/19/2024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spcAft>
                <a:spcPts val="600"/>
              </a:spcAft>
            </a:pPr>
            <a:r>
              <a:rPr lang="fi-FI" dirty="0">
                <a:ea typeface="+mj-lt"/>
                <a:cs typeface="+mj-lt"/>
              </a:rPr>
              <a:t>© SANOMA PRO, TEKIJÄT ● MIELI 5 YKSILÖLLINEN JA YHTEISÖLLINEN IHMINEN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237222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C10EB-3ED8-49FE-8ADC-4C2A8C6109B5}" type="datetime1">
              <a:rPr lang="en-US" smtClean="0"/>
              <a:t>8/19/2024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spcAft>
                <a:spcPts val="600"/>
              </a:spcAft>
            </a:pPr>
            <a:r>
              <a:rPr lang="fi-FI" dirty="0">
                <a:ea typeface="+mj-lt"/>
                <a:cs typeface="+mj-lt"/>
              </a:rPr>
              <a:t>© SANOMA PRO, TEKIJÄT ● MIELI 5 YKSILÖLLINEN JA YHTEISÖLLINEN IHMINEN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50508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fi-FI"/>
              <a:t>Muokkaa tekstin perustyylejä napsauttamalla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B1BC4-FAE0-42BA-8F3A-3225962DB9D8}" type="datetime1">
              <a:rPr lang="en-US" smtClean="0"/>
              <a:t>8/19/2024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© Sanoma Pro, Tekijät ● Mieli 2 Kehittyvä ihminen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50867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BDF27-0B0C-4655-A362-EB43717F08F5}" type="datetime1">
              <a:rPr lang="en-US" smtClean="0"/>
              <a:t>8/19/2024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spcAft>
                <a:spcPts val="600"/>
              </a:spcAft>
            </a:pPr>
            <a:r>
              <a:rPr lang="fi-FI" dirty="0">
                <a:ea typeface="+mj-lt"/>
                <a:cs typeface="+mj-lt"/>
              </a:rPr>
              <a:t>© SANOMA PRO, TEKIJÄT ● MIELI 5 YKSILÖLLINEN JA YHTEISÖLLINEN IHMINEN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55601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B43BE0-8B4C-4B67-BEBC-D7A372458030}" type="datetime1">
              <a:rPr lang="en-US" smtClean="0"/>
              <a:t>8/19/2024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spcAft>
                <a:spcPts val="600"/>
              </a:spcAft>
            </a:pPr>
            <a:r>
              <a:rPr lang="fi-FI" dirty="0">
                <a:ea typeface="+mj-lt"/>
                <a:cs typeface="+mj-lt"/>
              </a:rPr>
              <a:t>© SANOMA PRO, TEKIJÄT ● MIELI 5 YKSILÖLLINEN JA YHTEISÖLLINEN IHMINEN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61003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Kuvateksti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AA9B4-0592-4CF2-A891-88EF580F41E3}" type="datetime1">
              <a:rPr lang="en-US" smtClean="0"/>
              <a:t>8/19/2024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spcAft>
                <a:spcPts val="600"/>
              </a:spcAft>
            </a:pPr>
            <a:r>
              <a:rPr lang="fi-FI" dirty="0">
                <a:ea typeface="+mj-lt"/>
                <a:cs typeface="+mj-lt"/>
              </a:rPr>
              <a:t>© SANOMA PRO, TEKIJÄT ● MIELI 5 YKSILÖLLINEN JA YHTEISÖLLINEN IHMINEN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60475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Kuvateksti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i-FI"/>
              <a:t>Lisää kuva napsauttamalla kuvaketta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06A319-85C9-41D9-AC37-640CA490AA1D}" type="datetime1">
              <a:rPr lang="en-US" smtClean="0"/>
              <a:t>8/19/2024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spcAft>
                <a:spcPts val="600"/>
              </a:spcAft>
            </a:pPr>
            <a:r>
              <a:rPr lang="fi-FI" dirty="0">
                <a:ea typeface="+mj-lt"/>
                <a:cs typeface="+mj-lt"/>
              </a:rPr>
              <a:t>© SANOMA PRO, TEKIJÄT ● MIELI 5 YKSILÖLLINEN JA YHTEISÖLLINEN IHMINEN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413997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933D1478-D419-4D74-9895-567795DF00D5}" type="datetime1">
              <a:rPr lang="en-US" smtClean="0"/>
              <a:t>8/19/2024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r>
              <a:rPr lang="fi-FI"/>
              <a:t>© Sanoma Pro, Tekijät ● Mieli 2 Kehittyvä ihminen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984005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sldNum="0" hdr="0" dt="0"/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20">
            <a:extLst>
              <a:ext uri="{FF2B5EF4-FFF2-40B4-BE49-F238E27FC236}">
                <a16:creationId xmlns:a16="http://schemas.microsoft.com/office/drawing/2014/main" id="{070784CE-9DD4-4C2D-88B9-D219730A47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3274" y="0"/>
            <a:ext cx="12188726" cy="685897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258134" y="1834907"/>
            <a:ext cx="6293689" cy="2341020"/>
          </a:xfrm>
        </p:spPr>
        <p:txBody>
          <a:bodyPr anchor="b">
            <a:normAutofit/>
          </a:bodyPr>
          <a:lstStyle/>
          <a:p>
            <a:pPr algn="l"/>
            <a:r>
              <a:rPr lang="en-US" sz="5400" dirty="0">
                <a:solidFill>
                  <a:schemeClr val="tx1">
                    <a:lumMod val="85000"/>
                    <a:lumOff val="15000"/>
                  </a:schemeClr>
                </a:solidFill>
                <a:cs typeface="Calibri Light"/>
              </a:rPr>
              <a:t>5 </a:t>
            </a:r>
            <a:r>
              <a:rPr lang="en-US" sz="5400" dirty="0" err="1">
                <a:solidFill>
                  <a:schemeClr val="tx1">
                    <a:lumMod val="85000"/>
                    <a:lumOff val="15000"/>
                  </a:schemeClr>
                </a:solidFill>
                <a:cs typeface="Calibri Light"/>
              </a:rPr>
              <a:t>tiedonkäsittely</a:t>
            </a:r>
            <a:r>
              <a:rPr lang="en-US" sz="5400" dirty="0">
                <a:solidFill>
                  <a:schemeClr val="tx1">
                    <a:lumMod val="85000"/>
                    <a:lumOff val="15000"/>
                  </a:schemeClr>
                </a:solidFill>
                <a:cs typeface="Calibri Light"/>
              </a:rPr>
              <a:t> ja </a:t>
            </a:r>
            <a:r>
              <a:rPr lang="en-US" sz="5400" dirty="0" err="1">
                <a:solidFill>
                  <a:schemeClr val="tx1">
                    <a:lumMod val="85000"/>
                    <a:lumOff val="15000"/>
                  </a:schemeClr>
                </a:solidFill>
                <a:cs typeface="Calibri Light"/>
              </a:rPr>
              <a:t>motivaatio</a:t>
            </a:r>
            <a:r>
              <a:rPr lang="en-US" sz="5400" dirty="0">
                <a:solidFill>
                  <a:schemeClr val="tx1">
                    <a:lumMod val="85000"/>
                    <a:lumOff val="15000"/>
                  </a:schemeClr>
                </a:solidFill>
                <a:cs typeface="Calibri Light"/>
              </a:rPr>
              <a:t> </a:t>
            </a:r>
            <a:r>
              <a:rPr lang="en-US" sz="5400" dirty="0" err="1">
                <a:solidFill>
                  <a:schemeClr val="tx1">
                    <a:lumMod val="85000"/>
                    <a:lumOff val="15000"/>
                  </a:schemeClr>
                </a:solidFill>
                <a:cs typeface="Calibri Light"/>
              </a:rPr>
              <a:t>tyypillisinä</a:t>
            </a:r>
            <a:r>
              <a:rPr lang="en-US" sz="5400" dirty="0">
                <a:solidFill>
                  <a:schemeClr val="tx1">
                    <a:lumMod val="85000"/>
                    <a:lumOff val="15000"/>
                  </a:schemeClr>
                </a:solidFill>
                <a:cs typeface="Calibri Light"/>
              </a:rPr>
              <a:t> </a:t>
            </a:r>
            <a:r>
              <a:rPr lang="en-US" sz="5400" dirty="0" err="1">
                <a:solidFill>
                  <a:schemeClr val="tx1">
                    <a:lumMod val="85000"/>
                    <a:lumOff val="15000"/>
                  </a:schemeClr>
                </a:solidFill>
                <a:cs typeface="Calibri Light"/>
              </a:rPr>
              <a:t>sopeutumistapoina</a:t>
            </a:r>
            <a:endParaRPr lang="en-US" sz="5400" dirty="0">
              <a:solidFill>
                <a:schemeClr val="tx1">
                  <a:lumMod val="85000"/>
                  <a:lumOff val="15000"/>
                </a:schemeClr>
              </a:solidFill>
              <a:cs typeface="Calibri Light"/>
            </a:endParaRPr>
          </a:p>
        </p:txBody>
      </p: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640A410A-1838-4131-95A6-2BE4F8D412F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309640" y="4388141"/>
            <a:ext cx="5852160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CA80E3AA-5F2B-49D9-9BA5-74D9B5799A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dirty="0"/>
              <a:t>© Sanoma Pro, Tekijät ● Mieli 5 yksilöllinen ja yhteisöllinen ihminen</a:t>
            </a:r>
            <a:endParaRPr lang="en-US" dirty="0"/>
          </a:p>
        </p:txBody>
      </p:sp>
      <p:pic>
        <p:nvPicPr>
          <p:cNvPr id="7" name="Kuva 6" descr="Kuva, joka sisältää kohteen teksti, käsine, vektorigrafiikka&#10;&#10;Kuvaus luotu automaattisesti">
            <a:extLst>
              <a:ext uri="{FF2B5EF4-FFF2-40B4-BE49-F238E27FC236}">
                <a16:creationId xmlns:a16="http://schemas.microsoft.com/office/drawing/2014/main" id="{0DAAF39F-07AD-4781-8266-0F71D1A05DC2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693596" y="2668161"/>
            <a:ext cx="3847863" cy="15072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F7A3C51E-AE51-524C-9B44-750755D628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585216"/>
            <a:ext cx="10104789" cy="1499616"/>
          </a:xfrm>
        </p:spPr>
        <p:txBody>
          <a:bodyPr>
            <a:normAutofit/>
          </a:bodyPr>
          <a:lstStyle/>
          <a:p>
            <a:r>
              <a:rPr lang="fi-FI" dirty="0"/>
              <a:t>Tyypilliset sopeutumistavat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326DDE45-A503-5A45-A106-78A97ECA38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8" y="2286085"/>
            <a:ext cx="6696486" cy="3826537"/>
          </a:xfrm>
        </p:spPr>
        <p:txBody>
          <a:bodyPr vert="horz" lIns="45720" tIns="45720" rIns="45720" bIns="45720" rtlCol="0" anchor="t">
            <a:no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fi-FI" dirty="0">
                <a:ea typeface="+mn-lt"/>
                <a:cs typeface="+mn-lt"/>
              </a:rPr>
              <a:t> </a:t>
            </a:r>
            <a:r>
              <a:rPr lang="fi-FI" dirty="0" err="1">
                <a:ea typeface="+mn-lt"/>
                <a:cs typeface="+mn-lt"/>
              </a:rPr>
              <a:t>McAdamsin</a:t>
            </a:r>
            <a:r>
              <a:rPr lang="fi-FI" dirty="0">
                <a:ea typeface="+mn-lt"/>
                <a:cs typeface="+mn-lt"/>
              </a:rPr>
              <a:t> </a:t>
            </a:r>
            <a:r>
              <a:rPr lang="fi-FI" dirty="0" err="1">
                <a:ea typeface="+mn-lt"/>
                <a:cs typeface="+mn-lt"/>
              </a:rPr>
              <a:t>persooonallisuusmallin</a:t>
            </a:r>
            <a:r>
              <a:rPr lang="fi-FI" dirty="0">
                <a:ea typeface="+mn-lt"/>
                <a:cs typeface="+mn-lt"/>
              </a:rPr>
              <a:t> toinen taso: persoonallisuuden osatekijät, joiden avulla ihminen sopeutuu ja selviytyy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fi-FI" dirty="0">
                <a:solidFill>
                  <a:srgbClr val="0E0E0F"/>
                </a:solidFill>
              </a:rPr>
              <a:t>s</a:t>
            </a:r>
            <a:r>
              <a:rPr lang="fi-FI" b="0" i="0" dirty="0">
                <a:solidFill>
                  <a:srgbClr val="0E0E0F"/>
                </a:solidFill>
                <a:effectLst/>
              </a:rPr>
              <a:t>keemat, toiminta- ja tulkintatavat, motiivit, henkilökohtaiset tavoitteet, koherenssi, moraali, arvot, tunteiden säätely, stressin säätelykeinot</a:t>
            </a:r>
            <a:endParaRPr lang="fi-FI" b="0" i="0" dirty="0">
              <a:solidFill>
                <a:srgbClr val="0E0E0F"/>
              </a:solidFill>
              <a:effectLst/>
              <a:ea typeface="+mn-lt"/>
              <a:cs typeface="+mn-lt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fi-FI" dirty="0">
                <a:ea typeface="+mn-lt"/>
                <a:cs typeface="+mn-lt"/>
              </a:rPr>
              <a:t> Alkavat kehittyä lapsuudessa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fi-FI" dirty="0">
                <a:ea typeface="+mn-lt"/>
                <a:cs typeface="+mn-lt"/>
              </a:rPr>
              <a:t>taustalla biologisia tekijöitä (perimä, temperamentti)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fi-FI" dirty="0">
                <a:ea typeface="+mn-lt"/>
                <a:cs typeface="+mn-lt"/>
              </a:rPr>
              <a:t>muotoutuvat vuorovaikutuksessa sosiaalisen ja kulttuurisen ympäristön kanssa</a:t>
            </a:r>
          </a:p>
          <a:p>
            <a:pPr>
              <a:buFont typeface="Tw Cen MT" panose="020B0604020202020204" pitchFamily="34" charset="0"/>
              <a:buChar char=" 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fi-FI" sz="2000" dirty="0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810C28CB-3332-5040-9FDD-5B34D43F38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12239" y="6419088"/>
            <a:ext cx="5901459" cy="274320"/>
          </a:xfrm>
        </p:spPr>
        <p:txBody>
          <a:bodyPr>
            <a:normAutofit/>
          </a:bodyPr>
          <a:lstStyle/>
          <a:p>
            <a:r>
              <a:rPr lang="fi-FI" dirty="0">
                <a:ea typeface="+mj-lt"/>
                <a:cs typeface="+mj-lt"/>
              </a:rPr>
              <a:t>© SANOMA PRO, TEKIJÄT ● MIELI 5 YKSILÖLLINEN JA YHTEISÖLLINEN IHMINEN</a:t>
            </a:r>
            <a:r>
              <a:rPr lang="fi-FI" dirty="0"/>
              <a:t>, Kuva: </a:t>
            </a:r>
            <a:r>
              <a:rPr lang="fi-FI" dirty="0" err="1"/>
              <a:t>Pexels</a:t>
            </a:r>
            <a:endParaRPr lang="en-US" dirty="0"/>
          </a:p>
        </p:txBody>
      </p:sp>
      <p:pic>
        <p:nvPicPr>
          <p:cNvPr id="1026" name="Picture 2" descr="Ilmainen kuvapankkikuva tunnisteilla afroamerikkalainen mies, asu, henkilö Kuvapankkikuva">
            <a:extLst>
              <a:ext uri="{FF2B5EF4-FFF2-40B4-BE49-F238E27FC236}">
                <a16:creationId xmlns:a16="http://schemas.microsoft.com/office/drawing/2014/main" id="{021D26F3-F510-C44F-97E3-42AFEC36E8E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28819" y="1338536"/>
            <a:ext cx="3284879" cy="49273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550818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F7A3C51E-AE51-524C-9B44-750755D628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585216"/>
            <a:ext cx="6066818" cy="1499616"/>
          </a:xfrm>
        </p:spPr>
        <p:txBody>
          <a:bodyPr>
            <a:normAutofit/>
          </a:bodyPr>
          <a:lstStyle/>
          <a:p>
            <a:r>
              <a:rPr lang="fi-FI" dirty="0"/>
              <a:t>Skeemat osana persoonallisuutta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326DDE45-A503-5A45-A106-78A97ECA38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8" y="2286000"/>
            <a:ext cx="6066818" cy="4023360"/>
          </a:xfrm>
        </p:spPr>
        <p:txBody>
          <a:bodyPr vert="horz" lIns="45720" tIns="45720" rIns="45720" bIns="45720" rtlCol="0"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fi-FI" sz="2000" b="1" i="0" dirty="0">
                <a:effectLst/>
              </a:rPr>
              <a:t> Skeemat</a:t>
            </a:r>
            <a:r>
              <a:rPr lang="fi-FI" sz="2000" dirty="0"/>
              <a:t>:</a:t>
            </a:r>
            <a:r>
              <a:rPr lang="fi-FI" sz="2000" b="0" i="0" dirty="0">
                <a:effectLst/>
              </a:rPr>
              <a:t> aiempien kokemusten ja oppimisen pohjalta sosiaalisessa vuorovaikutuksessa syntyneitä sisäisiä malleja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fi-FI" sz="1600" b="0" i="0" dirty="0">
                <a:effectLst/>
              </a:rPr>
              <a:t>ohjaavat itseen ja toisiin liittyvien havaintojen tekemistä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i-FI" sz="2000" b="1" dirty="0"/>
              <a:t> Minäskeemat</a:t>
            </a:r>
            <a:r>
              <a:rPr lang="fi-FI" sz="2000" dirty="0"/>
              <a:t>: </a:t>
            </a:r>
            <a:r>
              <a:rPr lang="fi-FI" sz="2000" b="0" i="0" dirty="0">
                <a:effectLst/>
              </a:rPr>
              <a:t>pitkäkestoisia ja vakiintuneita sisäisiä malleja itsestä, omista kyvyistä ja mahdollisuuksista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fi-FI" sz="1600" dirty="0"/>
              <a:t>vakiintuvat osaksi persoonallisuutta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fi-FI" sz="1600" dirty="0"/>
              <a:t>minäkäsitys: </a:t>
            </a:r>
            <a:r>
              <a:rPr lang="fi-FI" sz="1600" b="0" i="0" dirty="0">
                <a:solidFill>
                  <a:srgbClr val="0E0E0F"/>
                </a:solidFill>
                <a:effectLst/>
              </a:rPr>
              <a:t>tietoinen käsitys itsestä</a:t>
            </a:r>
            <a:endParaRPr lang="fi-FI" sz="1600" dirty="0"/>
          </a:p>
          <a:p>
            <a:pPr>
              <a:buFont typeface="Arial" panose="020B0604020202020204" pitchFamily="34" charset="0"/>
              <a:buChar char="•"/>
            </a:pPr>
            <a:r>
              <a:rPr lang="fi-FI" sz="2000" b="0" i="0" dirty="0">
                <a:effectLst/>
              </a:rPr>
              <a:t> </a:t>
            </a:r>
            <a:r>
              <a:rPr lang="fi-FI" sz="2000" b="1" i="0" dirty="0" err="1">
                <a:effectLst/>
              </a:rPr>
              <a:t>Maladaptiiviset</a:t>
            </a:r>
            <a:r>
              <a:rPr lang="fi-FI" sz="2000" b="1" i="0" dirty="0">
                <a:effectLst/>
              </a:rPr>
              <a:t> skeemat</a:t>
            </a:r>
            <a:r>
              <a:rPr lang="fi-FI" sz="2000" dirty="0"/>
              <a:t>: </a:t>
            </a:r>
            <a:r>
              <a:rPr lang="fi-FI" sz="2000" b="0" i="0" dirty="0">
                <a:effectLst/>
              </a:rPr>
              <a:t>itselle vahingolliset kognitiiviset ja emotionaaliset sisäiset mallit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i-FI" sz="2000" b="1" dirty="0"/>
              <a:t>Adaptiiviset skeemat</a:t>
            </a:r>
            <a:r>
              <a:rPr lang="fi-FI" sz="2000" dirty="0"/>
              <a:t>: hyödylliset sisäiset mallit</a:t>
            </a:r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810C28CB-3332-5040-9FDD-5B34D43F38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215148" y="6470704"/>
            <a:ext cx="3875798" cy="274320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fi-FI" dirty="0">
                <a:ea typeface="+mj-lt"/>
                <a:cs typeface="+mj-lt"/>
              </a:rPr>
              <a:t>© SANOMA PRO, TEKIJÄT ● MIELI 5 YKSILÖLLINEN JA YHTEISÖLLINEN IHMINEN</a:t>
            </a:r>
            <a:r>
              <a:rPr lang="fi-FI" dirty="0"/>
              <a:t>, Kuva: </a:t>
            </a:r>
            <a:r>
              <a:rPr lang="fi-FI" dirty="0" err="1"/>
              <a:t>Pexels</a:t>
            </a:r>
            <a:endParaRPr lang="en-US" dirty="0"/>
          </a:p>
        </p:txBody>
      </p:sp>
      <p:pic>
        <p:nvPicPr>
          <p:cNvPr id="3074" name="Picture 2" descr="Ilmainen kuvapankkikuva tunnisteilla äiti, äitien päivä, halaaminen Kuvapankkikuva">
            <a:extLst>
              <a:ext uri="{FF2B5EF4-FFF2-40B4-BE49-F238E27FC236}">
                <a16:creationId xmlns:a16="http://schemas.microsoft.com/office/drawing/2014/main" id="{C0A8927D-2713-6A47-B239-50CDC47349A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37" r="-2" b="-2"/>
          <a:stretch/>
        </p:blipFill>
        <p:spPr bwMode="auto">
          <a:xfrm>
            <a:off x="7552266" y="10"/>
            <a:ext cx="4639733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020735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F7A3C51E-AE51-524C-9B44-750755D628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585216"/>
            <a:ext cx="6066818" cy="1499616"/>
          </a:xfrm>
        </p:spPr>
        <p:txBody>
          <a:bodyPr>
            <a:normAutofit/>
          </a:bodyPr>
          <a:lstStyle/>
          <a:p>
            <a:r>
              <a:rPr lang="fi-FI" dirty="0"/>
              <a:t>Toiminta- ja tulkintatavat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326DDE45-A503-5A45-A106-78A97ECA38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8" y="2084832"/>
            <a:ext cx="9458018" cy="4023360"/>
          </a:xfrm>
        </p:spPr>
        <p:txBody>
          <a:bodyPr vert="horz" lIns="45720" tIns="45720" rIns="45720" bIns="45720" rtlCol="0"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fi-FI" b="0" i="0" dirty="0">
                <a:solidFill>
                  <a:srgbClr val="0E0E0F"/>
                </a:solidFill>
                <a:effectLst/>
              </a:rPr>
              <a:t> Psykologisia keinoja, joita käytetään käsiteltäessä tilanteita, joissa yksilölle tapahtuu jotain</a:t>
            </a:r>
          </a:p>
          <a:p>
            <a:pPr>
              <a:buFont typeface="Arial" panose="020B0604020202020204" pitchFamily="34" charset="0"/>
              <a:buChar char="•"/>
            </a:pPr>
            <a:endParaRPr lang="fi-FI" b="0" i="0" dirty="0">
              <a:solidFill>
                <a:srgbClr val="0E0E0F"/>
              </a:solidFill>
              <a:effectLst/>
            </a:endParaRPr>
          </a:p>
          <a:p>
            <a:pPr marL="457200" indent="-457200">
              <a:buFont typeface="+mj-lt"/>
              <a:buAutoNum type="arabicPeriod"/>
            </a:pPr>
            <a:r>
              <a:rPr lang="fi-FI" b="1" dirty="0">
                <a:solidFill>
                  <a:srgbClr val="0E0E0F"/>
                </a:solidFill>
              </a:rPr>
              <a:t>E</a:t>
            </a:r>
            <a:r>
              <a:rPr lang="fi-FI" b="1" i="0" dirty="0">
                <a:solidFill>
                  <a:srgbClr val="0E0E0F"/>
                </a:solidFill>
                <a:effectLst/>
              </a:rPr>
              <a:t>nnen tilannetta: </a:t>
            </a:r>
            <a:r>
              <a:rPr lang="fi-FI" i="0" dirty="0">
                <a:solidFill>
                  <a:srgbClr val="0E0E0F"/>
                </a:solidFill>
                <a:effectLst/>
              </a:rPr>
              <a:t>tulkintatavat (tulkintatyylit), </a:t>
            </a:r>
            <a:r>
              <a:rPr lang="fi-FI" b="0" i="0" dirty="0">
                <a:solidFill>
                  <a:srgbClr val="0E0E0F"/>
                </a:solidFill>
                <a:effectLst/>
              </a:rPr>
              <a:t>ennakoinnit, yksilölliset tunteet, tavoitteen asettelu, toiminnan suunnittelu </a:t>
            </a:r>
          </a:p>
          <a:p>
            <a:pPr marL="457200" indent="-457200">
              <a:buFont typeface="+mj-lt"/>
              <a:buAutoNum type="arabicPeriod"/>
            </a:pPr>
            <a:r>
              <a:rPr lang="fi-FI" b="1" dirty="0">
                <a:solidFill>
                  <a:srgbClr val="0E0E0F"/>
                </a:solidFill>
              </a:rPr>
              <a:t>Tilanteessa</a:t>
            </a:r>
            <a:r>
              <a:rPr lang="fi-FI" dirty="0">
                <a:solidFill>
                  <a:srgbClr val="0E0E0F"/>
                </a:solidFill>
              </a:rPr>
              <a:t>: </a:t>
            </a:r>
            <a:r>
              <a:rPr lang="fi-FI" b="0" i="0" dirty="0">
                <a:solidFill>
                  <a:srgbClr val="0E0E0F"/>
                </a:solidFill>
                <a:effectLst/>
              </a:rPr>
              <a:t>toimintatavat, esim. tehtävään keskittyminen tai sen välttely</a:t>
            </a:r>
          </a:p>
          <a:p>
            <a:pPr marL="457200" indent="-457200">
              <a:buFont typeface="+mj-lt"/>
              <a:buAutoNum type="arabicPeriod"/>
            </a:pPr>
            <a:r>
              <a:rPr lang="fi-FI" b="1" dirty="0">
                <a:solidFill>
                  <a:srgbClr val="0E0E0F"/>
                </a:solidFill>
              </a:rPr>
              <a:t>Tilanteen jälkeen: </a:t>
            </a:r>
            <a:r>
              <a:rPr lang="fi-FI" dirty="0">
                <a:solidFill>
                  <a:srgbClr val="0E0E0F"/>
                </a:solidFill>
              </a:rPr>
              <a:t>toiminnan arviointi, </a:t>
            </a:r>
            <a:r>
              <a:rPr lang="fi-FI" dirty="0" err="1">
                <a:solidFill>
                  <a:srgbClr val="0E0E0F"/>
                </a:solidFill>
              </a:rPr>
              <a:t>attribuutiot</a:t>
            </a:r>
            <a:r>
              <a:rPr lang="fi-FI" dirty="0">
                <a:solidFill>
                  <a:srgbClr val="0E0E0F"/>
                </a:solidFill>
              </a:rPr>
              <a:t> (syypäätelmät)</a:t>
            </a:r>
          </a:p>
          <a:p>
            <a:pPr marL="0" indent="0">
              <a:buNone/>
            </a:pPr>
            <a:endParaRPr lang="fi-FI" dirty="0">
              <a:solidFill>
                <a:srgbClr val="0E0E0F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fi-FI" b="0" i="0" dirty="0">
                <a:solidFill>
                  <a:srgbClr val="0E0E0F"/>
                </a:solidFill>
                <a:effectLst/>
              </a:rPr>
              <a:t> Tulkintatyylit, toimintatavat ja attribuutiot ovat jatkuvassa vuorovaikutuksessa</a:t>
            </a:r>
            <a:endParaRPr lang="fi-FI" dirty="0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810C28CB-3332-5040-9FDD-5B34D43F38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597577" y="6318281"/>
            <a:ext cx="3875798" cy="274320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fi-FI" dirty="0">
                <a:ea typeface="+mj-lt"/>
                <a:cs typeface="+mj-lt"/>
              </a:rPr>
              <a:t>© SANOMA PRO, TEKIJÄT ● MIELI 5 YKSILÖLLINEN JA YHTEISÖLLINEN IHMINEN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03777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F7A3C51E-AE51-524C-9B44-750755D628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585216"/>
            <a:ext cx="5902061" cy="1499616"/>
          </a:xfrm>
        </p:spPr>
        <p:txBody>
          <a:bodyPr>
            <a:normAutofit/>
          </a:bodyPr>
          <a:lstStyle/>
          <a:p>
            <a:r>
              <a:rPr lang="fi-FI" dirty="0"/>
              <a:t>Tulkintatavat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326DDE45-A503-5A45-A106-78A97ECA38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7" y="2084832"/>
            <a:ext cx="6279922" cy="3931920"/>
          </a:xfrm>
        </p:spPr>
        <p:txBody>
          <a:bodyPr vert="horz" lIns="45720" tIns="45720" rIns="45720" bIns="45720" rtlCol="0"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fi-FI" sz="1800" b="1" i="0" dirty="0">
                <a:effectLst/>
              </a:rPr>
              <a:t> Tulkintavat </a:t>
            </a:r>
            <a:r>
              <a:rPr lang="fi-FI" sz="1800" b="1" dirty="0"/>
              <a:t>(</a:t>
            </a:r>
            <a:r>
              <a:rPr lang="fi-FI" sz="1800" b="1" i="0" dirty="0">
                <a:effectLst/>
              </a:rPr>
              <a:t>tulkintatyylit)</a:t>
            </a:r>
            <a:r>
              <a:rPr lang="fi-FI" sz="1800" b="1" dirty="0"/>
              <a:t>:</a:t>
            </a:r>
            <a:r>
              <a:rPr lang="fi-FI" sz="1800" b="0" i="0" dirty="0">
                <a:effectLst/>
              </a:rPr>
              <a:t> </a:t>
            </a:r>
            <a:r>
              <a:rPr lang="fi-FI" sz="1800" i="0" dirty="0">
                <a:effectLst/>
              </a:rPr>
              <a:t>odotuksia ja ennakointeja, </a:t>
            </a:r>
            <a:r>
              <a:rPr lang="fi-FI" sz="1800" b="0" i="0" dirty="0">
                <a:effectLst/>
              </a:rPr>
              <a:t>joita ihmisellä on uudessa ja haasteellisessa tilanteessa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fi-FI" sz="1600" dirty="0"/>
              <a:t>yhteydessä minäkäsitykseen</a:t>
            </a:r>
            <a:endParaRPr lang="fi-FI" sz="1600" b="0" i="0" dirty="0">
              <a:effectLst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fi-FI" sz="1600" b="0" i="0" dirty="0">
                <a:effectLst/>
              </a:rPr>
              <a:t>aiemmat kokemukset, toisilta saatu palaute, temperamentti ja persoonallisuuden piirteet vaikuttavat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i-FI" sz="1800" b="1" i="0" dirty="0">
                <a:effectLst/>
              </a:rPr>
              <a:t> Optimismi</a:t>
            </a:r>
            <a:r>
              <a:rPr lang="fi-FI" sz="1800" b="0" i="0" dirty="0">
                <a:effectLst/>
              </a:rPr>
              <a:t>: yksilön suhteellisen pysyvä ja yleistynyt myönteinen tulkintatyyli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fi-FI" sz="1600" b="0" i="0" dirty="0">
                <a:solidFill>
                  <a:srgbClr val="0E0E0F"/>
                </a:solidFill>
                <a:effectLst/>
              </a:rPr>
              <a:t>lisää motivaatiota ja parantaa suoriutumista tehtävässä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fi-FI" sz="1600" b="0" i="0" dirty="0">
                <a:solidFill>
                  <a:srgbClr val="0E0E0F"/>
                </a:solidFill>
                <a:effectLst/>
              </a:rPr>
              <a:t>yhteydessä parempaan terveydentilaan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fi-FI" sz="1600" dirty="0">
                <a:solidFill>
                  <a:srgbClr val="0E0E0F"/>
                </a:solidFill>
              </a:rPr>
              <a:t>toisaalta epärealistinen optimismi ei tuota hyvinvointia</a:t>
            </a:r>
            <a:endParaRPr lang="fi-FI" sz="1600" b="0" i="0" dirty="0">
              <a:solidFill>
                <a:srgbClr val="0E0E0F"/>
              </a:solidFill>
              <a:effectLst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fi-FI" sz="1800" b="1" dirty="0"/>
              <a:t> Pessimismi</a:t>
            </a:r>
            <a:r>
              <a:rPr lang="fi-FI" sz="1800" dirty="0"/>
              <a:t>: tulkintatyyli, jossa ennakoidaan huonointa mahdollista vaihtoehtoa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fi-FI" sz="1400" dirty="0"/>
              <a:t>h</a:t>
            </a:r>
            <a:r>
              <a:rPr lang="fi-FI" sz="1400" b="0" i="0" dirty="0">
                <a:effectLst/>
              </a:rPr>
              <a:t>aasteiden vältteleminen, luovuttaminen</a:t>
            </a:r>
          </a:p>
        </p:txBody>
      </p:sp>
      <p:pic>
        <p:nvPicPr>
          <p:cNvPr id="5122" name="Picture 2" descr="Ilmainen kuvapankkikuva tunnisteilla aikuinen, aktiivinen, aktiivisuus Kuvapankkikuva">
            <a:extLst>
              <a:ext uri="{FF2B5EF4-FFF2-40B4-BE49-F238E27FC236}">
                <a16:creationId xmlns:a16="http://schemas.microsoft.com/office/drawing/2014/main" id="{2D3D2B8C-1C31-4042-8AD9-3BF232A3A69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704" b="2207"/>
          <a:stretch/>
        </p:blipFill>
        <p:spPr bwMode="auto">
          <a:xfrm>
            <a:off x="7552267" y="640080"/>
            <a:ext cx="3999654" cy="55778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810C28CB-3332-5040-9FDD-5B34D43F38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813088" y="6437250"/>
            <a:ext cx="5901459" cy="274320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fi-FI" dirty="0">
                <a:ea typeface="+mj-lt"/>
                <a:cs typeface="+mj-lt"/>
              </a:rPr>
              <a:t>© SANOMA PRO, TEKIJÄT ● MIELI 5 YKSILÖLLINEN JA YHTEISÖLLINEN IHMINEN</a:t>
            </a:r>
            <a:r>
              <a:rPr lang="fi-FI" dirty="0"/>
              <a:t>, Kuva: </a:t>
            </a:r>
            <a:r>
              <a:rPr lang="fi-FI" dirty="0" err="1"/>
              <a:t>Pexels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87861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F7A3C51E-AE51-524C-9B44-750755D628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>
            <a:normAutofit/>
          </a:bodyPr>
          <a:lstStyle/>
          <a:p>
            <a:r>
              <a:rPr lang="fi-FI" dirty="0" err="1"/>
              <a:t>Toimintavat</a:t>
            </a:r>
            <a:r>
              <a:rPr lang="fi-FI" dirty="0"/>
              <a:t> ja motiivit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326DDE45-A503-5A45-A106-78A97ECA38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8" y="2020185"/>
            <a:ext cx="6748272" cy="4023360"/>
          </a:xfrm>
        </p:spPr>
        <p:txBody>
          <a:bodyPr vert="horz" lIns="45720" tIns="45720" rIns="45720" bIns="45720" rtlCol="0">
            <a:normAutofit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fi-FI" sz="2000" b="1" i="0" dirty="0">
                <a:effectLst/>
              </a:rPr>
              <a:t> Toimintatavat</a:t>
            </a:r>
            <a:r>
              <a:rPr lang="fi-FI" sz="2000" dirty="0"/>
              <a:t>: </a:t>
            </a:r>
            <a:r>
              <a:rPr lang="fi-FI" sz="2000" b="0" i="0" dirty="0">
                <a:effectLst/>
              </a:rPr>
              <a:t>keinoja, joiden avulla ihminen selviytyy tilanteesta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fi-FI" sz="1700" dirty="0"/>
              <a:t>m</a:t>
            </a:r>
            <a:r>
              <a:rPr lang="fi-FI" sz="1700" b="0" i="0" dirty="0">
                <a:effectLst/>
              </a:rPr>
              <a:t>onet toimintatavat </a:t>
            </a:r>
            <a:r>
              <a:rPr lang="fi-FI" sz="1700" b="1" i="0" dirty="0">
                <a:effectLst/>
              </a:rPr>
              <a:t>automatisoituvat</a:t>
            </a:r>
            <a:r>
              <a:rPr lang="fi-FI" sz="1700" b="0" i="0" dirty="0">
                <a:effectLst/>
              </a:rPr>
              <a:t> ja siirtyvät osaksi ei-tietoista tiedonkäsittelyä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fi-FI" sz="1700" dirty="0"/>
              <a:t>vakiintuvat osaksi persoonallisuutta</a:t>
            </a:r>
            <a:endParaRPr lang="fi-FI" sz="1700" b="0" i="0" dirty="0">
              <a:effectLst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fi-FI" sz="2000" b="0" i="0" dirty="0">
                <a:effectLst/>
              </a:rPr>
              <a:t> Motivaatio suuntaa ihmisen käyttäytymistä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fi-FI" sz="1600" dirty="0"/>
              <a:t>n</a:t>
            </a:r>
            <a:r>
              <a:rPr lang="fi-FI" sz="1600" b="0" i="0" dirty="0">
                <a:effectLst/>
              </a:rPr>
              <a:t>eurobiologisen pohjan muodostaa aivojen </a:t>
            </a:r>
            <a:r>
              <a:rPr lang="fi-FI" sz="1600" b="0" i="0" dirty="0" err="1">
                <a:effectLst/>
              </a:rPr>
              <a:t>mesolimbinen</a:t>
            </a:r>
            <a:r>
              <a:rPr lang="fi-FI" sz="1600" b="0" i="0" dirty="0">
                <a:effectLst/>
              </a:rPr>
              <a:t> dopamiinirata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i-FI" sz="2000" b="1" i="0" dirty="0">
                <a:effectLst/>
              </a:rPr>
              <a:t> Motiivi</a:t>
            </a:r>
            <a:r>
              <a:rPr lang="fi-FI" sz="2000" b="1" dirty="0"/>
              <a:t>t:</a:t>
            </a:r>
            <a:r>
              <a:rPr lang="fi-FI" sz="2000" b="1" i="0" dirty="0">
                <a:effectLst/>
              </a:rPr>
              <a:t> </a:t>
            </a:r>
            <a:r>
              <a:rPr lang="fi-FI" sz="2000" b="0" i="0" dirty="0">
                <a:effectLst/>
              </a:rPr>
              <a:t>asiat, jotka saavat ihmisen tekemään jotain tai vetävät häntä puoleensa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fi-FI" sz="1700" dirty="0"/>
              <a:t>motivaatio muodostuu motiiveista</a:t>
            </a:r>
            <a:endParaRPr lang="fi-FI" sz="1700" b="0" i="0" dirty="0">
              <a:effectLst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fi-FI" sz="2000" b="1" i="0">
                <a:effectLst/>
              </a:rPr>
              <a:t> Motiivit </a:t>
            </a:r>
            <a:r>
              <a:rPr lang="fi-FI" sz="2000" b="1" i="0" dirty="0">
                <a:effectLst/>
              </a:rPr>
              <a:t>osana persoonallisuutta: </a:t>
            </a:r>
            <a:r>
              <a:rPr lang="fi-FI" sz="2000" i="0" dirty="0">
                <a:effectLst/>
              </a:rPr>
              <a:t>tarkastellaan </a:t>
            </a:r>
            <a:r>
              <a:rPr lang="fi-FI" sz="2000" b="0" i="0" dirty="0">
                <a:effectLst/>
              </a:rPr>
              <a:t>erityisesti sisäisen motivaation, itsensä toteuttamisen ja kyvykkyyden yksilöllistä vaihtelua</a:t>
            </a:r>
            <a:endParaRPr lang="fi-FI" sz="2000" dirty="0"/>
          </a:p>
        </p:txBody>
      </p:sp>
      <p:pic>
        <p:nvPicPr>
          <p:cNvPr id="6146" name="Picture 2" descr="Ilmainen kuvapankkikuva tunnisteilla aikuinen, aistillisuus, Aromaterapia Kuvapankkikuva">
            <a:extLst>
              <a:ext uri="{FF2B5EF4-FFF2-40B4-BE49-F238E27FC236}">
                <a16:creationId xmlns:a16="http://schemas.microsoft.com/office/drawing/2014/main" id="{4A8E024C-8FBA-1244-A3FE-BD5518A744E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6371" r="1" b="604"/>
          <a:stretch/>
        </p:blipFill>
        <p:spPr bwMode="auto">
          <a:xfrm>
            <a:off x="8227307" y="2147379"/>
            <a:ext cx="3445046" cy="37689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810C28CB-3332-5040-9FDD-5B34D43F38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884164" y="6272784"/>
            <a:ext cx="5901459" cy="274320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fi-FI" dirty="0">
                <a:ea typeface="+mj-lt"/>
                <a:cs typeface="+mj-lt"/>
              </a:rPr>
              <a:t>© SANOMA PRO, TEKIJÄT ● MIELI 5 YKSILÖLLINEN JA YHTEISÖLLINEN IHMINEN</a:t>
            </a:r>
            <a:r>
              <a:rPr lang="fi-FI" dirty="0"/>
              <a:t>, Kuva: </a:t>
            </a:r>
            <a:r>
              <a:rPr lang="fi-FI" dirty="0" err="1"/>
              <a:t>Pexels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84362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F7A3C51E-AE51-524C-9B44-750755D628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585216"/>
            <a:ext cx="5902061" cy="1499616"/>
          </a:xfrm>
        </p:spPr>
        <p:txBody>
          <a:bodyPr>
            <a:normAutofit/>
          </a:bodyPr>
          <a:lstStyle/>
          <a:p>
            <a:r>
              <a:rPr lang="fi-FI" dirty="0" err="1"/>
              <a:t>attribuutiot</a:t>
            </a:r>
            <a:endParaRPr lang="fi-FI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326DDE45-A503-5A45-A106-78A97ECA38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7" y="2084832"/>
            <a:ext cx="6614458" cy="3931920"/>
          </a:xfrm>
        </p:spPr>
        <p:txBody>
          <a:bodyPr vert="horz" lIns="45720" tIns="45720" rIns="45720" bIns="45720" rtlCol="0"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fi-FI" sz="2000" b="1" dirty="0">
                <a:solidFill>
                  <a:srgbClr val="0E0E0F"/>
                </a:solidFill>
              </a:rPr>
              <a:t> A</a:t>
            </a:r>
            <a:r>
              <a:rPr lang="fi-FI" sz="2000" b="1" i="0" dirty="0">
                <a:solidFill>
                  <a:srgbClr val="0E0E0F"/>
                </a:solidFill>
                <a:effectLst/>
              </a:rPr>
              <a:t>ttribuutio</a:t>
            </a:r>
            <a:r>
              <a:rPr lang="fi-FI" sz="2000" b="0" i="0" dirty="0">
                <a:solidFill>
                  <a:srgbClr val="0E0E0F"/>
                </a:solidFill>
                <a:effectLst/>
              </a:rPr>
              <a:t> eli </a:t>
            </a:r>
            <a:r>
              <a:rPr lang="fi-FI" sz="2000" b="1" i="0" dirty="0">
                <a:solidFill>
                  <a:srgbClr val="0E0E0F"/>
                </a:solidFill>
                <a:effectLst/>
              </a:rPr>
              <a:t>syypäätelmä</a:t>
            </a:r>
            <a:r>
              <a:rPr lang="fi-FI" sz="2000" dirty="0">
                <a:solidFill>
                  <a:srgbClr val="0E0E0F"/>
                </a:solidFill>
              </a:rPr>
              <a:t>: t</a:t>
            </a:r>
            <a:r>
              <a:rPr lang="fi-FI" sz="2000" b="0" i="0" dirty="0">
                <a:solidFill>
                  <a:srgbClr val="0E0E0F"/>
                </a:solidFill>
                <a:effectLst/>
              </a:rPr>
              <a:t>ulkinta, jonka ihminen tekee toiminnan tuloksesta</a:t>
            </a:r>
            <a:endParaRPr lang="fi-FI" sz="2000" dirty="0">
              <a:solidFill>
                <a:srgbClr val="0E0E0F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fi-FI" sz="2000" dirty="0">
                <a:solidFill>
                  <a:srgbClr val="0E0E0F"/>
                </a:solidFill>
              </a:rPr>
              <a:t> </a:t>
            </a:r>
            <a:r>
              <a:rPr lang="fi-FI" sz="2000">
                <a:solidFill>
                  <a:srgbClr val="0E0E0F"/>
                </a:solidFill>
              </a:rPr>
              <a:t>T</a:t>
            </a:r>
            <a:r>
              <a:rPr lang="fi-FI" sz="2000" i="0">
                <a:solidFill>
                  <a:srgbClr val="0E0E0F"/>
                </a:solidFill>
                <a:effectLst/>
              </a:rPr>
              <a:t>oiminnan tulkin</a:t>
            </a:r>
            <a:r>
              <a:rPr lang="fi-FI" sz="2000">
                <a:solidFill>
                  <a:srgbClr val="0E0E0F"/>
                </a:solidFill>
              </a:rPr>
              <a:t>ta</a:t>
            </a:r>
            <a:r>
              <a:rPr lang="fi-FI" sz="2000" i="0">
                <a:solidFill>
                  <a:srgbClr val="0E0E0F"/>
                </a:solidFill>
                <a:effectLst/>
              </a:rPr>
              <a:t> </a:t>
            </a:r>
            <a:r>
              <a:rPr lang="fi-FI" sz="2000" i="0" dirty="0">
                <a:solidFill>
                  <a:srgbClr val="0E0E0F"/>
                </a:solidFill>
                <a:effectLst/>
              </a:rPr>
              <a:t>jälkeenpäin </a:t>
            </a:r>
            <a:r>
              <a:rPr lang="fi-FI" sz="2000" b="0" i="0" dirty="0">
                <a:solidFill>
                  <a:srgbClr val="0E0E0F"/>
                </a:solidFill>
                <a:effectLst/>
              </a:rPr>
              <a:t>on osittain ei-tietoista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fi-FI" sz="1600" b="0" i="0" dirty="0">
                <a:solidFill>
                  <a:srgbClr val="0E0E0F"/>
                </a:solidFill>
                <a:effectLst/>
              </a:rPr>
              <a:t>vaikuttaa tulevissa vastaavanlaisissa tilanteissa motivaatioon ja toimintaan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i-FI" sz="2000" dirty="0">
                <a:solidFill>
                  <a:srgbClr val="0E0E0F"/>
                </a:solidFill>
              </a:rPr>
              <a:t> V</a:t>
            </a:r>
            <a:r>
              <a:rPr lang="fi-FI" sz="2000" b="0" i="0" dirty="0">
                <a:solidFill>
                  <a:srgbClr val="0E0E0F"/>
                </a:solidFill>
                <a:effectLst/>
              </a:rPr>
              <a:t>oivat vahvistaa myönteistä, realistista tai kielteistä </a:t>
            </a:r>
            <a:r>
              <a:rPr lang="fi-FI" sz="2000" i="0" dirty="0">
                <a:solidFill>
                  <a:srgbClr val="0E0E0F"/>
                </a:solidFill>
                <a:effectLst/>
              </a:rPr>
              <a:t>minäkäsitystä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i-FI" sz="2000" b="1" dirty="0">
                <a:solidFill>
                  <a:srgbClr val="0E0E0F"/>
                </a:solidFill>
              </a:rPr>
              <a:t> Sisäinen attribuutio: </a:t>
            </a:r>
            <a:r>
              <a:rPr lang="fi-FI" sz="2000" b="0" i="0" dirty="0">
                <a:solidFill>
                  <a:srgbClr val="0E0E0F"/>
                </a:solidFill>
                <a:effectLst/>
              </a:rPr>
              <a:t>toiminnan nähdään olevan seurausta yksilön sisäisistä tekijöistä, esim. kyvykkyydestä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i-FI" sz="2000" b="1" dirty="0">
                <a:solidFill>
                  <a:srgbClr val="0E0E0F"/>
                </a:solidFill>
              </a:rPr>
              <a:t> Ulkoinen attribuutio</a:t>
            </a:r>
            <a:r>
              <a:rPr lang="fi-FI" sz="2000" dirty="0">
                <a:solidFill>
                  <a:srgbClr val="0E0E0F"/>
                </a:solidFill>
              </a:rPr>
              <a:t>: toimintaa selitetään ulkoisilla tekijöillä, esim. tilanne, toiset ihmiset</a:t>
            </a:r>
            <a:endParaRPr lang="fi-FI" sz="2000" b="0" i="0" dirty="0">
              <a:effectLst/>
            </a:endParaRPr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810C28CB-3332-5040-9FDD-5B34D43F38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813088" y="6437250"/>
            <a:ext cx="5901459" cy="274320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fi-FI" dirty="0">
                <a:ea typeface="+mj-lt"/>
                <a:cs typeface="+mj-lt"/>
              </a:rPr>
              <a:t>© SANOMA PRO, TEKIJÄT ● MIELI 5 YKSILÖLLINEN JA YHTEISÖLLINEN IHMINEN</a:t>
            </a:r>
            <a:r>
              <a:rPr lang="fi-FI" dirty="0"/>
              <a:t>, Kuva: </a:t>
            </a:r>
            <a:r>
              <a:rPr lang="fi-FI" dirty="0" err="1"/>
              <a:t>Pexels</a:t>
            </a:r>
            <a:endParaRPr lang="en-US" dirty="0"/>
          </a:p>
        </p:txBody>
      </p:sp>
      <p:pic>
        <p:nvPicPr>
          <p:cNvPr id="8194" name="Picture 2" descr="Ilmainen kuvapankkikuva tunnisteilla ampua, heitto, koripallo Kuvapankkikuva">
            <a:extLst>
              <a:ext uri="{FF2B5EF4-FFF2-40B4-BE49-F238E27FC236}">
                <a16:creationId xmlns:a16="http://schemas.microsoft.com/office/drawing/2014/main" id="{1CEC8793-1BD8-5240-9E60-E249611E56A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3882" y="883919"/>
            <a:ext cx="3818077" cy="53430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995605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F7A3C51E-AE51-524C-9B44-750755D628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585216"/>
            <a:ext cx="5902061" cy="1499616"/>
          </a:xfrm>
        </p:spPr>
        <p:txBody>
          <a:bodyPr>
            <a:normAutofit/>
          </a:bodyPr>
          <a:lstStyle/>
          <a:p>
            <a:r>
              <a:rPr lang="fi-FI" dirty="0"/>
              <a:t>koherenssi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326DDE45-A503-5A45-A106-78A97ECA38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78680" y="1857819"/>
            <a:ext cx="7035867" cy="4579431"/>
          </a:xfrm>
        </p:spPr>
        <p:txBody>
          <a:bodyPr vert="horz" lIns="45720" tIns="45720" rIns="45720" bIns="45720" rtlCol="0">
            <a:noAutofit/>
          </a:bodyPr>
          <a:lstStyle/>
          <a:p>
            <a:pPr algn="l">
              <a:buFont typeface="Arial" panose="020B0604020202020204" pitchFamily="34" charset="0"/>
              <a:buChar char="•"/>
            </a:pPr>
            <a:r>
              <a:rPr lang="fi-FI" sz="2000" b="1" dirty="0">
                <a:solidFill>
                  <a:srgbClr val="0E0E0F"/>
                </a:solidFill>
              </a:rPr>
              <a:t> K</a:t>
            </a:r>
            <a:r>
              <a:rPr lang="fi-FI" sz="2000" b="1" i="0" dirty="0">
                <a:solidFill>
                  <a:srgbClr val="0E0E0F"/>
                </a:solidFill>
                <a:effectLst/>
              </a:rPr>
              <a:t>oherenssi</a:t>
            </a:r>
            <a:r>
              <a:rPr lang="fi-FI" sz="2000" dirty="0">
                <a:solidFill>
                  <a:srgbClr val="0E0E0F"/>
                </a:solidFill>
              </a:rPr>
              <a:t>:</a:t>
            </a:r>
            <a:r>
              <a:rPr lang="fi-FI" sz="2000" b="0" i="0" dirty="0">
                <a:solidFill>
                  <a:srgbClr val="0E0E0F"/>
                </a:solidFill>
                <a:effectLst/>
              </a:rPr>
              <a:t> melko pysyvä elämänhallinnan tunne, elämän suuntaaminen johonkin päin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fi-FI" dirty="0">
                <a:solidFill>
                  <a:srgbClr val="0E0E0F"/>
                </a:solidFill>
              </a:rPr>
              <a:t>keskeinen yksilöllinen ominaisuus kuormituksesta selviytymisessä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fi-FI" dirty="0">
                <a:solidFill>
                  <a:srgbClr val="0E0E0F"/>
                </a:solidFill>
              </a:rPr>
              <a:t>vahva koherenssi edistää hyvinvointia</a:t>
            </a:r>
            <a:endParaRPr lang="fi-FI" b="0" i="0" dirty="0">
              <a:solidFill>
                <a:srgbClr val="0E0E0F"/>
              </a:solidFill>
              <a:effectLst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fi-FI" sz="2000" b="0" i="0" dirty="0">
                <a:solidFill>
                  <a:srgbClr val="0E0E0F"/>
                </a:solidFill>
                <a:effectLst/>
              </a:rPr>
              <a:t> Muodostuu kolmesta keskeisestä tekijästä:</a:t>
            </a:r>
          </a:p>
          <a:p>
            <a:pPr marL="342900" indent="-342900" algn="l">
              <a:buFont typeface="+mj-lt"/>
              <a:buAutoNum type="arabicPeriod"/>
            </a:pPr>
            <a:r>
              <a:rPr lang="fi-FI" sz="2000" b="1" i="0" dirty="0">
                <a:solidFill>
                  <a:srgbClr val="0E0E0F"/>
                </a:solidFill>
                <a:effectLst/>
              </a:rPr>
              <a:t>Ymmärrettävyys</a:t>
            </a:r>
            <a:r>
              <a:rPr lang="fi-FI" sz="2000" dirty="0">
                <a:solidFill>
                  <a:srgbClr val="0E0E0F"/>
                </a:solidFill>
              </a:rPr>
              <a:t>:</a:t>
            </a:r>
            <a:r>
              <a:rPr lang="fi-FI" sz="2000" b="0" i="0" dirty="0">
                <a:solidFill>
                  <a:srgbClr val="0E0E0F"/>
                </a:solidFill>
                <a:effectLst/>
              </a:rPr>
              <a:t> elämäntapahtumien näkeminen ennustettavina ja selitettävinä </a:t>
            </a:r>
          </a:p>
          <a:p>
            <a:pPr marL="342900" indent="-342900" algn="l">
              <a:buFont typeface="+mj-lt"/>
              <a:buAutoNum type="arabicPeriod"/>
            </a:pPr>
            <a:r>
              <a:rPr lang="fi-FI" sz="2000" b="1" i="0" dirty="0">
                <a:solidFill>
                  <a:srgbClr val="0E0E0F"/>
                </a:solidFill>
                <a:effectLst/>
              </a:rPr>
              <a:t>Hallittavuus</a:t>
            </a:r>
            <a:r>
              <a:rPr lang="fi-FI" sz="2000" dirty="0">
                <a:solidFill>
                  <a:srgbClr val="0E0E0F"/>
                </a:solidFill>
              </a:rPr>
              <a:t>:</a:t>
            </a:r>
            <a:r>
              <a:rPr lang="fi-FI" sz="2000" b="0" i="0" dirty="0">
                <a:solidFill>
                  <a:srgbClr val="0E0E0F"/>
                </a:solidFill>
                <a:effectLst/>
              </a:rPr>
              <a:t> kokemus siitä, että pystyy itse tai muiden avustuksella vaikuttamaan asioihin</a:t>
            </a:r>
          </a:p>
          <a:p>
            <a:pPr marL="342900" indent="-342900" algn="l">
              <a:buFont typeface="+mj-lt"/>
              <a:buAutoNum type="arabicPeriod"/>
            </a:pPr>
            <a:r>
              <a:rPr lang="fi-FI" sz="2000" b="1" i="0" dirty="0">
                <a:solidFill>
                  <a:srgbClr val="0E0E0F"/>
                </a:solidFill>
                <a:effectLst/>
              </a:rPr>
              <a:t>Mielekkyys</a:t>
            </a:r>
            <a:r>
              <a:rPr lang="fi-FI" sz="2000" dirty="0">
                <a:solidFill>
                  <a:srgbClr val="0E0E0F"/>
                </a:solidFill>
              </a:rPr>
              <a:t>:</a:t>
            </a:r>
            <a:r>
              <a:rPr lang="fi-FI" sz="2000" b="0" i="0" dirty="0">
                <a:solidFill>
                  <a:srgbClr val="0E0E0F"/>
                </a:solidFill>
                <a:effectLst/>
              </a:rPr>
              <a:t> taipumus tulkita vaikeat tapahtumat mielekkäiksi, kiinnostaviksi tai haasteellisiksi</a:t>
            </a:r>
          </a:p>
          <a:p>
            <a:pPr algn="l"/>
            <a:br>
              <a:rPr lang="fi-FI" sz="2000" b="0" i="0" dirty="0">
                <a:solidFill>
                  <a:srgbClr val="0E0E0F"/>
                </a:solidFill>
                <a:effectLst/>
              </a:rPr>
            </a:br>
            <a:endParaRPr lang="fi-FI" sz="2000" b="0" i="0" dirty="0">
              <a:solidFill>
                <a:srgbClr val="0E0E0F"/>
              </a:solidFill>
              <a:effectLst/>
            </a:endParaRPr>
          </a:p>
          <a:p>
            <a:pPr>
              <a:buFont typeface="Arial" panose="020B0604020202020204" pitchFamily="34" charset="0"/>
              <a:buChar char="•"/>
            </a:pPr>
            <a:endParaRPr lang="fi-FI" sz="2000" b="0" i="0" dirty="0">
              <a:effectLst/>
            </a:endParaRPr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810C28CB-3332-5040-9FDD-5B34D43F38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813088" y="6437250"/>
            <a:ext cx="5901459" cy="274320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fi-FI" dirty="0">
                <a:ea typeface="+mj-lt"/>
                <a:cs typeface="+mj-lt"/>
              </a:rPr>
              <a:t>© SANOMA PRO, TEKIJÄT ● MIELI 5 YKSILÖLLINEN JA YHTEISÖLLINEN IHMINEN</a:t>
            </a:r>
            <a:r>
              <a:rPr lang="fi-FI" dirty="0"/>
              <a:t>, Kuva: </a:t>
            </a:r>
            <a:r>
              <a:rPr lang="fi-FI" dirty="0" err="1"/>
              <a:t>Pexels</a:t>
            </a:r>
            <a:endParaRPr lang="en-US" dirty="0"/>
          </a:p>
        </p:txBody>
      </p:sp>
      <p:pic>
        <p:nvPicPr>
          <p:cNvPr id="10244" name="Picture 4" descr="Ilmainen kuvapankkikuva tunnisteilla aasialaiset naiset, halaus, hyperlokalidi Kuvapankkikuva">
            <a:extLst>
              <a:ext uri="{FF2B5EF4-FFF2-40B4-BE49-F238E27FC236}">
                <a16:creationId xmlns:a16="http://schemas.microsoft.com/office/drawing/2014/main" id="{8596542A-8E45-2949-B6C5-CF3705B5D44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400" b="7568"/>
          <a:stretch/>
        </p:blipFill>
        <p:spPr bwMode="auto">
          <a:xfrm>
            <a:off x="1024128" y="1857819"/>
            <a:ext cx="3209279" cy="39488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271225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ali">
  <a:themeElements>
    <a:clrScheme name="Violetti">
      <a:dk1>
        <a:sysClr val="windowText" lastClr="000000"/>
      </a:dk1>
      <a:lt1>
        <a:sysClr val="window" lastClr="FFFFFF"/>
      </a:lt1>
      <a:dk2>
        <a:srgbClr val="373545"/>
      </a:dk2>
      <a:lt2>
        <a:srgbClr val="DCD8DC"/>
      </a:lt2>
      <a:accent1>
        <a:srgbClr val="AD84C6"/>
      </a:accent1>
      <a:accent2>
        <a:srgbClr val="8784C7"/>
      </a:accent2>
      <a:accent3>
        <a:srgbClr val="5D739A"/>
      </a:accent3>
      <a:accent4>
        <a:srgbClr val="6997AF"/>
      </a:accent4>
      <a:accent5>
        <a:srgbClr val="84ACB6"/>
      </a:accent5>
      <a:accent6>
        <a:srgbClr val="6F8183"/>
      </a:accent6>
      <a:hlink>
        <a:srgbClr val="69A020"/>
      </a:hlink>
      <a:folHlink>
        <a:srgbClr val="8C8C8C"/>
      </a:folHlink>
    </a:clrScheme>
    <a:fontScheme name="Integraali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ali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f0974581-4bbf-443e-902f-14073e9fb4f6" xsi:nil="true"/>
    <lcf76f155ced4ddcb4097134ff3c332f xmlns="42116817-7e29-4aa7-b7a6-c483eebecbb8">
      <Terms xmlns="http://schemas.microsoft.com/office/infopath/2007/PartnerControls"/>
    </lcf76f155ced4ddcb4097134ff3c332f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EE9B2EBDD64CC4383B99224C2A6C036" ma:contentTypeVersion="15" ma:contentTypeDescription="Create a new document." ma:contentTypeScope="" ma:versionID="d8926d342639aeecf37d8d28c8bb79dd">
  <xsd:schema xmlns:xsd="http://www.w3.org/2001/XMLSchema" xmlns:xs="http://www.w3.org/2001/XMLSchema" xmlns:p="http://schemas.microsoft.com/office/2006/metadata/properties" xmlns:ns2="42116817-7e29-4aa7-b7a6-c483eebecbb8" xmlns:ns3="807aa635-cdf8-4f87-acc5-eeaafee58acb" xmlns:ns4="f0974581-4bbf-443e-902f-14073e9fb4f6" targetNamespace="http://schemas.microsoft.com/office/2006/metadata/properties" ma:root="true" ma:fieldsID="6723cf66d04a47ce7ee5db992ac3edff" ns2:_="" ns3:_="" ns4:_="">
    <xsd:import namespace="42116817-7e29-4aa7-b7a6-c483eebecbb8"/>
    <xsd:import namespace="807aa635-cdf8-4f87-acc5-eeaafee58acb"/>
    <xsd:import namespace="f0974581-4bbf-443e-902f-14073e9fb4f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lcf76f155ced4ddcb4097134ff3c332f" minOccurs="0"/>
                <xsd:element ref="ns4:TaxCatchAll" minOccurs="0"/>
                <xsd:element ref="ns2:MediaServiceDateTaken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2116817-7e29-4aa7-b7a6-c483eebecbb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lcf76f155ced4ddcb4097134ff3c332f" ma:index="19" nillable="true" ma:taxonomy="true" ma:internalName="lcf76f155ced4ddcb4097134ff3c332f" ma:taxonomyFieldName="MediaServiceImageTags" ma:displayName="Image Tags" ma:readOnly="false" ma:fieldId="{5cf76f15-5ced-4ddc-b409-7134ff3c332f}" ma:taxonomyMulti="true" ma:sspId="4d49524a-21d1-44ef-b988-918b9b43375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2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Location" ma:index="22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07aa635-cdf8-4f87-acc5-eeaafee58acb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0974581-4bbf-443e-902f-14073e9fb4f6" elementFormDefault="qualified">
    <xsd:import namespace="http://schemas.microsoft.com/office/2006/documentManagement/types"/>
    <xsd:import namespace="http://schemas.microsoft.com/office/infopath/2007/PartnerControls"/>
    <xsd:element name="TaxCatchAll" ma:index="20" nillable="true" ma:displayName="Taxonomy Catch All Column" ma:hidden="true" ma:list="{0004bdf0-3b5c-445e-bcd3-8dbb571762d6}" ma:internalName="TaxCatchAll" ma:showField="CatchAllData" ma:web="807aa635-cdf8-4f87-acc5-eeaafee58ac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FA1AACAE-6EB8-45E6-9D80-77184C5DED69}">
  <ds:schemaRefs>
    <ds:schemaRef ds:uri="http://schemas.microsoft.com/office/2006/metadata/properties"/>
    <ds:schemaRef ds:uri="http://schemas.microsoft.com/office/infopath/2007/PartnerControls"/>
    <ds:schemaRef ds:uri="f0974581-4bbf-443e-902f-14073e9fb4f6"/>
    <ds:schemaRef ds:uri="42116817-7e29-4aa7-b7a6-c483eebecbb8"/>
  </ds:schemaRefs>
</ds:datastoreItem>
</file>

<file path=customXml/itemProps2.xml><?xml version="1.0" encoding="utf-8"?>
<ds:datastoreItem xmlns:ds="http://schemas.openxmlformats.org/officeDocument/2006/customXml" ds:itemID="{5B35406F-F7F3-4D5D-9D41-BA020803091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2116817-7e29-4aa7-b7a6-c483eebecbb8"/>
    <ds:schemaRef ds:uri="807aa635-cdf8-4f87-acc5-eeaafee58acb"/>
    <ds:schemaRef ds:uri="f0974581-4bbf-443e-902f-14073e9fb4f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42127A92-08DC-4A74-B605-4922F83495E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22661</TotalTime>
  <Words>573</Words>
  <Application>Microsoft Office PowerPoint</Application>
  <PresentationFormat>Laajakuva</PresentationFormat>
  <Paragraphs>66</Paragraphs>
  <Slides>8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6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8</vt:i4>
      </vt:variant>
    </vt:vector>
  </HeadingPairs>
  <TitlesOfParts>
    <vt:vector size="15" baseType="lpstr">
      <vt:lpstr>Arial</vt:lpstr>
      <vt:lpstr>Calibri</vt:lpstr>
      <vt:lpstr>Calibri Light</vt:lpstr>
      <vt:lpstr>Tw Cen MT</vt:lpstr>
      <vt:lpstr>Tw Cen MT Condensed</vt:lpstr>
      <vt:lpstr>Wingdings 3</vt:lpstr>
      <vt:lpstr>Integraali</vt:lpstr>
      <vt:lpstr>5 tiedonkäsittely ja motivaatio tyypillisinä sopeutumistapoina</vt:lpstr>
      <vt:lpstr>Tyypilliset sopeutumistavat</vt:lpstr>
      <vt:lpstr>Skeemat osana persoonallisuutta</vt:lpstr>
      <vt:lpstr>Toiminta- ja tulkintatavat</vt:lpstr>
      <vt:lpstr>Tulkintatavat</vt:lpstr>
      <vt:lpstr>Toimintavat ja motiivit</vt:lpstr>
      <vt:lpstr>attribuutiot</vt:lpstr>
      <vt:lpstr>koherenssi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</dc:title>
  <dc:creator>Nea Viljakainen</dc:creator>
  <cp:lastModifiedBy>Roms Jochen</cp:lastModifiedBy>
  <cp:revision>678</cp:revision>
  <dcterms:created xsi:type="dcterms:W3CDTF">2021-05-18T05:21:46Z</dcterms:created>
  <dcterms:modified xsi:type="dcterms:W3CDTF">2024-08-21T05:32:34Z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0x010100CEE9B2EBDD64CC4383B99224C2A6C036</vt:lpwstr>
  </property>
</Properties>
</file>