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1"/>
  </p:notesMasterIdLst>
  <p:sldIdLst>
    <p:sldId id="256" r:id="rId5"/>
    <p:sldId id="279" r:id="rId6"/>
    <p:sldId id="277" r:id="rId7"/>
    <p:sldId id="273" r:id="rId8"/>
    <p:sldId id="280" r:id="rId9"/>
    <p:sldId id="28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s Jochen" userId="6c7e881b-e3eb-4c36-82b5-49636a4b2079" providerId="ADAL" clId="{9FF63CCB-A234-4B6D-A347-A6E301EF3CCC}"/>
    <pc:docChg chg="modSld">
      <pc:chgData name="Roms Jochen" userId="6c7e881b-e3eb-4c36-82b5-49636a4b2079" providerId="ADAL" clId="{9FF63CCB-A234-4B6D-A347-A6E301EF3CCC}" dt="2023-10-09T11:14:33.179" v="1" actId="1036"/>
      <pc:docMkLst>
        <pc:docMk/>
      </pc:docMkLst>
      <pc:sldChg chg="modSp mod">
        <pc:chgData name="Roms Jochen" userId="6c7e881b-e3eb-4c36-82b5-49636a4b2079" providerId="ADAL" clId="{9FF63CCB-A234-4B6D-A347-A6E301EF3CCC}" dt="2023-10-09T11:14:33.179" v="1" actId="1036"/>
        <pc:sldMkLst>
          <pc:docMk/>
          <pc:sldMk cId="3987153066" sldId="280"/>
        </pc:sldMkLst>
        <pc:picChg chg="mod">
          <ac:chgData name="Roms Jochen" userId="6c7e881b-e3eb-4c36-82b5-49636a4b2079" providerId="ADAL" clId="{9FF63CCB-A234-4B6D-A347-A6E301EF3CCC}" dt="2023-10-09T11:14:33.179" v="1" actId="1036"/>
          <ac:picMkLst>
            <pc:docMk/>
            <pc:sldMk cId="3987153066" sldId="280"/>
            <ac:picMk id="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9.10.2023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3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taipumukselliset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piirteet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pic>
        <p:nvPicPr>
          <p:cNvPr id="7" name="Kuva 6" descr="Kuva, joka sisältää kohteen teksti, käsine, vektorigrafiikka&#10;&#10;Kuvaus luotu automaattisesti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596" y="2668161"/>
            <a:ext cx="3847863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Mcadamsin</a:t>
            </a:r>
            <a:r>
              <a:rPr lang="fi-FI" dirty="0"/>
              <a:t> kokonaismalli persoonallisuudesta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69648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dirty="0">
                <a:ea typeface="+mn-lt"/>
                <a:cs typeface="+mn-lt"/>
              </a:rPr>
              <a:t>Ensimmäinen taso: </a:t>
            </a:r>
            <a:r>
              <a:rPr lang="fi-FI" b="1" dirty="0">
                <a:ea typeface="+mn-lt"/>
                <a:cs typeface="+mn-lt"/>
              </a:rPr>
              <a:t>taipumukselliset piirteet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melko pysyvät tavat toimia ja käyttäytyä eri tilanteissa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temperamentti, persoonallisuuden piirteet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Toinen taso: </a:t>
            </a:r>
            <a:r>
              <a:rPr lang="fi-FI" b="1" dirty="0">
                <a:ea typeface="+mn-lt"/>
                <a:cs typeface="+mn-lt"/>
              </a:rPr>
              <a:t>tyypilliset sopeutumistavat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tilanteesta riippuvia tapoja sopeutua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tavoitteet</a:t>
            </a:r>
            <a:r>
              <a:rPr lang="en-US" dirty="0"/>
              <a:t> ja </a:t>
            </a:r>
            <a:r>
              <a:rPr lang="en-US" dirty="0" err="1"/>
              <a:t>suunnitelmat</a:t>
            </a:r>
            <a:r>
              <a:rPr lang="en-US" dirty="0"/>
              <a:t>; </a:t>
            </a:r>
            <a:r>
              <a:rPr lang="en-US" dirty="0" err="1"/>
              <a:t>arvot</a:t>
            </a:r>
            <a:r>
              <a:rPr lang="en-US" dirty="0"/>
              <a:t>, </a:t>
            </a:r>
            <a:r>
              <a:rPr lang="en-US" dirty="0" err="1"/>
              <a:t>selviytymiskeinot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r>
              <a:rPr lang="en-US" dirty="0"/>
              <a:t>: </a:t>
            </a:r>
            <a:r>
              <a:rPr lang="en-US" b="1" dirty="0" err="1"/>
              <a:t>tarinamuotoinen</a:t>
            </a:r>
            <a:r>
              <a:rPr lang="en-US" b="1" dirty="0"/>
              <a:t> </a:t>
            </a:r>
            <a:r>
              <a:rPr lang="en-US" b="1" dirty="0" err="1"/>
              <a:t>identiteetti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yksilön</a:t>
            </a:r>
            <a:r>
              <a:rPr lang="en-US" dirty="0"/>
              <a:t> </a:t>
            </a:r>
            <a:r>
              <a:rPr lang="en-US" dirty="0" err="1"/>
              <a:t>itsestään</a:t>
            </a:r>
            <a:r>
              <a:rPr lang="en-US" dirty="0"/>
              <a:t> </a:t>
            </a:r>
            <a:r>
              <a:rPr lang="en-US" dirty="0" err="1"/>
              <a:t>tekemä</a:t>
            </a:r>
            <a:r>
              <a:rPr lang="en-US" dirty="0"/>
              <a:t> ja </a:t>
            </a:r>
            <a:r>
              <a:rPr lang="en-US" dirty="0" err="1"/>
              <a:t>jatkuvasti</a:t>
            </a:r>
            <a:r>
              <a:rPr lang="en-US" dirty="0"/>
              <a:t> </a:t>
            </a:r>
            <a:r>
              <a:rPr lang="en-US" dirty="0" err="1"/>
              <a:t>kehittyvät</a:t>
            </a:r>
            <a:r>
              <a:rPr lang="en-US" dirty="0"/>
              <a:t> </a:t>
            </a:r>
            <a:r>
              <a:rPr lang="en-US" dirty="0" err="1"/>
              <a:t>tarina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572" y="525455"/>
            <a:ext cx="3802083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30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Persoonallisuuden taustatekijät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81" y="2326404"/>
            <a:ext cx="9560993" cy="4005851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dirty="0"/>
              <a:t> </a:t>
            </a:r>
            <a:r>
              <a:rPr lang="fi-FI" sz="2400" b="1" dirty="0"/>
              <a:t>Biologiset tekijät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/>
              <a:t>perimä ja evoluutio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400" b="1" dirty="0"/>
          </a:p>
          <a:p>
            <a:pPr>
              <a:buFont typeface="Arial" panose="020B0602020104020603" pitchFamily="34" charset="0"/>
              <a:buChar char="•"/>
            </a:pPr>
            <a:r>
              <a:rPr lang="fi-FI" sz="2400" b="1" dirty="0"/>
              <a:t> Sosiaaliset ja kulttuuriset tekijät</a:t>
            </a:r>
            <a:endParaRPr lang="fi-FI" sz="2400" dirty="0"/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/>
              <a:t>Ympäristön normit ja odotukset</a:t>
            </a:r>
          </a:p>
          <a:p>
            <a:pPr lvl="1">
              <a:buFont typeface="Arial" panose="020B0602020104020603" pitchFamily="34" charset="0"/>
              <a:buChar char="•"/>
            </a:pPr>
            <a:endParaRPr lang="fi-FI" sz="2000" dirty="0"/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/>
              <a:t> Taustatekijät vaikuttavat kaikkiin persoonallisuuden tasoihin 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fi-FI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631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Taipumukselliset piirteet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69648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Taipumukselliset piirteet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yksilölliset tavat toimia ja reagoida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erottavat yksilöt toisistaan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Taipumukselliset piirteet kuvaavat mm.: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miten ihminen reagoi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miten voimakkaasti ihminen reagoi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millaisiin asioihin ihminen kiinnittää huomiota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585216"/>
            <a:ext cx="38608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temperamentti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69648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Temperamentti</a:t>
            </a:r>
            <a:endParaRPr lang="fi-FI" dirty="0">
              <a:ea typeface="+mn-lt"/>
              <a:cs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Yksilöllinen ja synnynnäinen toimintatyyli ja reagointitapa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</a:t>
            </a:r>
            <a:r>
              <a:rPr lang="fi-FI" b="1" dirty="0" err="1">
                <a:ea typeface="+mn-lt"/>
                <a:cs typeface="+mn-lt"/>
              </a:rPr>
              <a:t>Rothbartin</a:t>
            </a:r>
            <a:r>
              <a:rPr lang="fi-FI" b="1" dirty="0">
                <a:ea typeface="+mn-lt"/>
                <a:cs typeface="+mn-lt"/>
              </a:rPr>
              <a:t> temperamenttimalli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reaktiivisuus</a:t>
            </a:r>
            <a:r>
              <a:rPr lang="fi-FI" dirty="0">
                <a:ea typeface="+mn-lt"/>
                <a:cs typeface="+mn-lt"/>
              </a:rPr>
              <a:t>: automaattinen reaktio erilaisiin tapahtumiin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taipumus kokea myönteisiä tunteita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taipumus kokea kielteisiä tunteita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itsesäätely</a:t>
            </a:r>
            <a:r>
              <a:rPr lang="fi-FI" dirty="0">
                <a:ea typeface="+mn-lt"/>
                <a:cs typeface="+mn-lt"/>
              </a:rPr>
              <a:t>: kehityksen myötä kypsyvä taito, joka säätelee reaktiivisuutta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Temperamentin vaikutus näkyy erityisesti </a:t>
            </a:r>
            <a:r>
              <a:rPr lang="fi-FI" b="1" dirty="0">
                <a:ea typeface="+mn-lt"/>
                <a:cs typeface="+mn-lt"/>
              </a:rPr>
              <a:t>stressaavissa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tilanteissa</a:t>
            </a:r>
            <a:r>
              <a:rPr lang="fi-FI" dirty="0">
                <a:ea typeface="+mn-lt"/>
                <a:cs typeface="+mn-lt"/>
              </a:rPr>
              <a:t> ja </a:t>
            </a:r>
            <a:r>
              <a:rPr lang="fi-FI" b="1" dirty="0">
                <a:ea typeface="+mn-lt"/>
                <a:cs typeface="+mn-lt"/>
              </a:rPr>
              <a:t>avoimissa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tilanteissa</a:t>
            </a:r>
            <a:r>
              <a:rPr lang="fi-FI" dirty="0">
                <a:ea typeface="+mn-lt"/>
                <a:cs typeface="+mn-lt"/>
              </a:rPr>
              <a:t>.</a:t>
            </a:r>
            <a:endParaRPr lang="fi-FI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601842"/>
            <a:ext cx="3632408" cy="544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53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 fontScale="90000"/>
          </a:bodyPr>
          <a:lstStyle/>
          <a:p>
            <a:r>
              <a:rPr lang="fi-FI" dirty="0"/>
              <a:t>Temperamentin ja ympäristön yhteensopivuus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69648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dirty="0">
                <a:ea typeface="+mn-lt"/>
                <a:cs typeface="+mn-lt"/>
              </a:rPr>
              <a:t>Kuvaa, miten hyvin ympäristö sopii yhteen ihmisen temperamentin kanssa.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Huono yhteensopivuus</a:t>
            </a:r>
            <a:r>
              <a:rPr lang="fi-FI" dirty="0">
                <a:ea typeface="+mn-lt"/>
                <a:cs typeface="+mn-lt"/>
              </a:rPr>
              <a:t>: ympäristö ei tue henkilön temperamenttia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heikentää ihmisen toimintakykyä, koska häntä ei hyväksytä sellaisena kuin hän 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 Temperamentin ja ympäristön yhteensopivuus ei tarkoita samankaltaisuutta.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/>
              <a:t>helposti hermostuva lapsi hyötyy luultavasti kärsivällisestä ympäristöstä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719" y="585216"/>
            <a:ext cx="3805414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97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5" ma:contentTypeDescription="Create a new document." ma:contentTypeScope="" ma:versionID="d8926d342639aeecf37d8d28c8bb79dd">
  <xsd:schema xmlns:xsd="http://www.w3.org/2001/XMLSchema" xmlns:xs="http://www.w3.org/2001/XMLSchema" xmlns:p="http://schemas.microsoft.com/office/2006/metadata/properties" xmlns:ns2="42116817-7e29-4aa7-b7a6-c483eebecbb8" xmlns:ns3="807aa635-cdf8-4f87-acc5-eeaafee58acb" xmlns:ns4="f0974581-4bbf-443e-902f-14073e9fb4f6" targetNamespace="http://schemas.microsoft.com/office/2006/metadata/properties" ma:root="true" ma:fieldsID="6723cf66d04a47ce7ee5db992ac3edff" ns2:_="" ns3:_="" ns4:_="">
    <xsd:import namespace="42116817-7e29-4aa7-b7a6-c483eebecbb8"/>
    <xsd:import namespace="807aa635-cdf8-4f87-acc5-eeaafee58ac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004bdf0-3b5c-445e-bcd3-8dbb571762d6}" ma:internalName="TaxCatchAll" ma:showField="CatchAllData" ma:web="807aa635-cdf8-4f87-acc5-eeaafee58a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42116817-7e29-4aa7-b7a6-c483eebecbb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A467EE-F500-4F5D-BEBC-DE1E5B9215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1AACAE-6EB8-45E6-9D80-77184C5DED6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2116817-7e29-4aa7-b7a6-c483eebecbb8"/>
    <ds:schemaRef ds:uri="http://purl.org/dc/terms/"/>
    <ds:schemaRef ds:uri="807aa635-cdf8-4f87-acc5-eeaafee58acb"/>
    <ds:schemaRef ds:uri="http://schemas.openxmlformats.org/package/2006/metadata/core-properties"/>
    <ds:schemaRef ds:uri="http://www.w3.org/XML/1998/namespace"/>
    <ds:schemaRef ds:uri="http://purl.org/dc/dcmitype/"/>
    <ds:schemaRef ds:uri="f0974581-4bbf-443e-902f-14073e9fb4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13446</TotalTime>
  <Words>296</Words>
  <Application>Microsoft Office PowerPoint</Application>
  <PresentationFormat>Laajakuva</PresentationFormat>
  <Paragraphs>51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Arial</vt:lpstr>
      <vt:lpstr>Calibri</vt:lpstr>
      <vt:lpstr>Tw Cen MT</vt:lpstr>
      <vt:lpstr>Tw Cen MT Condensed</vt:lpstr>
      <vt:lpstr>Wingdings 3</vt:lpstr>
      <vt:lpstr>Integraali</vt:lpstr>
      <vt:lpstr>3 taipumukselliset piirteet</vt:lpstr>
      <vt:lpstr>Mcadamsin kokonaismalli persoonallisuudesta</vt:lpstr>
      <vt:lpstr>Persoonallisuuden taustatekijät</vt:lpstr>
      <vt:lpstr>Taipumukselliset piirteet</vt:lpstr>
      <vt:lpstr>temperamentti</vt:lpstr>
      <vt:lpstr>Temperamentin ja ympäristön yhteensopivuus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Roms Jochen</cp:lastModifiedBy>
  <cp:revision>677</cp:revision>
  <dcterms:created xsi:type="dcterms:W3CDTF">2021-05-18T05:21:46Z</dcterms:created>
  <dcterms:modified xsi:type="dcterms:W3CDTF">2023-10-09T11:14:42Z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