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0"/>
  </p:notesMasterIdLst>
  <p:sldIdLst>
    <p:sldId id="256" r:id="rId5"/>
    <p:sldId id="273" r:id="rId6"/>
    <p:sldId id="274" r:id="rId7"/>
    <p:sldId id="279" r:id="rId8"/>
    <p:sldId id="28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80448A-286E-4619-8430-AC16E35368AD}" v="1" dt="2023-01-31T07:46:59.8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77" d="100"/>
          <a:sy n="77" d="100"/>
        </p:scale>
        <p:origin x="8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0BE48-E4BF-415A-9219-2695FA2D5D60}" type="datetimeFigureOut">
              <a:rPr lang="fi-FI" smtClean="0"/>
              <a:t>9.3.2023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5F2F8-4BFD-42AD-A2D3-03024F43B8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0431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F3A0B2C-D2E3-4EBB-9D29-6E1D7EF51402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119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BBFBE-ED4A-49B3-8CF2-71B16D2FBFF7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72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7834-8D20-4628-9DB5-F4F9C9A2E20A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24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BEAF-6588-4B56-9159-A9C659AA5420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63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4E11-7B9F-4675-88EB-6ADBCB86B04E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722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C10EB-3ED8-49FE-8ADC-4C2A8C6109B5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05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1BC4-FAE0-42BA-8F3A-3225962DB9D8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08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DF27-0B0C-4655-A362-EB43717F08F5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56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3BE0-8B4C-4B67-BEBC-D7A372458030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10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AA9B4-0592-4CF2-A891-88EF580F41E3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04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A319-85C9-41D9-AC37-640CA490AA1D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139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33D1478-D419-4D74-9895-567795DF00D5}" type="datetime1">
              <a:rPr lang="en-US" smtClean="0"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40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70784CE-9DD4-4C2D-88B9-D219730A4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8134" y="1834907"/>
            <a:ext cx="6293689" cy="2341020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1 </a:t>
            </a:r>
            <a:r>
              <a:rPr lang="en-US" sz="54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Mitä</a:t>
            </a: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 </a:t>
            </a:r>
            <a:r>
              <a:rPr lang="en-US" sz="54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persoonallisuus</a:t>
            </a: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 on?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1524" y="4460708"/>
            <a:ext cx="6280299" cy="1753175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40A410A-1838-4131-95A6-2BE4F8D412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09640" y="4388141"/>
            <a:ext cx="58521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80E3AA-5F2B-49D9-9BA5-74D9B579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 Sanoma Pro, Tekijät ● Mieli 5 yksilöllinen ja yhteisöllinen ihminen</a:t>
            </a:r>
            <a:endParaRPr lang="en-US" dirty="0"/>
          </a:p>
        </p:txBody>
      </p:sp>
      <p:pic>
        <p:nvPicPr>
          <p:cNvPr id="7" name="Kuva 6" descr="Kuva, joka sisältää kohteen teksti, käsine, vektorigrafiikka&#10;&#10;Kuvaus luotu automaattisesti">
            <a:extLst>
              <a:ext uri="{FF2B5EF4-FFF2-40B4-BE49-F238E27FC236}">
                <a16:creationId xmlns:a16="http://schemas.microsoft.com/office/drawing/2014/main" id="{0DAAF39F-07AD-4781-8266-0F71D1A05DC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93596" y="2668161"/>
            <a:ext cx="3847863" cy="1507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>
            <a:normAutofit fontScale="90000"/>
          </a:bodyPr>
          <a:lstStyle/>
          <a:p>
            <a:r>
              <a:rPr lang="fi-FI" dirty="0"/>
              <a:t>Yksilölliset ominaisuudet ja tilannetekijät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85"/>
            <a:ext cx="6696486" cy="3826537"/>
          </a:xfrm>
        </p:spPr>
        <p:txBody>
          <a:bodyPr vert="horz" lIns="45720" tIns="45720" rIns="4572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>
                <a:ea typeface="+mn-lt"/>
                <a:cs typeface="+mn-lt"/>
              </a:rPr>
              <a:t> Yksilöiden toiminnassa on toistuvuutta ja jatkuvuutta</a:t>
            </a: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 </a:t>
            </a:r>
            <a:r>
              <a:rPr lang="fi-FI" b="1" dirty="0"/>
              <a:t>Yksilölliset ominaisuudet </a:t>
            </a:r>
            <a:r>
              <a:rPr lang="fi-FI" dirty="0"/>
              <a:t>muovautuvat vähitellen kehityksen aikana</a:t>
            </a:r>
          </a:p>
          <a:p>
            <a:pPr marL="264795" lvl="1">
              <a:buFont typeface="Arial" panose="020B0604020202020204" pitchFamily="34" charset="0"/>
              <a:buChar char="•"/>
            </a:pPr>
            <a:r>
              <a:rPr lang="fi-FI" dirty="0"/>
              <a:t>nämä ominaisuudet </a:t>
            </a:r>
            <a:r>
              <a:rPr lang="fi-FI" b="1" dirty="0"/>
              <a:t>erottavat</a:t>
            </a:r>
            <a:r>
              <a:rPr lang="fi-FI" dirty="0"/>
              <a:t> yksilöitä toisistaan</a:t>
            </a:r>
            <a:endParaRPr lang="fi-FI"/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 Yksilöllisiä ominaisuuksia ovat esimerkiksi </a:t>
            </a:r>
            <a:r>
              <a:rPr lang="fi-FI" b="1" dirty="0"/>
              <a:t>persoonallisuus, luovuus ja älykkyys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 Yksilön toimintaa ei voida selittää vain näiden perusteella, vaan </a:t>
            </a:r>
            <a:r>
              <a:rPr lang="fi-FI" b="1" dirty="0"/>
              <a:t>tilannetekijät</a:t>
            </a:r>
            <a:r>
              <a:rPr lang="fi-FI" dirty="0"/>
              <a:t> ovat myös suuressa roolissa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2239" y="6419088"/>
            <a:ext cx="5901459" cy="274320"/>
          </a:xfrm>
        </p:spPr>
        <p:txBody>
          <a:bodyPr>
            <a:normAutofit/>
          </a:bodyPr>
          <a:lstStyle/>
          <a:p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r>
              <a:rPr lang="fi-FI" dirty="0"/>
              <a:t>, Kuva: </a:t>
            </a:r>
            <a:r>
              <a:rPr lang="fi-FI" dirty="0" err="1"/>
              <a:t>Pexels</a:t>
            </a:r>
            <a:endParaRPr lang="en-US" dirty="0"/>
          </a:p>
        </p:txBody>
      </p:sp>
      <p:pic>
        <p:nvPicPr>
          <p:cNvPr id="1026" name="Picture 2" descr="Free Cool black teenager doing skateboard trick Stock Photo">
            <a:extLst>
              <a:ext uri="{FF2B5EF4-FFF2-40B4-BE49-F238E27FC236}">
                <a16:creationId xmlns:a16="http://schemas.microsoft.com/office/drawing/2014/main" id="{26A9DCFC-BE96-B59E-67C4-B0503EB4A0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608" y="0"/>
            <a:ext cx="4279392" cy="641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5081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3E3C91-84B1-0F47-B458-2BD07DE19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0144" y="599810"/>
            <a:ext cx="5806440" cy="1499616"/>
          </a:xfrm>
        </p:spPr>
        <p:txBody>
          <a:bodyPr/>
          <a:lstStyle/>
          <a:p>
            <a:r>
              <a:rPr lang="fi-FI" dirty="0"/>
              <a:t>Persoonallisuuden määritelmä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2ED41E-AFA3-7E44-B34B-610010AA3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7863" y="2602021"/>
            <a:ext cx="7258780" cy="3989638"/>
          </a:xfrm>
        </p:spPr>
        <p:txBody>
          <a:bodyPr vert="horz" lIns="45720" tIns="45720" rIns="45720" bIns="45720" rtlCol="0" anchor="t">
            <a:normAutofit lnSpcReduction="10000"/>
          </a:bodyPr>
          <a:lstStyle/>
          <a:p>
            <a:pPr>
              <a:buFont typeface="Arial" panose="020B0602020104020603" pitchFamily="34" charset="0"/>
              <a:buChar char="•"/>
            </a:pPr>
            <a:r>
              <a:rPr lang="fi-FI" sz="2400" b="1" dirty="0">
                <a:ea typeface="+mn-lt"/>
                <a:cs typeface="+mn-lt"/>
              </a:rPr>
              <a:t> Persoonallisuus: </a:t>
            </a:r>
            <a:r>
              <a:rPr lang="fi-FI" sz="2400" dirty="0">
                <a:ea typeface="+mn-lt"/>
                <a:cs typeface="+mn-lt"/>
              </a:rPr>
              <a:t>yksilöiden väliset erot taipumuksissa käyttäytyä, ajatella ja tuntea sekä sopeutua ympäröivään fyysiseen ja sosiaaliseen maailmaan </a:t>
            </a:r>
            <a:endParaRPr lang="en-US" dirty="0">
              <a:ea typeface="+mn-lt"/>
              <a:cs typeface="+mn-lt"/>
            </a:endParaRPr>
          </a:p>
          <a:p>
            <a:pPr marL="264795" lvl="1">
              <a:buFont typeface="Arial" panose="020B0602020104020603" pitchFamily="34" charset="0"/>
              <a:buChar char="•"/>
            </a:pPr>
            <a:r>
              <a:rPr lang="fi-FI" sz="2000" dirty="0">
                <a:ea typeface="+mn-lt"/>
                <a:cs typeface="+mn-lt"/>
              </a:rPr>
              <a:t>kattaa sekä sisäiset kokemukset että ulkoisen toiminnan</a:t>
            </a:r>
            <a:endParaRPr lang="en-US" dirty="0"/>
          </a:p>
          <a:p>
            <a:pPr>
              <a:buFont typeface="Arial" panose="020B0602020104020603" pitchFamily="34" charset="0"/>
              <a:buChar char="•"/>
            </a:pPr>
            <a:r>
              <a:rPr lang="fi-FI" sz="2400" dirty="0">
                <a:ea typeface="+mn-lt"/>
                <a:cs typeface="+mn-lt"/>
              </a:rPr>
              <a:t> Taipumukset ajatella, tuntea ja käyttäytyä ovat </a:t>
            </a:r>
            <a:r>
              <a:rPr lang="fi-FI" sz="2400" b="1" dirty="0">
                <a:ea typeface="+mn-lt"/>
                <a:cs typeface="+mn-lt"/>
              </a:rPr>
              <a:t>suhteellisen pysyviä </a:t>
            </a:r>
            <a:r>
              <a:rPr lang="fi-FI" sz="2400" dirty="0">
                <a:ea typeface="+mn-lt"/>
                <a:cs typeface="+mn-lt"/>
              </a:rPr>
              <a:t>eli ne toistuvat tilanteesta toiseen jossakin määrin</a:t>
            </a:r>
          </a:p>
          <a:p>
            <a:pPr>
              <a:buFont typeface="Arial" panose="020B0602020104020603" pitchFamily="34" charset="0"/>
              <a:buChar char="•"/>
            </a:pPr>
            <a:r>
              <a:rPr lang="fi-FI" sz="2400" dirty="0">
                <a:ea typeface="+mn-lt"/>
                <a:cs typeface="+mn-lt"/>
              </a:rPr>
              <a:t> </a:t>
            </a:r>
            <a:r>
              <a:rPr lang="fi-FI" sz="2400" b="1" dirty="0">
                <a:ea typeface="+mn-lt"/>
                <a:cs typeface="+mn-lt"/>
              </a:rPr>
              <a:t>Muuttuvuus</a:t>
            </a:r>
            <a:r>
              <a:rPr lang="fi-FI" sz="2400" dirty="0">
                <a:ea typeface="+mn-lt"/>
                <a:cs typeface="+mn-lt"/>
              </a:rPr>
              <a:t>: persoonallisuus muuttuu ajan kuluessa eri tavoilla</a:t>
            </a:r>
            <a:endParaRPr lang="fi-FI" sz="2000" dirty="0">
              <a:ea typeface="+mn-lt"/>
              <a:cs typeface="+mn-lt"/>
            </a:endParaRPr>
          </a:p>
          <a:p>
            <a:pPr>
              <a:buFont typeface="Arial" panose="020B0602020104020603" pitchFamily="34" charset="0"/>
              <a:buChar char="•"/>
            </a:pPr>
            <a:r>
              <a:rPr lang="fi-FI" sz="2400" dirty="0">
                <a:ea typeface="+mn-lt"/>
                <a:cs typeface="+mn-lt"/>
              </a:rPr>
              <a:t> </a:t>
            </a:r>
            <a:r>
              <a:rPr lang="fi-FI" sz="2400" b="1" dirty="0">
                <a:ea typeface="+mn-lt"/>
                <a:cs typeface="+mn-lt"/>
              </a:rPr>
              <a:t>Perimä</a:t>
            </a:r>
            <a:r>
              <a:rPr lang="fi-FI" sz="2400" dirty="0">
                <a:ea typeface="+mn-lt"/>
                <a:cs typeface="+mn-lt"/>
              </a:rPr>
              <a:t> ja </a:t>
            </a:r>
            <a:r>
              <a:rPr lang="fi-FI" sz="2400" b="1" dirty="0">
                <a:ea typeface="+mn-lt"/>
                <a:cs typeface="+mn-lt"/>
              </a:rPr>
              <a:t>ympäristö</a:t>
            </a:r>
            <a:r>
              <a:rPr lang="fi-FI" sz="2400" dirty="0">
                <a:ea typeface="+mn-lt"/>
                <a:cs typeface="+mn-lt"/>
              </a:rPr>
              <a:t> muovaavat molemmat persoonallisuutta</a:t>
            </a:r>
            <a:endParaRPr lang="fi-FI" sz="28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8F48052-DD01-E94C-B6C8-DBA3C6F8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63072" y="6454040"/>
            <a:ext cx="5901459" cy="274320"/>
          </a:xfrm>
        </p:spPr>
        <p:txBody>
          <a:bodyPr/>
          <a:lstStyle/>
          <a:p>
            <a:r>
              <a:rPr lang="fi-FI" dirty="0"/>
              <a:t>© SANOMA PRO, TEKIJÄT ● MIELI 5 YKSILÖLLINEN JA YHTEISÖLLINEN IHMINEN</a:t>
            </a:r>
            <a:r>
              <a:rPr lang="fi-FI" dirty="0">
                <a:ea typeface="+mj-lt"/>
                <a:cs typeface="+mj-lt"/>
              </a:rPr>
              <a:t>, KUVA: PEXELS</a:t>
            </a:r>
          </a:p>
        </p:txBody>
      </p:sp>
      <p:pic>
        <p:nvPicPr>
          <p:cNvPr id="2050" name="Picture 2" descr="Free Carnival mask decorated with pink flower Stock Photo">
            <a:extLst>
              <a:ext uri="{FF2B5EF4-FFF2-40B4-BE49-F238E27FC236}">
                <a16:creationId xmlns:a16="http://schemas.microsoft.com/office/drawing/2014/main" id="{E6EA8954-864D-ABCC-E619-B82E474C39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69" y="2036252"/>
            <a:ext cx="3617427" cy="4821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725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492953" cy="1394403"/>
          </a:xfrm>
        </p:spPr>
        <p:txBody>
          <a:bodyPr>
            <a:normAutofit/>
          </a:bodyPr>
          <a:lstStyle/>
          <a:p>
            <a:r>
              <a:rPr lang="fi-FI" dirty="0"/>
              <a:t>Persoonallisuuspsykologia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77523"/>
            <a:ext cx="8100417" cy="2592297"/>
          </a:xfrm>
        </p:spPr>
        <p:txBody>
          <a:bodyPr vert="horz" lIns="45720" tIns="45720" rIns="4572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>
                <a:ea typeface="+mn-lt"/>
                <a:cs typeface="+mn-lt"/>
              </a:rPr>
              <a:t> Tarkastellaan ihmisen persoonallisuutta tieteellisen tutkimuksen avulla</a:t>
            </a: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 Hyödyntää eri psykologian osa-alueiden tuottamaa tietoa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Persoonallisuutta voidaan tarkastella psyykkisestä biologisesta, sosiaalisesta tai kulttuurisesta näkökulmasta käsin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2239" y="6419088"/>
            <a:ext cx="5901459" cy="274320"/>
          </a:xfrm>
        </p:spPr>
        <p:txBody>
          <a:bodyPr>
            <a:normAutofit/>
          </a:bodyPr>
          <a:lstStyle/>
          <a:p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endParaRPr lang="en-US" dirty="0"/>
          </a:p>
        </p:txBody>
      </p:sp>
      <p:pic>
        <p:nvPicPr>
          <p:cNvPr id="7" name="Kuva 6" descr="Kuva, joka sisältää kohteen pöytä&#10;&#10;Kuvaus luotu automaattisesti">
            <a:extLst>
              <a:ext uri="{FF2B5EF4-FFF2-40B4-BE49-F238E27FC236}">
                <a16:creationId xmlns:a16="http://schemas.microsoft.com/office/drawing/2014/main" id="{8CD6E2DB-B89B-4020-AB50-4C1F458284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93" y="3574297"/>
            <a:ext cx="8060977" cy="269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902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143744" cy="1445075"/>
          </a:xfrm>
        </p:spPr>
        <p:txBody>
          <a:bodyPr>
            <a:normAutofit/>
          </a:bodyPr>
          <a:lstStyle/>
          <a:p>
            <a:r>
              <a:rPr lang="fi-FI" dirty="0" err="1"/>
              <a:t>MCAdamsin</a:t>
            </a:r>
            <a:r>
              <a:rPr lang="fi-FI" dirty="0"/>
              <a:t> teoria persoonallisuudesta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30291"/>
            <a:ext cx="8832391" cy="3871745"/>
          </a:xfrm>
        </p:spPr>
        <p:txBody>
          <a:bodyPr vert="horz" lIns="45720" tIns="45720" rIns="4572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000" dirty="0">
                <a:ea typeface="+mn-lt"/>
                <a:cs typeface="+mn-lt"/>
              </a:rPr>
              <a:t> Teoria yhdistää useiden eri psykologisten teorioiden ja tutkimusten tuottamaa tietoa</a:t>
            </a:r>
            <a:endParaRPr lang="fi-FI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 Selittää persoonallisuuden kokonaisuutta ja sen kehittymistä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 Sisältää kolme tasoa:</a:t>
            </a:r>
          </a:p>
          <a:p>
            <a:pPr marL="264795" lvl="1">
              <a:buFont typeface="Arial" panose="020B0604020202020204" pitchFamily="34" charset="0"/>
              <a:buChar char="•"/>
            </a:pPr>
            <a:r>
              <a:rPr lang="fi-FI" sz="1600" b="1" dirty="0"/>
              <a:t>Taso I, Taipumukselliset piirteet: </a:t>
            </a:r>
            <a:r>
              <a:rPr lang="fi-FI" sz="1600" dirty="0"/>
              <a:t>perustavanlaatuisia, suhteellisen pysyviä ominaisuuksia, kuten temperamentti ja persoonallisuuden piirteet</a:t>
            </a:r>
          </a:p>
          <a:p>
            <a:pPr marL="264795" lvl="1">
              <a:buFont typeface="Arial" panose="020B0604020202020204" pitchFamily="34" charset="0"/>
              <a:buChar char="•"/>
            </a:pPr>
            <a:r>
              <a:rPr lang="fi-FI" sz="1600" b="1" dirty="0"/>
              <a:t>Taso II, Tyypilliset sopeutumistavat:</a:t>
            </a:r>
            <a:r>
              <a:rPr lang="fi-FI" sz="1600" dirty="0"/>
              <a:t> aikaan, paikkaan ja rooleihin sidoksissa olevia tapoja sopeutua erilaisiin elinympäristöihin ja selviytyä erilaisista haasteista </a:t>
            </a:r>
          </a:p>
          <a:p>
            <a:pPr marL="264795" lvl="1">
              <a:buFont typeface="Arial" panose="020B0604020202020204" pitchFamily="34" charset="0"/>
              <a:buChar char="•"/>
            </a:pPr>
            <a:r>
              <a:rPr lang="fi-FI" sz="1600" b="1" dirty="0"/>
              <a:t>Taso III, Tarinamuotoinen identiteetti: </a:t>
            </a:r>
            <a:r>
              <a:rPr lang="fi-FI" sz="1600" dirty="0"/>
              <a:t>yksilön itsestään ja elämästään tuottamaa ja sisäistämää jatkuvasti kehittyvää tarinaa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 Taso I on vahvimmin pysyvä ja biologinen, kun taas korkeammat tasot muovautuvat enemmän elämän aikana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2239" y="6419088"/>
            <a:ext cx="5901459" cy="274320"/>
          </a:xfrm>
        </p:spPr>
        <p:txBody>
          <a:bodyPr>
            <a:normAutofit/>
          </a:bodyPr>
          <a:lstStyle/>
          <a:p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9281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Violetti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E9B2EBDD64CC4383B99224C2A6C036" ma:contentTypeVersion="15" ma:contentTypeDescription="Create a new document." ma:contentTypeScope="" ma:versionID="d8926d342639aeecf37d8d28c8bb79dd">
  <xsd:schema xmlns:xsd="http://www.w3.org/2001/XMLSchema" xmlns:xs="http://www.w3.org/2001/XMLSchema" xmlns:p="http://schemas.microsoft.com/office/2006/metadata/properties" xmlns:ns2="42116817-7e29-4aa7-b7a6-c483eebecbb8" xmlns:ns3="807aa635-cdf8-4f87-acc5-eeaafee58acb" xmlns:ns4="f0974581-4bbf-443e-902f-14073e9fb4f6" targetNamespace="http://schemas.microsoft.com/office/2006/metadata/properties" ma:root="true" ma:fieldsID="6723cf66d04a47ce7ee5db992ac3edff" ns2:_="" ns3:_="" ns4:_="">
    <xsd:import namespace="42116817-7e29-4aa7-b7a6-c483eebecbb8"/>
    <xsd:import namespace="807aa635-cdf8-4f87-acc5-eeaafee58acb"/>
    <xsd:import namespace="f0974581-4bbf-443e-902f-14073e9fb4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4:TaxCatchAll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116817-7e29-4aa7-b7a6-c483eebecb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d49524a-21d1-44ef-b988-918b9b4337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7aa635-cdf8-4f87-acc5-eeaafee58ac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974581-4bbf-443e-902f-14073e9fb4f6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004bdf0-3b5c-445e-bcd3-8dbb571762d6}" ma:internalName="TaxCatchAll" ma:showField="CatchAllData" ma:web="807aa635-cdf8-4f87-acc5-eeaafee58a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0974581-4bbf-443e-902f-14073e9fb4f6" xsi:nil="true"/>
    <lcf76f155ced4ddcb4097134ff3c332f xmlns="42116817-7e29-4aa7-b7a6-c483eebecbb8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35406F-F7F3-4D5D-9D41-BA02080309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116817-7e29-4aa7-b7a6-c483eebecbb8"/>
    <ds:schemaRef ds:uri="807aa635-cdf8-4f87-acc5-eeaafee58acb"/>
    <ds:schemaRef ds:uri="f0974581-4bbf-443e-902f-14073e9fb4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1AACAE-6EB8-45E6-9D80-77184C5DED69}">
  <ds:schemaRefs>
    <ds:schemaRef ds:uri="http://schemas.microsoft.com/office/2006/metadata/properties"/>
    <ds:schemaRef ds:uri="http://schemas.microsoft.com/office/infopath/2007/PartnerControls"/>
    <ds:schemaRef ds:uri="f0974581-4bbf-443e-902f-14073e9fb4f6"/>
    <ds:schemaRef ds:uri="42116817-7e29-4aa7-b7a6-c483eebecbb8"/>
  </ds:schemaRefs>
</ds:datastoreItem>
</file>

<file path=customXml/itemProps3.xml><?xml version="1.0" encoding="utf-8"?>
<ds:datastoreItem xmlns:ds="http://schemas.openxmlformats.org/officeDocument/2006/customXml" ds:itemID="{42127A92-08DC-4A74-B605-4922F83495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13415</TotalTime>
  <Words>307</Words>
  <Application>Microsoft Office PowerPoint</Application>
  <PresentationFormat>Laajakuva</PresentationFormat>
  <Paragraphs>30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1" baseType="lpstr">
      <vt:lpstr>Arial</vt:lpstr>
      <vt:lpstr>Calibri</vt:lpstr>
      <vt:lpstr>Tw Cen MT</vt:lpstr>
      <vt:lpstr>Tw Cen MT Condensed</vt:lpstr>
      <vt:lpstr>Wingdings 3</vt:lpstr>
      <vt:lpstr>Integraali</vt:lpstr>
      <vt:lpstr>1 Mitä persoonallisuus on?</vt:lpstr>
      <vt:lpstr>Yksilölliset ominaisuudet ja tilannetekijät</vt:lpstr>
      <vt:lpstr>Persoonallisuuden määritelmä</vt:lpstr>
      <vt:lpstr>Persoonallisuuspsykologia</vt:lpstr>
      <vt:lpstr>MCAdamsin teoria persoonallisuudesta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</dc:title>
  <dc:creator>Nea Viljakainen</dc:creator>
  <cp:lastModifiedBy>Roms Jochen</cp:lastModifiedBy>
  <cp:revision>683</cp:revision>
  <dcterms:created xsi:type="dcterms:W3CDTF">2021-05-18T05:21:46Z</dcterms:created>
  <dcterms:modified xsi:type="dcterms:W3CDTF">2023-03-09T08:17:50Z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0x010100CEE9B2EBDD64CC4383B99224C2A6C036</vt:lpwstr>
  </property>
  <property fmtid="{D5CDD505-2E9C-101B-9397-08002B2CF9AE}" pid="3" name="MediaServiceImageTags">
    <vt:lpwstr/>
  </property>
</Properties>
</file>