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9" r:id="rId6"/>
    <p:sldId id="280" r:id="rId7"/>
    <p:sldId id="281" r:id="rId8"/>
    <p:sldId id="282" r:id="rId9"/>
    <p:sldId id="273" r:id="rId10"/>
    <p:sldId id="28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14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kestävä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tulevaisuus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,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yhteisö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yhteiskunta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Kestävä tulevaisuus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Kestävä tulevaisuus: </a:t>
            </a:r>
            <a:r>
              <a:rPr lang="fi-FI" sz="2400" dirty="0">
                <a:ea typeface="+mn-lt"/>
                <a:cs typeface="+mn-lt"/>
              </a:rPr>
              <a:t>tavoitellaan kestävää elämäntapaa tai kestävää kehitystä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Esimerkiksi ekologisesti kestävä kehitys, taloudellisesti kestävä kehitys sekä kulttuurisesti ja sosiaalisesti kestävä kehitys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4" y="1825106"/>
            <a:ext cx="3085956" cy="46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Ilmasto- ja ympäristökriisi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Ihmisen aikaansaamat tuhoisat vaikutukset maapallon ilmastoon ja ekosysteemeihin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Uhkaa fyysistä ja psyykkistä terveyttä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Sään ääri-ilmiöt </a:t>
            </a:r>
            <a:r>
              <a:rPr lang="fi-FI" dirty="0">
                <a:ea typeface="+mn-lt"/>
                <a:cs typeface="+mn-lt"/>
              </a:rPr>
              <a:t>voivat heikentää terveyttä joko suoraan tai epäsuorasti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50" y="585216"/>
            <a:ext cx="4151850" cy="58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Riskikäsitys ilmasto- ja ympäristökriisistä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Riskikäsitys: </a:t>
            </a:r>
            <a:r>
              <a:rPr lang="fi-FI" sz="2400" dirty="0">
                <a:ea typeface="+mn-lt"/>
                <a:cs typeface="+mn-lt"/>
              </a:rPr>
              <a:t>henkilökohtainen arvio riskin seurausten vakavuudesta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muodostuu kognitiivisista, kokemuksellisista ja sosiokulttuurisista tekijöistä.</a:t>
            </a: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Kognitiiviset tekijät</a:t>
            </a:r>
            <a:r>
              <a:rPr lang="fi-FI" sz="2400" dirty="0">
                <a:ea typeface="+mn-lt"/>
                <a:cs typeface="+mn-lt"/>
              </a:rPr>
              <a:t>: tutkittu tieto ilmasto- ja ympäristökriisistä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Kokemukselliset tekijät</a:t>
            </a:r>
            <a:r>
              <a:rPr lang="fi-FI" sz="2400" dirty="0">
                <a:ea typeface="+mn-lt"/>
                <a:cs typeface="+mn-lt"/>
              </a:rPr>
              <a:t>: ilmasto- ja ympäristökriisiin liittyvät tuntemukset ja kokemukset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Sosiokulttuuriset</a:t>
            </a:r>
            <a:r>
              <a:rPr lang="fi-FI" sz="2400" b="1" dirty="0">
                <a:ea typeface="+mn-lt"/>
                <a:cs typeface="+mn-lt"/>
              </a:rPr>
              <a:t> tekijät</a:t>
            </a:r>
            <a:r>
              <a:rPr lang="fi-FI" sz="2400" dirty="0">
                <a:ea typeface="+mn-lt"/>
                <a:cs typeface="+mn-lt"/>
              </a:rPr>
              <a:t>: yhteisön arvot ja normit, jotka vaikuttavat ilmasto- ja ympäristökriisin riskiarvioon</a:t>
            </a: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1" y="2602021"/>
            <a:ext cx="3936044" cy="26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Ilmasto- ja ympäristökriisiin liittyvät tunteet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Ahdistus </a:t>
            </a:r>
            <a:r>
              <a:rPr lang="fi-FI" sz="2400" dirty="0">
                <a:ea typeface="+mn-lt"/>
                <a:cs typeface="+mn-lt"/>
              </a:rPr>
              <a:t>tai</a:t>
            </a:r>
            <a:r>
              <a:rPr lang="fi-FI" sz="2400" b="1" dirty="0">
                <a:ea typeface="+mn-lt"/>
                <a:cs typeface="+mn-lt"/>
              </a:rPr>
              <a:t> huolestuneisuus: </a:t>
            </a:r>
            <a:r>
              <a:rPr lang="fi-FI" sz="2400" dirty="0">
                <a:ea typeface="+mn-lt"/>
                <a:cs typeface="+mn-lt"/>
              </a:rPr>
              <a:t>luonnollinen reaktio ilmasto- ja ympäristökriisiin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 kannustaa toimintaan, jolloin ahdistus vähenee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Pelko</a:t>
            </a:r>
            <a:r>
              <a:rPr lang="fi-FI" sz="2400" dirty="0">
                <a:ea typeface="+mn-lt"/>
                <a:cs typeface="+mn-lt"/>
              </a:rPr>
              <a:t>: tunne, joka voi lamauttaa ja estää toimimasta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jos pelkoa pystyy säätelemään, se voi kannustaa toimintaan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2" y="2099426"/>
            <a:ext cx="3031067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0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Reaktiot ja toiminta ilmasto- ja ympäristökriisiin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Aktiivinen kieltäminen: </a:t>
            </a:r>
            <a:r>
              <a:rPr lang="fi-FI" dirty="0">
                <a:ea typeface="+mn-lt"/>
                <a:cs typeface="+mn-lt"/>
              </a:rPr>
              <a:t>tieteellisen tiedon väheksyntä, ilmasto- ja ympäristökriisin leimaaminen tunnepitoiseksi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Välinpitämättömyys</a:t>
            </a:r>
            <a:r>
              <a:rPr lang="fi-FI" dirty="0">
                <a:ea typeface="+mn-lt"/>
                <a:cs typeface="+mn-lt"/>
              </a:rPr>
              <a:t>: passivoituminen; liittyy usein kokemukseen, että ilmasto- ja ympäristökriisiin ei voi vaikuttaa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Aktiivinen toiminta</a:t>
            </a:r>
            <a:r>
              <a:rPr lang="fi-FI" dirty="0">
                <a:ea typeface="+mn-lt"/>
                <a:cs typeface="+mn-lt"/>
              </a:rPr>
              <a:t>: toiminta, joka pyrkii torjumaan ilmasto- ja ympäristökriisiä tai vähentämään sen vaikutusta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edellyttää </a:t>
            </a:r>
            <a:r>
              <a:rPr lang="fi-FI" b="1" dirty="0">
                <a:ea typeface="+mn-lt"/>
                <a:cs typeface="+mn-lt"/>
              </a:rPr>
              <a:t>toivoa</a:t>
            </a:r>
            <a:r>
              <a:rPr lang="fi-FI" dirty="0">
                <a:ea typeface="+mn-lt"/>
                <a:cs typeface="+mn-lt"/>
              </a:rPr>
              <a:t> ja </a:t>
            </a:r>
            <a:r>
              <a:rPr lang="fi-FI" b="1" dirty="0">
                <a:ea typeface="+mn-lt"/>
                <a:cs typeface="+mn-lt"/>
              </a:rPr>
              <a:t>motivaatiota</a:t>
            </a:r>
            <a:endParaRPr lang="fi-FI" b="1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4" y="585216"/>
            <a:ext cx="3758889" cy="56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Aktivismi tai kansalaistoiminta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Toimintaa, joka pyrkii muuttamaan yhteiskuntaa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aktivistit järjestäytyvät usein erilaisten aktivistiryhmien alle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aktivistiryhmillä voi olla erilaisia tavoitteita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Jos aktivistit saavat riittävästi kannattajia tai huomiota, se johtaa usein poliittisiin muutoksiin tai julistuksiin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 aktivismi pyrkii vaikuttamaan julkiseen keskusteluun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Aktivismiin voi liittyä myös </a:t>
            </a:r>
            <a:r>
              <a:rPr lang="fi-FI" sz="2000" b="1" dirty="0">
                <a:ea typeface="+mn-lt"/>
                <a:cs typeface="+mn-lt"/>
              </a:rPr>
              <a:t>kansalaistottelemattomuutta</a:t>
            </a:r>
            <a:r>
              <a:rPr lang="fi-FI" sz="2000" dirty="0">
                <a:ea typeface="+mn-lt"/>
                <a:cs typeface="+mn-lt"/>
              </a:rPr>
              <a:t>, jossa pyritään rikkomaan lakia, jotta koettu epäoikeudenmukaisuus saa huomiota ja sen korjaamiseen ryhdytään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kansalaistottelemattomuutta voi olla esimerkiksi kadun sulkeminen</a:t>
            </a: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14" y="2286085"/>
            <a:ext cx="4471386" cy="29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Politiikka ja ilmasto- ja ympäristökriisi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Poliittisten puolueiden </a:t>
            </a:r>
            <a:r>
              <a:rPr lang="fi-FI" sz="2400" b="1" dirty="0">
                <a:ea typeface="+mn-lt"/>
                <a:cs typeface="+mn-lt"/>
              </a:rPr>
              <a:t>arvot</a:t>
            </a:r>
            <a:r>
              <a:rPr lang="fi-FI" sz="2400" dirty="0">
                <a:ea typeface="+mn-lt"/>
                <a:cs typeface="+mn-lt"/>
              </a:rPr>
              <a:t> vaikuttavat siihen, miten tärkeänä ilmasto- ja ympäristökriisin ratkaisemista pidetään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>
                <a:ea typeface="+mn-lt"/>
                <a:cs typeface="+mn-lt"/>
              </a:rPr>
              <a:t> Yhteiskunnan </a:t>
            </a:r>
            <a:r>
              <a:rPr lang="fi-FI" sz="2400" b="1" dirty="0">
                <a:ea typeface="+mn-lt"/>
                <a:cs typeface="+mn-lt"/>
              </a:rPr>
              <a:t>polarisaatio</a:t>
            </a:r>
            <a:r>
              <a:rPr lang="fi-FI" sz="2400" dirty="0">
                <a:ea typeface="+mn-lt"/>
                <a:cs typeface="+mn-lt"/>
              </a:rPr>
              <a:t> vaikeuttaa ilmasto- ja ympäristökriisin ratkaisemista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suhteesta ilmasto- ja ympäristökriisiin voi muodostua osa </a:t>
            </a:r>
            <a:r>
              <a:rPr lang="fi-FI" sz="1600" b="1" dirty="0">
                <a:ea typeface="+mn-lt"/>
                <a:cs typeface="+mn-lt"/>
              </a:rPr>
              <a:t>identiteettiä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polarisaatio vahvistaa </a:t>
            </a:r>
            <a:r>
              <a:rPr lang="fi-FI" sz="1600" b="1" dirty="0">
                <a:ea typeface="+mn-lt"/>
                <a:cs typeface="+mn-lt"/>
              </a:rPr>
              <a:t>ryhmäajattelua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polarisaation vuoksi ilmasto- ja ympäristökriisin torjuminen voidaan nähdä </a:t>
            </a:r>
            <a:r>
              <a:rPr lang="fi-FI" sz="1600" b="1" dirty="0">
                <a:ea typeface="+mn-lt"/>
                <a:cs typeface="+mn-lt"/>
              </a:rPr>
              <a:t>uhkana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209700"/>
            <a:ext cx="2921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AACAE-6EB8-45E6-9D80-77184C5DED69}">
  <ds:schemaRefs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17BE59-4B8B-4E12-8A89-FF39DFF27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13374</TotalTime>
  <Words>455</Words>
  <Application>Microsoft Office PowerPoint</Application>
  <PresentationFormat>Laajakuva</PresentationFormat>
  <Paragraphs>57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Integraali</vt:lpstr>
      <vt:lpstr>14 kestävä tulevaisuus, yhteisö ja yhteiskunta</vt:lpstr>
      <vt:lpstr>Kestävä tulevaisuus</vt:lpstr>
      <vt:lpstr>Ilmasto- ja ympäristökriisi</vt:lpstr>
      <vt:lpstr>Riskikäsitys ilmasto- ja ympäristökriisistä</vt:lpstr>
      <vt:lpstr>Ilmasto- ja ympäristökriisiin liittyvät tunteet</vt:lpstr>
      <vt:lpstr>Reaktiot ja toiminta ilmasto- ja ympäristökriisiin</vt:lpstr>
      <vt:lpstr>Aktivismi tai kansalaistoiminta</vt:lpstr>
      <vt:lpstr>Politiikka ja ilmasto- ja ympäristökriisi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681</cp:revision>
  <dcterms:created xsi:type="dcterms:W3CDTF">2021-05-18T05:21:46Z</dcterms:created>
  <dcterms:modified xsi:type="dcterms:W3CDTF">2023-04-26T06:06:38Z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