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13"/>
  </p:notesMasterIdLst>
  <p:sldIdLst>
    <p:sldId id="256" r:id="rId5"/>
    <p:sldId id="268" r:id="rId6"/>
    <p:sldId id="271" r:id="rId7"/>
    <p:sldId id="272" r:id="rId8"/>
    <p:sldId id="273" r:id="rId9"/>
    <p:sldId id="257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wVBVbZ76uK0Or19+QVFlUiMY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DE7D07-1FCC-472F-91D6-4139D8B1F6D2}" v="37" dt="2020-10-22T11:14:03.729"/>
  </p1510:revLst>
</p1510:revInfo>
</file>

<file path=ppt/tableStyles.xml><?xml version="1.0" encoding="utf-8"?>
<a:tblStyleLst xmlns:a="http://schemas.openxmlformats.org/drawingml/2006/main" def="{430816F1-FC01-447B-822A-E443AA8D48F7}">
  <a:tblStyle styleId="{430816F1-FC01-447B-822A-E443AA8D48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BDEB2579-D51B-4287-AAF7-76BA70E1ABB0}"/>
    <pc:docChg chg="undo custSel addSld delSld modSld sldOrd">
      <pc:chgData name="Mari Purola" userId="e3225e4c-68f7-4c12-bf7e-43dbe7929f7a" providerId="ADAL" clId="{BDEB2579-D51B-4287-AAF7-76BA70E1ABB0}" dt="2020-10-22T11:15:16.855" v="531" actId="113"/>
      <pc:docMkLst>
        <pc:docMk/>
      </pc:docMkLst>
      <pc:sldChg chg="modSp">
        <pc:chgData name="Mari Purola" userId="e3225e4c-68f7-4c12-bf7e-43dbe7929f7a" providerId="ADAL" clId="{BDEB2579-D51B-4287-AAF7-76BA70E1ABB0}" dt="2020-10-22T10:42:20.325" v="2" actId="113"/>
        <pc:sldMkLst>
          <pc:docMk/>
          <pc:sldMk cId="0" sldId="256"/>
        </pc:sldMkLst>
        <pc:spChg chg="mod">
          <ac:chgData name="Mari Purola" userId="e3225e4c-68f7-4c12-bf7e-43dbe7929f7a" providerId="ADAL" clId="{BDEB2579-D51B-4287-AAF7-76BA70E1ABB0}" dt="2020-10-22T10:42:20.325" v="2" actId="113"/>
          <ac:spMkLst>
            <pc:docMk/>
            <pc:sldMk cId="0" sldId="256"/>
            <ac:spMk id="159" creationId="{00000000-0000-0000-0000-000000000000}"/>
          </ac:spMkLst>
        </pc:spChg>
      </pc:sldChg>
      <pc:sldChg chg="modSp">
        <pc:chgData name="Mari Purola" userId="e3225e4c-68f7-4c12-bf7e-43dbe7929f7a" providerId="ADAL" clId="{BDEB2579-D51B-4287-AAF7-76BA70E1ABB0}" dt="2020-10-22T11:02:02.800" v="184" actId="5793"/>
        <pc:sldMkLst>
          <pc:docMk/>
          <pc:sldMk cId="0" sldId="257"/>
        </pc:sldMkLst>
        <pc:spChg chg="mod">
          <ac:chgData name="Mari Purola" userId="e3225e4c-68f7-4c12-bf7e-43dbe7929f7a" providerId="ADAL" clId="{BDEB2579-D51B-4287-AAF7-76BA70E1ABB0}" dt="2020-10-22T11:01:02.227" v="175" actId="14100"/>
          <ac:spMkLst>
            <pc:docMk/>
            <pc:sldMk cId="0" sldId="257"/>
            <ac:spMk id="2" creationId="{499399E8-A2EE-4519-8F73-C07DB40CA771}"/>
          </ac:spMkLst>
        </pc:spChg>
        <pc:spChg chg="mod">
          <ac:chgData name="Mari Purola" userId="e3225e4c-68f7-4c12-bf7e-43dbe7929f7a" providerId="ADAL" clId="{BDEB2579-D51B-4287-AAF7-76BA70E1ABB0}" dt="2020-10-22T10:54:58.082" v="109" actId="113"/>
          <ac:spMkLst>
            <pc:docMk/>
            <pc:sldMk cId="0" sldId="257"/>
            <ac:spMk id="165" creationId="{00000000-0000-0000-0000-000000000000}"/>
          </ac:spMkLst>
        </pc:spChg>
        <pc:graphicFrameChg chg="mod modGraphic">
          <ac:chgData name="Mari Purola" userId="e3225e4c-68f7-4c12-bf7e-43dbe7929f7a" providerId="ADAL" clId="{BDEB2579-D51B-4287-AAF7-76BA70E1ABB0}" dt="2020-10-22T11:02:02.800" v="184" actId="5793"/>
          <ac:graphicFrameMkLst>
            <pc:docMk/>
            <pc:sldMk cId="0" sldId="257"/>
            <ac:graphicFrameMk id="166" creationId="{00000000-0000-0000-0000-000000000000}"/>
          </ac:graphicFrameMkLst>
        </pc:graphicFrameChg>
      </pc:sldChg>
      <pc:sldChg chg="del">
        <pc:chgData name="Mari Purola" userId="e3225e4c-68f7-4c12-bf7e-43dbe7929f7a" providerId="ADAL" clId="{BDEB2579-D51B-4287-AAF7-76BA70E1ABB0}" dt="2020-10-22T11:07:28.162" v="254" actId="47"/>
        <pc:sldMkLst>
          <pc:docMk/>
          <pc:sldMk cId="0" sldId="260"/>
        </pc:sldMkLst>
      </pc:sldChg>
      <pc:sldChg chg="del">
        <pc:chgData name="Mari Purola" userId="e3225e4c-68f7-4c12-bf7e-43dbe7929f7a" providerId="ADAL" clId="{BDEB2579-D51B-4287-AAF7-76BA70E1ABB0}" dt="2020-10-22T11:07:28.162" v="254" actId="47"/>
        <pc:sldMkLst>
          <pc:docMk/>
          <pc:sldMk cId="0" sldId="261"/>
        </pc:sldMkLst>
      </pc:sldChg>
      <pc:sldChg chg="addSp delSp modSp mod ord modClrScheme chgLayout">
        <pc:chgData name="Mari Purola" userId="e3225e4c-68f7-4c12-bf7e-43dbe7929f7a" providerId="ADAL" clId="{BDEB2579-D51B-4287-AAF7-76BA70E1ABB0}" dt="2020-10-22T11:12:20.513" v="487" actId="255"/>
        <pc:sldMkLst>
          <pc:docMk/>
          <pc:sldMk cId="0" sldId="268"/>
        </pc:sldMkLst>
        <pc:spChg chg="mod ord">
          <ac:chgData name="Mari Purola" userId="e3225e4c-68f7-4c12-bf7e-43dbe7929f7a" providerId="ADAL" clId="{BDEB2579-D51B-4287-AAF7-76BA70E1ABB0}" dt="2020-10-22T10:45:03.507" v="7" actId="700"/>
          <ac:spMkLst>
            <pc:docMk/>
            <pc:sldMk cId="0" sldId="268"/>
            <ac:spMk id="2" creationId="{AF57F813-F4B2-470C-BF3A-3A0A3098E375}"/>
          </ac:spMkLst>
        </pc:spChg>
        <pc:spChg chg="add del mod ord">
          <ac:chgData name="Mari Purola" userId="e3225e4c-68f7-4c12-bf7e-43dbe7929f7a" providerId="ADAL" clId="{BDEB2579-D51B-4287-AAF7-76BA70E1ABB0}" dt="2020-10-22T10:47:59.527" v="27"/>
          <ac:spMkLst>
            <pc:docMk/>
            <pc:sldMk cId="0" sldId="268"/>
            <ac:spMk id="3" creationId="{1F014EAA-37EA-4428-8CC8-C19D8CA31329}"/>
          </ac:spMkLst>
        </pc:spChg>
        <pc:spChg chg="mod ord">
          <ac:chgData name="Mari Purola" userId="e3225e4c-68f7-4c12-bf7e-43dbe7929f7a" providerId="ADAL" clId="{BDEB2579-D51B-4287-AAF7-76BA70E1ABB0}" dt="2020-10-22T10:45:03.507" v="7" actId="700"/>
          <ac:spMkLst>
            <pc:docMk/>
            <pc:sldMk cId="0" sldId="268"/>
            <ac:spMk id="171" creationId="{00000000-0000-0000-0000-000000000000}"/>
          </ac:spMkLst>
        </pc:spChg>
        <pc:spChg chg="mod ord">
          <ac:chgData name="Mari Purola" userId="e3225e4c-68f7-4c12-bf7e-43dbe7929f7a" providerId="ADAL" clId="{BDEB2579-D51B-4287-AAF7-76BA70E1ABB0}" dt="2020-10-22T11:12:20.513" v="487" actId="255"/>
          <ac:spMkLst>
            <pc:docMk/>
            <pc:sldMk cId="0" sldId="268"/>
            <ac:spMk id="172" creationId="{00000000-0000-0000-0000-000000000000}"/>
          </ac:spMkLst>
        </pc:spChg>
        <pc:picChg chg="add del mod">
          <ac:chgData name="Mari Purola" userId="e3225e4c-68f7-4c12-bf7e-43dbe7929f7a" providerId="ADAL" clId="{BDEB2579-D51B-4287-AAF7-76BA70E1ABB0}" dt="2020-10-22T10:48:03.756" v="29" actId="14100"/>
          <ac:picMkLst>
            <pc:docMk/>
            <pc:sldMk cId="0" sldId="268"/>
            <ac:picMk id="4" creationId="{BE2B5289-9DEC-4AF5-B5BD-F83E056981F4}"/>
          </ac:picMkLst>
        </pc:picChg>
      </pc:sldChg>
      <pc:sldChg chg="del">
        <pc:chgData name="Mari Purola" userId="e3225e4c-68f7-4c12-bf7e-43dbe7929f7a" providerId="ADAL" clId="{BDEB2579-D51B-4287-AAF7-76BA70E1ABB0}" dt="2020-10-22T11:07:28.162" v="254" actId="47"/>
        <pc:sldMkLst>
          <pc:docMk/>
          <pc:sldMk cId="0" sldId="269"/>
        </pc:sldMkLst>
      </pc:sldChg>
      <pc:sldChg chg="del">
        <pc:chgData name="Mari Purola" userId="e3225e4c-68f7-4c12-bf7e-43dbe7929f7a" providerId="ADAL" clId="{BDEB2579-D51B-4287-AAF7-76BA70E1ABB0}" dt="2020-10-22T11:07:28.162" v="254" actId="47"/>
        <pc:sldMkLst>
          <pc:docMk/>
          <pc:sldMk cId="0" sldId="270"/>
        </pc:sldMkLst>
      </pc:sldChg>
      <pc:sldChg chg="modSp new">
        <pc:chgData name="Mari Purola" userId="e3225e4c-68f7-4c12-bf7e-43dbe7929f7a" providerId="ADAL" clId="{BDEB2579-D51B-4287-AAF7-76BA70E1ABB0}" dt="2020-10-22T11:12:35.207" v="489" actId="14100"/>
        <pc:sldMkLst>
          <pc:docMk/>
          <pc:sldMk cId="841226712" sldId="271"/>
        </pc:sldMkLst>
        <pc:spChg chg="mod">
          <ac:chgData name="Mari Purola" userId="e3225e4c-68f7-4c12-bf7e-43dbe7929f7a" providerId="ADAL" clId="{BDEB2579-D51B-4287-AAF7-76BA70E1ABB0}" dt="2020-10-22T10:48:33.738" v="32" actId="113"/>
          <ac:spMkLst>
            <pc:docMk/>
            <pc:sldMk cId="841226712" sldId="271"/>
            <ac:spMk id="2" creationId="{F6216DEE-67B8-4A30-91E7-E4FD03841850}"/>
          </ac:spMkLst>
        </pc:spChg>
        <pc:spChg chg="mod">
          <ac:chgData name="Mari Purola" userId="e3225e4c-68f7-4c12-bf7e-43dbe7929f7a" providerId="ADAL" clId="{BDEB2579-D51B-4287-AAF7-76BA70E1ABB0}" dt="2020-10-22T11:12:35.207" v="489" actId="14100"/>
          <ac:spMkLst>
            <pc:docMk/>
            <pc:sldMk cId="841226712" sldId="271"/>
            <ac:spMk id="3" creationId="{ABE9A314-DF7A-40BC-9DBC-BB354F4A9D1C}"/>
          </ac:spMkLst>
        </pc:spChg>
      </pc:sldChg>
      <pc:sldChg chg="modSp new">
        <pc:chgData name="Mari Purola" userId="e3225e4c-68f7-4c12-bf7e-43dbe7929f7a" providerId="ADAL" clId="{BDEB2579-D51B-4287-AAF7-76BA70E1ABB0}" dt="2020-10-22T11:09:28.930" v="341" actId="20577"/>
        <pc:sldMkLst>
          <pc:docMk/>
          <pc:sldMk cId="571827779" sldId="272"/>
        </pc:sldMkLst>
        <pc:spChg chg="mod">
          <ac:chgData name="Mari Purola" userId="e3225e4c-68f7-4c12-bf7e-43dbe7929f7a" providerId="ADAL" clId="{BDEB2579-D51B-4287-AAF7-76BA70E1ABB0}" dt="2020-10-22T10:50:09.544" v="56" actId="113"/>
          <ac:spMkLst>
            <pc:docMk/>
            <pc:sldMk cId="571827779" sldId="272"/>
            <ac:spMk id="2" creationId="{627E734B-9851-491F-A366-3DC58D31FB81}"/>
          </ac:spMkLst>
        </pc:spChg>
        <pc:spChg chg="mod">
          <ac:chgData name="Mari Purola" userId="e3225e4c-68f7-4c12-bf7e-43dbe7929f7a" providerId="ADAL" clId="{BDEB2579-D51B-4287-AAF7-76BA70E1ABB0}" dt="2020-10-22T11:09:28.930" v="341" actId="20577"/>
          <ac:spMkLst>
            <pc:docMk/>
            <pc:sldMk cId="571827779" sldId="272"/>
            <ac:spMk id="3" creationId="{80DF780B-5349-44C8-A7D3-7DF23B1CE872}"/>
          </ac:spMkLst>
        </pc:spChg>
      </pc:sldChg>
      <pc:sldChg chg="modSp new">
        <pc:chgData name="Mari Purola" userId="e3225e4c-68f7-4c12-bf7e-43dbe7929f7a" providerId="ADAL" clId="{BDEB2579-D51B-4287-AAF7-76BA70E1ABB0}" dt="2020-10-22T11:14:51.874" v="530" actId="113"/>
        <pc:sldMkLst>
          <pc:docMk/>
          <pc:sldMk cId="22008291" sldId="273"/>
        </pc:sldMkLst>
        <pc:spChg chg="mod">
          <ac:chgData name="Mari Purola" userId="e3225e4c-68f7-4c12-bf7e-43dbe7929f7a" providerId="ADAL" clId="{BDEB2579-D51B-4287-AAF7-76BA70E1ABB0}" dt="2020-10-22T10:52:29.729" v="82" actId="113"/>
          <ac:spMkLst>
            <pc:docMk/>
            <pc:sldMk cId="22008291" sldId="273"/>
            <ac:spMk id="2" creationId="{BAA79AB1-9F61-4D4A-A4FE-E37B5F958DEE}"/>
          </ac:spMkLst>
        </pc:spChg>
        <pc:spChg chg="mod">
          <ac:chgData name="Mari Purola" userId="e3225e4c-68f7-4c12-bf7e-43dbe7929f7a" providerId="ADAL" clId="{BDEB2579-D51B-4287-AAF7-76BA70E1ABB0}" dt="2020-10-22T11:14:51.874" v="530" actId="113"/>
          <ac:spMkLst>
            <pc:docMk/>
            <pc:sldMk cId="22008291" sldId="273"/>
            <ac:spMk id="3" creationId="{05EFBBB8-EDCE-4F2A-8644-80D3D23D2CAB}"/>
          </ac:spMkLst>
        </pc:spChg>
      </pc:sldChg>
      <pc:sldChg chg="modSp new">
        <pc:chgData name="Mari Purola" userId="e3225e4c-68f7-4c12-bf7e-43dbe7929f7a" providerId="ADAL" clId="{BDEB2579-D51B-4287-AAF7-76BA70E1ABB0}" dt="2020-10-22T11:15:16.855" v="531" actId="113"/>
        <pc:sldMkLst>
          <pc:docMk/>
          <pc:sldMk cId="1183586506" sldId="274"/>
        </pc:sldMkLst>
        <pc:spChg chg="mod">
          <ac:chgData name="Mari Purola" userId="e3225e4c-68f7-4c12-bf7e-43dbe7929f7a" providerId="ADAL" clId="{BDEB2579-D51B-4287-AAF7-76BA70E1ABB0}" dt="2020-10-22T11:02:47.486" v="188" actId="20577"/>
          <ac:spMkLst>
            <pc:docMk/>
            <pc:sldMk cId="1183586506" sldId="274"/>
            <ac:spMk id="2" creationId="{076CECAD-22BC-4B34-813F-5875ACEB7864}"/>
          </ac:spMkLst>
        </pc:spChg>
        <pc:spChg chg="mod">
          <ac:chgData name="Mari Purola" userId="e3225e4c-68f7-4c12-bf7e-43dbe7929f7a" providerId="ADAL" clId="{BDEB2579-D51B-4287-AAF7-76BA70E1ABB0}" dt="2020-10-22T11:15:16.855" v="531" actId="113"/>
          <ac:spMkLst>
            <pc:docMk/>
            <pc:sldMk cId="1183586506" sldId="274"/>
            <ac:spMk id="3" creationId="{EE59511F-D2F8-4F46-81B1-1F857BF00792}"/>
          </ac:spMkLst>
        </pc:spChg>
      </pc:sldChg>
      <pc:sldChg chg="modSp new">
        <pc:chgData name="Mari Purola" userId="e3225e4c-68f7-4c12-bf7e-43dbe7929f7a" providerId="ADAL" clId="{BDEB2579-D51B-4287-AAF7-76BA70E1ABB0}" dt="2020-10-22T11:07:15.861" v="253" actId="27636"/>
        <pc:sldMkLst>
          <pc:docMk/>
          <pc:sldMk cId="2797413640" sldId="275"/>
        </pc:sldMkLst>
        <pc:spChg chg="mod">
          <ac:chgData name="Mari Purola" userId="e3225e4c-68f7-4c12-bf7e-43dbe7929f7a" providerId="ADAL" clId="{BDEB2579-D51B-4287-AAF7-76BA70E1ABB0}" dt="2020-10-22T11:05:42.770" v="220" actId="113"/>
          <ac:spMkLst>
            <pc:docMk/>
            <pc:sldMk cId="2797413640" sldId="275"/>
            <ac:spMk id="2" creationId="{BDD0C1E6-46E1-484B-8A54-1AD3D84F5912}"/>
          </ac:spMkLst>
        </pc:spChg>
        <pc:spChg chg="mod">
          <ac:chgData name="Mari Purola" userId="e3225e4c-68f7-4c12-bf7e-43dbe7929f7a" providerId="ADAL" clId="{BDEB2579-D51B-4287-AAF7-76BA70E1ABB0}" dt="2020-10-22T11:07:15.861" v="253" actId="27636"/>
          <ac:spMkLst>
            <pc:docMk/>
            <pc:sldMk cId="2797413640" sldId="275"/>
            <ac:spMk id="3" creationId="{17B24429-0B53-4CF9-B9CE-ACF918A833C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5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0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5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0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lvl="0" algn="l">
              <a:spcBef>
                <a:spcPts val="0"/>
              </a:spcBef>
              <a:buClr>
                <a:schemeClr val="dk1"/>
              </a:buClr>
              <a:buSzPts val="6000"/>
            </a:pPr>
            <a:r>
              <a:rPr lang="en-US" sz="4400" dirty="0">
                <a:cs typeface="Calibri Light"/>
              </a:rPr>
              <a:t>9 </a:t>
            </a:r>
            <a:r>
              <a:rPr lang="en-US" sz="4400" dirty="0" err="1">
                <a:cs typeface="Calibri Light"/>
              </a:rPr>
              <a:t>Kulttuuri</a:t>
            </a:r>
            <a:r>
              <a:rPr lang="en-US" sz="4400" dirty="0">
                <a:cs typeface="Calibri Light"/>
              </a:rPr>
              <a:t> </a:t>
            </a:r>
            <a:r>
              <a:rPr lang="en-US" sz="4400" dirty="0" err="1">
                <a:cs typeface="Calibri Light"/>
              </a:rPr>
              <a:t>muokkaa</a:t>
            </a:r>
            <a:r>
              <a:rPr lang="en-US" sz="4400" dirty="0">
                <a:cs typeface="Calibri Light"/>
              </a:rPr>
              <a:t> </a:t>
            </a:r>
            <a:r>
              <a:rPr lang="en-US" sz="4400" dirty="0" err="1">
                <a:cs typeface="Calibri Light"/>
              </a:rPr>
              <a:t>ihmistä</a:t>
            </a:r>
            <a:r>
              <a:rPr lang="en-US" sz="4400" dirty="0">
                <a:cs typeface="Calibri Light"/>
              </a:rPr>
              <a:t> </a:t>
            </a:r>
            <a:endParaRPr lang="fi-FI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4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403037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 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035FC95-0DD1-49BA-BB1F-BCABFA413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38" y="2620391"/>
            <a:ext cx="4669360" cy="1767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sz="5400" dirty="0" err="1">
                <a:cs typeface="Calibri Light"/>
              </a:rPr>
              <a:t>Kulttuurinen</a:t>
            </a:r>
            <a:r>
              <a:rPr lang="en-US" sz="5400" dirty="0">
                <a:cs typeface="Calibri Light"/>
              </a:rPr>
              <a:t> </a:t>
            </a:r>
            <a:r>
              <a:rPr lang="en-US" sz="5400" dirty="0" err="1">
                <a:cs typeface="Calibri Light"/>
              </a:rPr>
              <a:t>näkökulma</a:t>
            </a:r>
            <a:r>
              <a:rPr lang="en-US" sz="5400" dirty="0">
                <a:cs typeface="Calibri Light"/>
              </a:rPr>
              <a:t> </a:t>
            </a:r>
            <a:r>
              <a:rPr lang="en-US" sz="5400" dirty="0" err="1">
                <a:cs typeface="Calibri Light"/>
              </a:rPr>
              <a:t>ihmisen</a:t>
            </a:r>
            <a:r>
              <a:rPr lang="en-US" sz="5400" dirty="0">
                <a:cs typeface="Calibri Light"/>
              </a:rPr>
              <a:t> </a:t>
            </a:r>
            <a:r>
              <a:rPr lang="en-US" sz="5400" dirty="0" err="1">
                <a:cs typeface="Calibri Light"/>
              </a:rPr>
              <a:t>toimintaan</a:t>
            </a:r>
            <a:endParaRPr dirty="0"/>
          </a:p>
        </p:txBody>
      </p:sp>
      <p:sp>
        <p:nvSpPr>
          <p:cNvPr id="172" name="Google Shape;172;p3"/>
          <p:cNvSpPr txBox="1">
            <a:spLocks noGrp="1"/>
          </p:cNvSpPr>
          <p:nvPr>
            <p:ph sz="half" idx="1"/>
          </p:nvPr>
        </p:nvSpPr>
        <p:spPr>
          <a:xfrm>
            <a:off x="1024127" y="2084832"/>
            <a:ext cx="4754880" cy="4385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Miten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kulttuuri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vaikuttaa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yksilön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psyykkiseen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toimintaan</a:t>
            </a:r>
            <a:r>
              <a:rPr lang="en-US" sz="2400" dirty="0">
                <a:ea typeface="+mn-lt"/>
                <a:cs typeface="+mn-lt"/>
              </a:rPr>
              <a:t>?</a:t>
            </a:r>
            <a:endParaRPr lang="en-US" sz="2400" dirty="0">
              <a:cs typeface="Calibri" panose="020F0502020204030204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esim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kieli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ajattelu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ajan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tilan</a:t>
            </a:r>
            <a:r>
              <a:rPr lang="en-US" sz="2000" dirty="0">
                <a:ea typeface="+mn-lt"/>
                <a:cs typeface="+mn-lt"/>
              </a:rPr>
              <a:t> ja </a:t>
            </a:r>
            <a:r>
              <a:rPr lang="en-US" sz="2000" dirty="0" err="1">
                <a:ea typeface="+mn-lt"/>
                <a:cs typeface="+mn-lt"/>
              </a:rPr>
              <a:t>värien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havaitseminen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tunnekokemukset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 dirty="0" err="1">
                <a:ea typeface="+mn-lt"/>
                <a:cs typeface="+mn-lt"/>
              </a:rPr>
              <a:t>tunneilmaisu</a:t>
            </a:r>
            <a:r>
              <a:rPr lang="en-US" sz="2000" dirty="0">
                <a:ea typeface="+mn-lt"/>
                <a:cs typeface="+mn-lt"/>
              </a:rPr>
              <a:t> ja </a:t>
            </a:r>
            <a:r>
              <a:rPr lang="en-US" sz="2000" dirty="0" err="1">
                <a:ea typeface="+mn-lt"/>
                <a:cs typeface="+mn-lt"/>
              </a:rPr>
              <a:t>tunteiden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säätely</a:t>
            </a:r>
            <a:endParaRPr lang="en-US" sz="20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Miten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kulttuuri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vaikuttaa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yhteisöihin</a:t>
            </a:r>
            <a:r>
              <a:rPr lang="en-US" sz="2400" dirty="0">
                <a:ea typeface="+mn-lt"/>
                <a:cs typeface="+mn-lt"/>
              </a:rPr>
              <a:t>?</a:t>
            </a:r>
            <a:endParaRPr lang="en-US" sz="2400" dirty="0">
              <a:cs typeface="Calibri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esim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tärkeinä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pidetyt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arvot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normit</a:t>
            </a:r>
            <a:r>
              <a:rPr lang="en-US" sz="2000" dirty="0">
                <a:ea typeface="+mn-lt"/>
                <a:cs typeface="+mn-lt"/>
              </a:rPr>
              <a:t> ja </a:t>
            </a:r>
            <a:r>
              <a:rPr lang="en-US" sz="2000" dirty="0" err="1">
                <a:ea typeface="+mn-lt"/>
                <a:cs typeface="+mn-lt"/>
              </a:rPr>
              <a:t>taidot</a:t>
            </a:r>
            <a:endParaRPr lang="en-US" sz="20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kulttuurierot</a:t>
            </a:r>
            <a:endParaRPr lang="en-US" sz="20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Miten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ihmiset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muokkavat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kulttuuria</a:t>
            </a:r>
            <a:r>
              <a:rPr lang="en-US" sz="2400" dirty="0">
                <a:cs typeface="Calibri"/>
              </a:rPr>
              <a:t>?</a:t>
            </a:r>
            <a:endParaRPr sz="2400" dirty="0"/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BE2B5289-9DEC-4AF5-B5BD-F83E056981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22574" y="1452881"/>
            <a:ext cx="4180040" cy="4819904"/>
          </a:xfrm>
          <a:prstGeom prst="rect">
            <a:avLst/>
          </a:prstGeom>
        </p:spPr>
      </p:pic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F57F813-F4B2-470C-BF3A-3A0A3098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216DEE-67B8-4A30-91E7-E4FD0384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Kulttuuri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E9A314-DF7A-40BC-9DBC-BB354F4A9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Ihmisten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moninaista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ajattelua</a:t>
            </a:r>
            <a:r>
              <a:rPr lang="en-US" sz="2400" dirty="0">
                <a:ea typeface="+mn-lt"/>
                <a:cs typeface="+mn-lt"/>
              </a:rPr>
              <a:t> ja </a:t>
            </a:r>
            <a:r>
              <a:rPr lang="en-US" sz="2400" dirty="0" err="1">
                <a:ea typeface="+mn-lt"/>
                <a:cs typeface="+mn-lt"/>
              </a:rPr>
              <a:t>toimintaa</a:t>
            </a:r>
            <a:endParaRPr lang="en-US" sz="24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esim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arvot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normit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asenteet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uskomukset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kieli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 dirty="0" err="1">
                <a:ea typeface="+mn-lt"/>
                <a:cs typeface="+mn-lt"/>
              </a:rPr>
              <a:t>käyttäytymistavat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elämänmuodot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rakennettu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ympäristö</a:t>
            </a:r>
            <a:endParaRPr lang="en-US" sz="20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kulttuuriset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toimintatavat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ovat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osittain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automaattisia</a:t>
            </a:r>
            <a:r>
              <a:rPr lang="en-US" sz="2000" dirty="0">
                <a:ea typeface="+mn-lt"/>
                <a:cs typeface="+mn-lt"/>
              </a:rPr>
              <a:t> ja </a:t>
            </a:r>
            <a:r>
              <a:rPr lang="en-US" sz="2000" dirty="0" err="1">
                <a:ea typeface="+mn-lt"/>
                <a:cs typeface="+mn-lt"/>
              </a:rPr>
              <a:t>ei-tietoisia</a:t>
            </a:r>
            <a:endParaRPr lang="en-US" sz="20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Maailmassa</a:t>
            </a:r>
            <a:r>
              <a:rPr lang="en-US" sz="2400" dirty="0">
                <a:ea typeface="+mn-lt"/>
                <a:cs typeface="+mn-lt"/>
              </a:rPr>
              <a:t> n. 10 000 </a:t>
            </a:r>
            <a:r>
              <a:rPr lang="en-US" sz="2400" dirty="0" err="1">
                <a:ea typeface="+mn-lt"/>
                <a:cs typeface="+mn-lt"/>
              </a:rPr>
              <a:t>kulttuuria</a:t>
            </a:r>
            <a:endParaRPr lang="en-US" sz="24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Kulttuurin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jatkuvuus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dirty="0">
                <a:ea typeface="+mn-lt"/>
                <a:cs typeface="+mn-lt"/>
              </a:rPr>
              <a:t>= </a:t>
            </a:r>
            <a:r>
              <a:rPr lang="en-US" sz="2400" dirty="0" err="1">
                <a:ea typeface="+mn-lt"/>
                <a:cs typeface="+mn-lt"/>
              </a:rPr>
              <a:t>kulttuurissa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pysyvyyttä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kulttuuri</a:t>
            </a:r>
            <a:r>
              <a:rPr lang="en-US" sz="2000" dirty="0">
                <a:ea typeface="+mn-lt"/>
                <a:cs typeface="+mn-lt"/>
              </a:rPr>
              <a:t> on </a:t>
            </a:r>
            <a:r>
              <a:rPr lang="en-US" sz="2000" dirty="0" err="1">
                <a:ea typeface="+mn-lt"/>
                <a:cs typeface="+mn-lt"/>
              </a:rPr>
              <a:t>joiltakin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osin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tietyn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yhteisön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jakamaa</a:t>
            </a:r>
            <a:endParaRPr lang="en-US" sz="20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kulttuuria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opetetaan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uusille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sukupolville</a:t>
            </a:r>
            <a:endParaRPr lang="en-US" sz="20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Kulttuurin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dynaamisuus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dirty="0">
                <a:ea typeface="+mn-lt"/>
                <a:cs typeface="+mn-lt"/>
              </a:rPr>
              <a:t>= </a:t>
            </a:r>
            <a:r>
              <a:rPr lang="en-US" sz="2400" dirty="0" err="1">
                <a:ea typeface="+mn-lt"/>
                <a:cs typeface="+mn-lt"/>
              </a:rPr>
              <a:t>kultturit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ovat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muutostilassa</a:t>
            </a:r>
            <a:endParaRPr lang="en-US" sz="24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kulttuurit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muokkautuvia</a:t>
            </a:r>
            <a:r>
              <a:rPr lang="en-US" sz="2000" dirty="0">
                <a:ea typeface="+mn-lt"/>
                <a:cs typeface="+mn-lt"/>
              </a:rPr>
              <a:t> ja </a:t>
            </a:r>
            <a:r>
              <a:rPr lang="en-US" sz="2000" dirty="0" err="1">
                <a:ea typeface="+mn-lt"/>
                <a:cs typeface="+mn-lt"/>
              </a:rPr>
              <a:t>monimuotoisia</a:t>
            </a:r>
            <a:endParaRPr lang="en-US" sz="2000" dirty="0">
              <a:cs typeface="Calibri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DCAB9BC-6BE2-4F2B-92C5-5FBBE5C9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84122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7E734B-9851-491F-A366-3DC58D31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Kulttuurin omaksuminen sosialisaatiossa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DF780B-5349-44C8-A7D3-7DF23B1CE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sz="2400" b="1" dirty="0"/>
              <a:t>Sosia­lisaatio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 läpi elämän kestävä prosessi, jonka kuluessa yksilö kasvaa yhteisön ja yhteiskunnan jäseneksi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 kulttuurin keskeisten tietojen, taitojen, arvojen ja normien omaksuminen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Sosialisaatio ohjaa, muovaa ja rajoittaa yksilön kehitystä</a:t>
            </a:r>
            <a:endParaRPr lang="fi-FI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 oman kulttuurin asiantuntijaksi kasvaminen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Toisaalta yksilö muokkaa myös itse aktiivisesti sitä yhteisöä, jossa elää 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AA74366-26B4-4519-94F1-AC4C4B2E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57182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A79AB1-9F61-4D4A-A4FE-E37B5F95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Kulttuuripsykologia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EFBBB8-EDCE-4F2A-8644-80D3D23D2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60880"/>
            <a:ext cx="9720073" cy="478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Tutkimuskohteita</a:t>
            </a:r>
            <a:r>
              <a:rPr lang="en-US" sz="2400" dirty="0">
                <a:cs typeface="Calibri"/>
              </a:rPr>
              <a:t>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>
                <a:cs typeface="Calibri"/>
              </a:rPr>
              <a:t> Miten ihmiset muokkaavat kulttuuria? 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>
                <a:cs typeface="Calibri"/>
              </a:rPr>
              <a:t> Miten kulttuuriset käytänteet säätelevät ja muuttavat ihmisen psyykkistä toimintaa? 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>
                <a:cs typeface="Calibri"/>
              </a:rPr>
              <a:t> Miten nämä muutokset tuottavat ainutlaatuisia ja monimuotoisia yksilöitä?</a:t>
            </a:r>
            <a:endParaRPr lang="en-US" sz="2400" b="1" dirty="0"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>
                <a:cs typeface="Calibri"/>
              </a:rPr>
              <a:t>Keskeiset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tavoitteet</a:t>
            </a:r>
            <a:r>
              <a:rPr lang="en-US" sz="2400" dirty="0">
                <a:cs typeface="Calibri"/>
              </a:rPr>
              <a:t>: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tunnustaa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ihmisen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monimuotoisuus</a:t>
            </a:r>
            <a:endParaRPr lang="en-US" sz="2000" dirty="0">
              <a:cs typeface="Calibri"/>
            </a:endParaRP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tietoisuutta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siitä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että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kaikki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ihmiset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ovat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osa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erilaisia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yhteisöjä</a:t>
            </a:r>
            <a:endParaRPr lang="en-US" sz="2000" dirty="0"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 WEIRD-­</a:t>
            </a:r>
            <a:r>
              <a:rPr lang="en-US" sz="2400" dirty="0" err="1">
                <a:cs typeface="Calibri"/>
              </a:rPr>
              <a:t>ilmiön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huomioiminen</a:t>
            </a:r>
            <a:r>
              <a:rPr lang="en-US" sz="2400" dirty="0">
                <a:cs typeface="Calibri"/>
              </a:rPr>
              <a:t>:</a:t>
            </a:r>
            <a:r>
              <a:rPr lang="en-US" sz="2400" i="1" dirty="0">
                <a:cs typeface="Calibri"/>
              </a:rPr>
              <a:t> </a:t>
            </a:r>
            <a:endParaRPr lang="fi-FI" sz="2400" i="1" dirty="0">
              <a:cs typeface="Calibri"/>
            </a:endParaRP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>
                <a:cs typeface="Calibri"/>
              </a:rPr>
              <a:t> psykologisten tutkimusten perusteella muodostunut tieto ihmisestä saatu pitkälti tietyistä kulttuuriympäristöistä (western, </a:t>
            </a:r>
            <a:r>
              <a:rPr lang="fi-FI" sz="2000" dirty="0" err="1">
                <a:cs typeface="Calibri"/>
              </a:rPr>
              <a:t>educated</a:t>
            </a:r>
            <a:r>
              <a:rPr lang="fi-FI" sz="2000" dirty="0">
                <a:cs typeface="Calibri"/>
              </a:rPr>
              <a:t>, </a:t>
            </a:r>
            <a:r>
              <a:rPr lang="fi-FI" sz="2000" dirty="0" err="1">
                <a:cs typeface="Calibri"/>
              </a:rPr>
              <a:t>industrialized</a:t>
            </a:r>
            <a:r>
              <a:rPr lang="fi-FI" sz="2000" dirty="0">
                <a:cs typeface="Calibri"/>
              </a:rPr>
              <a:t>, </a:t>
            </a:r>
            <a:r>
              <a:rPr lang="fi-FI" sz="2000" dirty="0" err="1">
                <a:cs typeface="Calibri"/>
              </a:rPr>
              <a:t>rich</a:t>
            </a:r>
            <a:r>
              <a:rPr lang="fi-FI" sz="2000" dirty="0">
                <a:cs typeface="Calibri"/>
              </a:rPr>
              <a:t>, </a:t>
            </a:r>
            <a:r>
              <a:rPr lang="fi-FI" sz="2000" dirty="0" err="1">
                <a:cs typeface="Calibri"/>
              </a:rPr>
              <a:t>democratic</a:t>
            </a:r>
            <a:r>
              <a:rPr lang="fi-FI" sz="2000" dirty="0">
                <a:cs typeface="Calibri"/>
              </a:rPr>
              <a:t>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>
                <a:cs typeface="Calibri"/>
              </a:rPr>
              <a:t> tutkijoiden monimuotoisuus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cs typeface="Calibri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839B96A-0A3E-4F7C-846C-D3C50971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2200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06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6" name="Straight Connector 110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7" name="Rectangle 112">
            <a:extLst>
              <a:ext uri="{FF2B5EF4-FFF2-40B4-BE49-F238E27FC236}">
                <a16:creationId xmlns:a16="http://schemas.microsoft.com/office/drawing/2014/main" id="{CA73784B-AC76-4BAD-93AF-C72D0EDFD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Google Shape;165;p2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fi-FI" sz="4400" dirty="0"/>
              <a:t>Yksilölliset ja yhteisölliset kulttuurit</a:t>
            </a:r>
            <a:endParaRPr lang="en-US" sz="44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78" name="Straight Connector 114">
            <a:extLst>
              <a:ext uri="{FF2B5EF4-FFF2-40B4-BE49-F238E27FC236}">
                <a16:creationId xmlns:a16="http://schemas.microsoft.com/office/drawing/2014/main" id="{811DCF04-0C7C-44FC-8246-FC8D736B1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32004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99399E8-A2EE-4519-8F73-C07DB40C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0698" y="6399584"/>
            <a:ext cx="2728493" cy="3364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fi-FI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Tekijät ● Mieli 1 Toimiva ja oppiva ihminen </a:t>
            </a:r>
            <a:endParaRPr lang="en-US" kern="1200" cap="all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66" name="Google Shape;166;p2"/>
          <p:cNvGraphicFramePr/>
          <p:nvPr>
            <p:extLst>
              <p:ext uri="{D42A27DB-BD31-4B8C-83A1-F6EECF244321}">
                <p14:modId xmlns:p14="http://schemas.microsoft.com/office/powerpoint/2010/main" val="2723951211"/>
              </p:ext>
            </p:extLst>
          </p:nvPr>
        </p:nvGraphicFramePr>
        <p:xfrm>
          <a:off x="4601795" y="640080"/>
          <a:ext cx="7204125" cy="5548270"/>
        </p:xfrm>
        <a:graphic>
          <a:graphicData uri="http://schemas.openxmlformats.org/drawingml/2006/table">
            <a:tbl>
              <a:tblPr firstRow="1" bandRow="1">
                <a:noFill/>
                <a:tableStyleId>{430816F1-FC01-447B-822A-E443AA8D48F7}</a:tableStyleId>
              </a:tblPr>
              <a:tblGrid>
                <a:gridCol w="3587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6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50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  <a:tabLst/>
                        <a:defRPr/>
                      </a:pPr>
                      <a:r>
                        <a:rPr lang="fi-FI" sz="2800" kern="1200" dirty="0">
                          <a:effectLst/>
                          <a:latin typeface="+mj-lt"/>
                        </a:rPr>
                        <a:t>Individualistiset (y</a:t>
                      </a:r>
                      <a:r>
                        <a:rPr lang="fi-FI" sz="2800" dirty="0">
                          <a:latin typeface="+mj-lt"/>
                        </a:rPr>
                        <a:t>ksilölliset) kulttuurit</a:t>
                      </a:r>
                    </a:p>
                  </a:txBody>
                  <a:tcPr marL="77671" marR="77671" marT="77671" marB="77671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  <a:tabLst/>
                        <a:defRPr/>
                      </a:pPr>
                      <a:r>
                        <a:rPr lang="fi-FI" sz="2800" dirty="0">
                          <a:latin typeface="+mj-lt"/>
                        </a:rPr>
                        <a:t>Kollektiiviset (yhteisölliset) kulttuurit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endParaRPr lang="fi-FI" sz="25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488">
                <a:tc>
                  <a:txBody>
                    <a:bodyPr/>
                    <a:lstStyle/>
                    <a:p>
                      <a:pPr marL="34290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fi-FI" sz="2000" dirty="0">
                          <a:latin typeface="+mn-lt"/>
                        </a:rPr>
                        <a:t>Vähemmistö maailman maista; useimmat länsimaat</a:t>
                      </a:r>
                    </a:p>
                    <a:p>
                      <a:pPr marL="342900" indent="-342900">
                        <a:buFont typeface="Courier New" panose="02070309020205020404" pitchFamily="49" charset="0"/>
                        <a:buChar char="o"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fi-FI" sz="2000" dirty="0">
                          <a:latin typeface="+mn-lt"/>
                        </a:rPr>
                        <a:t>Korostetaan yksilökeskeisyyttä</a:t>
                      </a:r>
                    </a:p>
                    <a:p>
                      <a:pPr marL="0" lvl="0" indent="0">
                        <a:buFont typeface="Courier New" panose="02070309020205020404" pitchFamily="49" charset="0"/>
                        <a:buNone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fi-FI" sz="2000" dirty="0">
                          <a:latin typeface="+mn-lt"/>
                        </a:rPr>
                        <a:t>Itsensä määrittely: ”minä”</a:t>
                      </a:r>
                    </a:p>
                    <a:p>
                      <a:pPr marL="0" lvl="0" indent="0">
                        <a:buFont typeface="Courier New" panose="02070309020205020404" pitchFamily="49" charset="0"/>
                        <a:buNone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fi-FI" sz="2000" dirty="0">
                          <a:latin typeface="+mn-lt"/>
                        </a:rPr>
                        <a:t>Tärkeää: omat mieltymykset ja saavutukset, itsenäinen toiminta ja siihen kannustaminen 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2000" dirty="0">
                          <a:latin typeface="+mn-lt"/>
                        </a:rPr>
                        <a:t>Suurin osa maailman maista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2000" dirty="0">
                          <a:latin typeface="+mn-lt"/>
                        </a:rPr>
                        <a:t>Korostetaan yhteisöä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2000" dirty="0">
                          <a:latin typeface="+mn-lt"/>
                        </a:rPr>
                        <a:t>Itsensä määrittely: ”me”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fi-FI" sz="2000" dirty="0"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2000" dirty="0">
                          <a:latin typeface="+mn-lt"/>
                        </a:rPr>
                        <a:t>Tärkeää: ryhmäjäsenyys, yhteisölliset tavoitteet, keskinäinen vastuunjako ja sosiaalisen harmonian ylläpitäminen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6CECAD-22BC-4B34-813F-5875ACEB7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>
                <a:cs typeface="Calibri Light"/>
              </a:rPr>
              <a:t>Yksilöllisyys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en-US" sz="5400" dirty="0" err="1">
                <a:cs typeface="Calibri Light"/>
              </a:rPr>
              <a:t>yhteisöllisyys</a:t>
            </a:r>
            <a:r>
              <a:rPr lang="en-US" sz="5400" dirty="0">
                <a:cs typeface="Calibri Light"/>
              </a:rPr>
              <a:t> </a:t>
            </a:r>
            <a:r>
              <a:rPr lang="en-US" sz="5400" dirty="0" err="1">
                <a:cs typeface="Calibri Light"/>
              </a:rPr>
              <a:t>kulttuurin</a:t>
            </a:r>
            <a:r>
              <a:rPr lang="en-US" sz="5400" dirty="0">
                <a:cs typeface="Calibri Light"/>
              </a:rPr>
              <a:t> </a:t>
            </a:r>
            <a:r>
              <a:rPr lang="en-US" sz="5400" dirty="0" err="1">
                <a:cs typeface="Calibri Light"/>
              </a:rPr>
              <a:t>ulottuvuutena</a:t>
            </a:r>
            <a:r>
              <a:rPr lang="en-US" sz="5400" dirty="0">
                <a:cs typeface="Calibri Light"/>
              </a:rPr>
              <a:t> 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59511F-D2F8-4F46-81B1-1F857BF00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Yksilöllisyyttä</a:t>
            </a:r>
            <a:r>
              <a:rPr lang="en-US" sz="2400" dirty="0">
                <a:ea typeface="+mn-lt"/>
                <a:cs typeface="+mn-lt"/>
              </a:rPr>
              <a:t> ja </a:t>
            </a:r>
            <a:r>
              <a:rPr lang="en-US" sz="2400" dirty="0" err="1">
                <a:ea typeface="+mn-lt"/>
                <a:cs typeface="+mn-lt"/>
              </a:rPr>
              <a:t>yhteisöllisyyttä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kulttuurin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ulottuvuutena</a:t>
            </a:r>
            <a:r>
              <a:rPr lang="en-US" sz="2400" dirty="0">
                <a:ea typeface="+mn-lt"/>
                <a:cs typeface="+mn-lt"/>
              </a:rPr>
              <a:t> on </a:t>
            </a:r>
            <a:r>
              <a:rPr lang="en-US" sz="2400" dirty="0" err="1">
                <a:ea typeface="+mn-lt"/>
                <a:cs typeface="+mn-lt"/>
              </a:rPr>
              <a:t>tutkittu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runsaasti</a:t>
            </a:r>
            <a:endParaRPr lang="en-US" sz="24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mahdollistaa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eri</a:t>
            </a:r>
            <a:r>
              <a:rPr lang="en-US" sz="2000" dirty="0">
                <a:ea typeface="+mn-lt"/>
                <a:cs typeface="+mn-lt"/>
              </a:rPr>
              <a:t> maiden </a:t>
            </a:r>
            <a:r>
              <a:rPr lang="en-US" sz="2000" dirty="0" err="1">
                <a:ea typeface="+mn-lt"/>
                <a:cs typeface="+mn-lt"/>
              </a:rPr>
              <a:t>välisten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kulttuurierojen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tutkimisen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Teoriaan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kohdistettua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en-US" sz="2400" b="1" dirty="0" err="1">
                <a:ea typeface="+mn-lt"/>
                <a:cs typeface="+mn-lt"/>
              </a:rPr>
              <a:t>kritiikkiä</a:t>
            </a:r>
            <a:r>
              <a:rPr lang="en-US" sz="2400" dirty="0">
                <a:ea typeface="+mn-lt"/>
                <a:cs typeface="+mn-lt"/>
              </a:rPr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Yksilöllisyys</a:t>
            </a:r>
            <a:r>
              <a:rPr lang="en-US" sz="2000" dirty="0">
                <a:ea typeface="+mn-lt"/>
                <a:cs typeface="+mn-lt"/>
              </a:rPr>
              <a:t> ja </a:t>
            </a:r>
            <a:r>
              <a:rPr lang="en-US" sz="2000" dirty="0" err="1">
                <a:ea typeface="+mn-lt"/>
                <a:cs typeface="+mn-lt"/>
              </a:rPr>
              <a:t>yhteisöllisyys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ovat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yleistyksiä</a:t>
            </a:r>
            <a:endParaRPr lang="en-US" sz="2000" dirty="0">
              <a:ea typeface="+mn-lt"/>
              <a:cs typeface="+mn-lt"/>
            </a:endParaRPr>
          </a:p>
          <a:p>
            <a:pPr lvl="3"/>
            <a:r>
              <a:rPr lang="en-US" sz="2000" dirty="0" err="1">
                <a:ea typeface="+mn-lt"/>
                <a:cs typeface="+mn-lt"/>
              </a:rPr>
              <a:t>niiden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ilmenemisessä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vaihtelua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eri</a:t>
            </a:r>
            <a:r>
              <a:rPr lang="en-US" sz="2000" dirty="0">
                <a:ea typeface="+mn-lt"/>
                <a:cs typeface="+mn-lt"/>
              </a:rPr>
              <a:t> maiden </a:t>
            </a:r>
            <a:r>
              <a:rPr lang="en-US" sz="2000" dirty="0" err="1">
                <a:ea typeface="+mn-lt"/>
                <a:cs typeface="+mn-lt"/>
              </a:rPr>
              <a:t>välillä</a:t>
            </a:r>
            <a:endParaRPr lang="en-US" sz="2000" dirty="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Kansallisen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kulttuurin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oletetaan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määrittelevän</a:t>
            </a:r>
            <a:r>
              <a:rPr lang="en-US" sz="2400" dirty="0">
                <a:ea typeface="+mn-lt"/>
                <a:cs typeface="+mn-lt"/>
              </a:rPr>
              <a:t> ja </a:t>
            </a:r>
            <a:r>
              <a:rPr lang="en-US" sz="2400" dirty="0" err="1">
                <a:ea typeface="+mn-lt"/>
                <a:cs typeface="+mn-lt"/>
              </a:rPr>
              <a:t>ohjaavan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vahvasti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yksilön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toimintaa</a:t>
            </a:r>
            <a:endParaRPr lang="en-US" sz="24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yhden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valtion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sisällä</a:t>
            </a:r>
            <a:r>
              <a:rPr lang="en-US" sz="2000" dirty="0">
                <a:ea typeface="+mn-lt"/>
                <a:cs typeface="+mn-lt"/>
              </a:rPr>
              <a:t> on </a:t>
            </a:r>
            <a:r>
              <a:rPr lang="en-US" sz="2000" dirty="0" err="1">
                <a:ea typeface="+mn-lt"/>
                <a:cs typeface="+mn-lt"/>
              </a:rPr>
              <a:t>useita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kulttuureja</a:t>
            </a:r>
            <a:endParaRPr lang="en-US" sz="20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yksilöiden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väliset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erot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voivat</a:t>
            </a:r>
            <a:r>
              <a:rPr lang="en-US" sz="2000" dirty="0">
                <a:ea typeface="+mn-lt"/>
                <a:cs typeface="+mn-lt"/>
              </a:rPr>
              <a:t> olla </a:t>
            </a:r>
            <a:r>
              <a:rPr lang="en-US" sz="2000" dirty="0" err="1">
                <a:ea typeface="+mn-lt"/>
                <a:cs typeface="+mn-lt"/>
              </a:rPr>
              <a:t>suuret</a:t>
            </a:r>
            <a:endParaRPr lang="en-US" sz="2000" dirty="0">
              <a:ea typeface="+mn-lt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yksilön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arvot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 dirty="0" err="1">
                <a:ea typeface="+mn-lt"/>
                <a:cs typeface="+mn-lt"/>
              </a:rPr>
              <a:t>asenteet</a:t>
            </a:r>
            <a:r>
              <a:rPr lang="en-US" sz="2000" dirty="0">
                <a:ea typeface="+mn-lt"/>
                <a:cs typeface="+mn-lt"/>
              </a:rPr>
              <a:t> ja </a:t>
            </a:r>
            <a:r>
              <a:rPr lang="en-US" sz="2000" dirty="0" err="1">
                <a:ea typeface="+mn-lt"/>
                <a:cs typeface="+mn-lt"/>
              </a:rPr>
              <a:t>tavat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eivät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johdu</a:t>
            </a:r>
            <a:r>
              <a:rPr lang="en-US" sz="2000" dirty="0">
                <a:ea typeface="+mn-lt"/>
                <a:cs typeface="+mn-lt"/>
              </a:rPr>
              <a:t> vain </a:t>
            </a:r>
            <a:r>
              <a:rPr lang="en-US" sz="2000" dirty="0" err="1">
                <a:ea typeface="+mn-lt"/>
                <a:cs typeface="+mn-lt"/>
              </a:rPr>
              <a:t>kulttuurista</a:t>
            </a:r>
            <a:r>
              <a:rPr lang="en-US" sz="2000" dirty="0">
                <a:ea typeface="+mn-lt"/>
                <a:cs typeface="+mn-lt"/>
              </a:rPr>
              <a:t> ja </a:t>
            </a:r>
            <a:r>
              <a:rPr lang="en-US" sz="2000" dirty="0" err="1">
                <a:ea typeface="+mn-lt"/>
                <a:cs typeface="+mn-lt"/>
              </a:rPr>
              <a:t>kulttuurieroista</a:t>
            </a:r>
            <a:endParaRPr lang="en-US" sz="2000" dirty="0">
              <a:ea typeface="+mn-lt"/>
              <a:cs typeface="+mn-lt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BBD5CB3-7867-48B7-8356-A121BA0D9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118358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D0C1E6-46E1-484B-8A54-1AD3D84F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Kulttuuri</a:t>
            </a:r>
            <a:r>
              <a:rPr lang="en-US" dirty="0">
                <a:cs typeface="Calibri Light"/>
              </a:rPr>
              <a:t> ja </a:t>
            </a:r>
            <a:r>
              <a:rPr lang="en-US" dirty="0" err="1">
                <a:cs typeface="Calibri Light"/>
              </a:rPr>
              <a:t>psyykkinen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toiminta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B24429-0B53-4CF9-B9CE-ACF918A83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2400" b="1" dirty="0"/>
              <a:t>Tiedonkäsittely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sz="2400" dirty="0"/>
              <a:t>Kulttuurin avulla jäsennetään, luokitellaan ja rakennetaan käsityksiä todellisuudesta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Ympäröivä kulttuuri on yhteydessä esim. seuraaviin yksilön tiedonkäsittelyn toimintoihin: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200" dirty="0"/>
              <a:t> havaitseminen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200" dirty="0"/>
              <a:t> ajattelu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200" dirty="0"/>
              <a:t> kielelliset toiminnot</a:t>
            </a:r>
          </a:p>
          <a:p>
            <a:pPr marL="0" indent="0">
              <a:buNone/>
            </a:pPr>
            <a:r>
              <a:rPr lang="fi-FI" sz="2600" b="1" dirty="0"/>
              <a:t>Tunteet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Kulttuurin normit ohjaavat tunneilmaisua ja tunteiden säätelyä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866FCF2-28DA-4F6D-849E-D76B247B6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2797413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AA5228-B8BB-4DD0-BFAE-CA50B83A340A}">
  <ds:schemaRefs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5F814D-43B9-4ECB-B8F2-47A2507BB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2EFCCE-BBDE-4A44-87D3-AB4030236F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595</Words>
  <Application>Microsoft Office PowerPoint</Application>
  <PresentationFormat>Laajakuva</PresentationFormat>
  <Paragraphs>81</Paragraphs>
  <Slides>8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Tw Cen MT</vt:lpstr>
      <vt:lpstr>Tw Cen MT Condensed</vt:lpstr>
      <vt:lpstr>Wingdings 3</vt:lpstr>
      <vt:lpstr>Integraali</vt:lpstr>
      <vt:lpstr>9 Kulttuuri muokkaa ihmistä </vt:lpstr>
      <vt:lpstr>Kulttuurinen näkökulma ihmisen toimintaan</vt:lpstr>
      <vt:lpstr>Kulttuuri</vt:lpstr>
      <vt:lpstr>Kulttuurin omaksuminen sosialisaatiossa </vt:lpstr>
      <vt:lpstr>Kulttuuripsykologia</vt:lpstr>
      <vt:lpstr>Yksilölliset ja yhteisölliset kulttuurit</vt:lpstr>
      <vt:lpstr>Yksilöllisyys−yhteisöllisyys kulttuurin ulottuvuutena </vt:lpstr>
      <vt:lpstr>Kulttuuri ja psyykkinen toiminta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Psykologia tieteenä</dc:title>
  <dc:creator>Mari Purola</dc:creator>
  <cp:lastModifiedBy>Roms Jochen</cp:lastModifiedBy>
  <cp:revision>5</cp:revision>
  <dcterms:created xsi:type="dcterms:W3CDTF">2020-09-17T06:19:12Z</dcterms:created>
  <dcterms:modified xsi:type="dcterms:W3CDTF">2022-09-02T10:54:30Z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