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4"/>
  </p:sldMasterIdLst>
  <p:notesMasterIdLst>
    <p:notesMasterId r:id="rId13"/>
  </p:notesMasterIdLst>
  <p:sldIdLst>
    <p:sldId id="264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5" roundtripDataSignature="AMtx7mhaYnzH/R2u/jyAFsX5GkfqT0Z2a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F36435-038B-414B-8643-0CFC37323587}" v="2" dt="2020-10-19T11:12:38.9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customschemas.google.com/relationships/presentationmetadata" Target="metadata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Purola" userId="e3225e4c-68f7-4c12-bf7e-43dbe7929f7a" providerId="ADAL" clId="{6CF36435-038B-414B-8643-0CFC37323587}"/>
    <pc:docChg chg="custSel modSld">
      <pc:chgData name="Mari Purola" userId="e3225e4c-68f7-4c12-bf7e-43dbe7929f7a" providerId="ADAL" clId="{6CF36435-038B-414B-8643-0CFC37323587}" dt="2020-10-19T11:12:44.637" v="11" actId="1076"/>
      <pc:docMkLst>
        <pc:docMk/>
      </pc:docMkLst>
      <pc:sldChg chg="addSp delSp modSp">
        <pc:chgData name="Mari Purola" userId="e3225e4c-68f7-4c12-bf7e-43dbe7929f7a" providerId="ADAL" clId="{6CF36435-038B-414B-8643-0CFC37323587}" dt="2020-10-19T11:12:44.637" v="11" actId="1076"/>
        <pc:sldMkLst>
          <pc:docMk/>
          <pc:sldMk cId="0" sldId="259"/>
        </pc:sldMkLst>
        <pc:picChg chg="del mod">
          <ac:chgData name="Mari Purola" userId="e3225e4c-68f7-4c12-bf7e-43dbe7929f7a" providerId="ADAL" clId="{6CF36435-038B-414B-8643-0CFC37323587}" dt="2020-10-19T11:12:37.209" v="7" actId="478"/>
          <ac:picMkLst>
            <pc:docMk/>
            <pc:sldMk cId="0" sldId="259"/>
            <ac:picMk id="3" creationId="{FB16B643-BC33-46C9-841E-487388359067}"/>
          </ac:picMkLst>
        </pc:picChg>
        <pc:picChg chg="add mod">
          <ac:chgData name="Mari Purola" userId="e3225e4c-68f7-4c12-bf7e-43dbe7929f7a" providerId="ADAL" clId="{6CF36435-038B-414B-8643-0CFC37323587}" dt="2020-10-19T11:12:44.637" v="11" actId="1076"/>
          <ac:picMkLst>
            <pc:docMk/>
            <pc:sldMk cId="0" sldId="259"/>
            <ac:picMk id="4" creationId="{B8DFAF7A-118C-43E0-8051-5E6A02537F3D}"/>
          </ac:picMkLst>
        </pc:picChg>
      </pc:sldChg>
      <pc:sldChg chg="addSp delSp modSp">
        <pc:chgData name="Mari Purola" userId="e3225e4c-68f7-4c12-bf7e-43dbe7929f7a" providerId="ADAL" clId="{6CF36435-038B-414B-8643-0CFC37323587}" dt="2020-10-19T09:35:55.470" v="5" actId="1076"/>
        <pc:sldMkLst>
          <pc:docMk/>
          <pc:sldMk cId="0" sldId="264"/>
        </pc:sldMkLst>
        <pc:picChg chg="del">
          <ac:chgData name="Mari Purola" userId="e3225e4c-68f7-4c12-bf7e-43dbe7929f7a" providerId="ADAL" clId="{6CF36435-038B-414B-8643-0CFC37323587}" dt="2020-10-19T09:35:51.862" v="4" actId="478"/>
          <ac:picMkLst>
            <pc:docMk/>
            <pc:sldMk cId="0" sldId="264"/>
            <ac:picMk id="3" creationId="{92390323-2428-4B66-B14B-740DF8FF12C7}"/>
          </ac:picMkLst>
        </pc:picChg>
        <pc:picChg chg="add mod">
          <ac:chgData name="Mari Purola" userId="e3225e4c-68f7-4c12-bf7e-43dbe7929f7a" providerId="ADAL" clId="{6CF36435-038B-414B-8643-0CFC37323587}" dt="2020-10-19T09:35:55.470" v="5" actId="1076"/>
          <ac:picMkLst>
            <pc:docMk/>
            <pc:sldMk cId="0" sldId="264"/>
            <ac:picMk id="7" creationId="{9063B510-9DCE-4DFF-B88A-47A19B8C9372}"/>
          </ac:picMkLst>
        </pc:picChg>
      </pc:sldChg>
    </pc:docChg>
  </pc:docChgLst>
  <pc:docChgLst>
    <pc:chgData name="Mari Purola" userId="e3225e4c-68f7-4c12-bf7e-43dbe7929f7a" providerId="ADAL" clId="{4539A1F2-819C-49CC-8EA8-C1D0B75E8E59}"/>
    <pc:docChg chg="undo custSel modSld">
      <pc:chgData name="Mari Purola" userId="e3225e4c-68f7-4c12-bf7e-43dbe7929f7a" providerId="ADAL" clId="{4539A1F2-819C-49CC-8EA8-C1D0B75E8E59}" dt="2020-09-29T12:23:24.064" v="484" actId="20577"/>
      <pc:docMkLst>
        <pc:docMk/>
      </pc:docMkLst>
      <pc:sldChg chg="modSp">
        <pc:chgData name="Mari Purola" userId="e3225e4c-68f7-4c12-bf7e-43dbe7929f7a" providerId="ADAL" clId="{4539A1F2-819C-49CC-8EA8-C1D0B75E8E59}" dt="2020-09-29T12:16:44.879" v="150" actId="20577"/>
        <pc:sldMkLst>
          <pc:docMk/>
          <pc:sldMk cId="0" sldId="257"/>
        </pc:sldMkLst>
        <pc:spChg chg="mod">
          <ac:chgData name="Mari Purola" userId="e3225e4c-68f7-4c12-bf7e-43dbe7929f7a" providerId="ADAL" clId="{4539A1F2-819C-49CC-8EA8-C1D0B75E8E59}" dt="2020-09-29T12:16:44.879" v="150" actId="20577"/>
          <ac:spMkLst>
            <pc:docMk/>
            <pc:sldMk cId="0" sldId="257"/>
            <ac:spMk id="166" creationId="{00000000-0000-0000-0000-000000000000}"/>
          </ac:spMkLst>
        </pc:spChg>
      </pc:sldChg>
      <pc:sldChg chg="modSp">
        <pc:chgData name="Mari Purola" userId="e3225e4c-68f7-4c12-bf7e-43dbe7929f7a" providerId="ADAL" clId="{4539A1F2-819C-49CC-8EA8-C1D0B75E8E59}" dt="2020-09-29T12:18:17.146" v="166" actId="20577"/>
        <pc:sldMkLst>
          <pc:docMk/>
          <pc:sldMk cId="0" sldId="258"/>
        </pc:sldMkLst>
        <pc:spChg chg="mod">
          <ac:chgData name="Mari Purola" userId="e3225e4c-68f7-4c12-bf7e-43dbe7929f7a" providerId="ADAL" clId="{4539A1F2-819C-49CC-8EA8-C1D0B75E8E59}" dt="2020-09-29T12:18:17.146" v="166" actId="20577"/>
          <ac:spMkLst>
            <pc:docMk/>
            <pc:sldMk cId="0" sldId="258"/>
            <ac:spMk id="172" creationId="{00000000-0000-0000-0000-000000000000}"/>
          </ac:spMkLst>
        </pc:spChg>
      </pc:sldChg>
      <pc:sldChg chg="modSp">
        <pc:chgData name="Mari Purola" userId="e3225e4c-68f7-4c12-bf7e-43dbe7929f7a" providerId="ADAL" clId="{4539A1F2-819C-49CC-8EA8-C1D0B75E8E59}" dt="2020-09-29T12:20:26.267" v="323" actId="20577"/>
        <pc:sldMkLst>
          <pc:docMk/>
          <pc:sldMk cId="0" sldId="260"/>
        </pc:sldMkLst>
        <pc:spChg chg="mod">
          <ac:chgData name="Mari Purola" userId="e3225e4c-68f7-4c12-bf7e-43dbe7929f7a" providerId="ADAL" clId="{4539A1F2-819C-49CC-8EA8-C1D0B75E8E59}" dt="2020-09-29T12:20:26.267" v="323" actId="20577"/>
          <ac:spMkLst>
            <pc:docMk/>
            <pc:sldMk cId="0" sldId="260"/>
            <ac:spMk id="184" creationId="{00000000-0000-0000-0000-000000000000}"/>
          </ac:spMkLst>
        </pc:spChg>
      </pc:sldChg>
      <pc:sldChg chg="modSp">
        <pc:chgData name="Mari Purola" userId="e3225e4c-68f7-4c12-bf7e-43dbe7929f7a" providerId="ADAL" clId="{4539A1F2-819C-49CC-8EA8-C1D0B75E8E59}" dt="2020-09-29T12:21:34.519" v="420"/>
        <pc:sldMkLst>
          <pc:docMk/>
          <pc:sldMk cId="0" sldId="261"/>
        </pc:sldMkLst>
        <pc:spChg chg="mod">
          <ac:chgData name="Mari Purola" userId="e3225e4c-68f7-4c12-bf7e-43dbe7929f7a" providerId="ADAL" clId="{4539A1F2-819C-49CC-8EA8-C1D0B75E8E59}" dt="2020-09-29T12:21:34.519" v="420"/>
          <ac:spMkLst>
            <pc:docMk/>
            <pc:sldMk cId="0" sldId="261"/>
            <ac:spMk id="190" creationId="{00000000-0000-0000-0000-000000000000}"/>
          </ac:spMkLst>
        </pc:spChg>
      </pc:sldChg>
      <pc:sldChg chg="modSp">
        <pc:chgData name="Mari Purola" userId="e3225e4c-68f7-4c12-bf7e-43dbe7929f7a" providerId="ADAL" clId="{4539A1F2-819C-49CC-8EA8-C1D0B75E8E59}" dt="2020-09-29T12:22:27.400" v="448" actId="20577"/>
        <pc:sldMkLst>
          <pc:docMk/>
          <pc:sldMk cId="0" sldId="262"/>
        </pc:sldMkLst>
        <pc:spChg chg="mod">
          <ac:chgData name="Mari Purola" userId="e3225e4c-68f7-4c12-bf7e-43dbe7929f7a" providerId="ADAL" clId="{4539A1F2-819C-49CC-8EA8-C1D0B75E8E59}" dt="2020-09-29T12:22:27.400" v="448" actId="20577"/>
          <ac:spMkLst>
            <pc:docMk/>
            <pc:sldMk cId="0" sldId="262"/>
            <ac:spMk id="196" creationId="{00000000-0000-0000-0000-000000000000}"/>
          </ac:spMkLst>
        </pc:spChg>
      </pc:sldChg>
      <pc:sldChg chg="modSp">
        <pc:chgData name="Mari Purola" userId="e3225e4c-68f7-4c12-bf7e-43dbe7929f7a" providerId="ADAL" clId="{4539A1F2-819C-49CC-8EA8-C1D0B75E8E59}" dt="2020-09-29T12:23:24.064" v="484" actId="20577"/>
        <pc:sldMkLst>
          <pc:docMk/>
          <pc:sldMk cId="0" sldId="263"/>
        </pc:sldMkLst>
        <pc:spChg chg="mod">
          <ac:chgData name="Mari Purola" userId="e3225e4c-68f7-4c12-bf7e-43dbe7929f7a" providerId="ADAL" clId="{4539A1F2-819C-49CC-8EA8-C1D0B75E8E59}" dt="2020-09-29T12:23:24.064" v="484" actId="20577"/>
          <ac:spMkLst>
            <pc:docMk/>
            <pc:sldMk cId="0" sldId="263"/>
            <ac:spMk id="20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7" name="Google Shape;1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8aca97caa7_0_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3" name="Google Shape;163;g8aca97caa7_0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9" name="Google Shape;16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89b7ae1a0e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5" name="Google Shape;175;g89b7ae1a0e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1" name="Google Shape;18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89b7ae1a0e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7" name="Google Shape;187;g89b7ae1a0e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8aca97caa7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3" name="Google Shape;193;g8aca97caa7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8aca97caa7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9" name="Google Shape;199;g8aca97caa7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9971439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9691676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735001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7345082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5566176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2538276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2827943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9215718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2856864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2318465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98850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815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1" name="Rectangle 99">
            <a:extLst>
              <a:ext uri="{FF2B5EF4-FFF2-40B4-BE49-F238E27FC236}">
                <a16:creationId xmlns:a16="http://schemas.microsoft.com/office/drawing/2014/main" id="{070784CE-9DD4-4C2D-88B9-D219730A47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Google Shape;159;p1"/>
          <p:cNvSpPr txBox="1">
            <a:spLocks noGrp="1"/>
          </p:cNvSpPr>
          <p:nvPr>
            <p:ph type="ctrTitle"/>
          </p:nvPr>
        </p:nvSpPr>
        <p:spPr>
          <a:xfrm>
            <a:off x="5258134" y="640080"/>
            <a:ext cx="6293689" cy="3652405"/>
          </a:xfrm>
          <a:prstGeom prst="rect">
            <a:avLst/>
          </a:prstGeom>
        </p:spPr>
        <p:txBody>
          <a:bodyPr spcFirstLastPara="1" lIns="91425" tIns="45700" rIns="91425" bIns="45700" anchor="b" anchorCtr="0">
            <a:normAutofit/>
          </a:bodyPr>
          <a:lstStyle/>
          <a:p>
            <a:pPr lvl="0" algn="l"/>
            <a:r>
              <a:rPr lang="fi-FI" sz="4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3. Psykologinen tutkimus</a:t>
            </a:r>
          </a:p>
        </p:txBody>
      </p:sp>
      <p:cxnSp>
        <p:nvCxnSpPr>
          <p:cNvPr id="162" name="Straight Connector 101">
            <a:extLst>
              <a:ext uri="{FF2B5EF4-FFF2-40B4-BE49-F238E27FC236}">
                <a16:creationId xmlns:a16="http://schemas.microsoft.com/office/drawing/2014/main" id="{640A410A-1838-4131-95A6-2BE4F8D412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09640" y="4388141"/>
            <a:ext cx="58521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57580CC5-245A-4EFD-8167-0D7B405A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 dirty="0"/>
              <a:t>© Sanoma Pro, Tekijät ● Mieli 1 Toimiva ja oppiva ihminen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9063B510-9DCE-4DFF-B88A-47A19B8C9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215" y="2720669"/>
            <a:ext cx="4404484" cy="16674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8aca97caa7_0_17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dirty="0"/>
              <a:t>Tutkimusmenetelmien valinta</a:t>
            </a:r>
            <a:endParaRPr dirty="0"/>
          </a:p>
        </p:txBody>
      </p:sp>
      <p:sp>
        <p:nvSpPr>
          <p:cNvPr id="166" name="Google Shape;166;g8aca97caa7_0_175"/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461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fi-FI" sz="2600" b="1" dirty="0"/>
              <a:t>Tutkimusmenetelmät =</a:t>
            </a:r>
            <a:r>
              <a:rPr lang="fi-FI" sz="2600" dirty="0"/>
              <a:t> kaikki tieteellisen tutkimuksen tavat, joiden avulla tutkimus saadaan toteutettua</a:t>
            </a:r>
            <a:endParaRPr sz="2600" dirty="0"/>
          </a:p>
          <a:p>
            <a:pPr marL="457200" lvl="0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fi-FI" sz="2600" b="1" dirty="0"/>
              <a:t>Tutkimusote:</a:t>
            </a:r>
            <a:r>
              <a:rPr lang="fi-FI" sz="2600" dirty="0"/>
              <a:t> kokeellinen tai ei-kokeellinen</a:t>
            </a:r>
            <a:endParaRPr sz="2600" dirty="0"/>
          </a:p>
          <a:p>
            <a:pPr marL="457200" lvl="0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fi-FI" sz="2600" b="1" dirty="0"/>
              <a:t>Aineistonkeruumenetelmä: </a:t>
            </a:r>
            <a:r>
              <a:rPr lang="fi-FI" sz="2600" dirty="0"/>
              <a:t>kerätään ilmiötä koskeva tieto</a:t>
            </a:r>
          </a:p>
          <a:p>
            <a:pPr marL="457200" lvl="0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fi-FI" sz="2600" dirty="0"/>
              <a:t>Analysointimenetelmä = tiedon käsittelemisen menetelmä</a:t>
            </a:r>
            <a:endParaRPr sz="2600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99370876-0FCC-41A8-8CDB-AAA8CFAA9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dirty="0"/>
              <a:t>Kokeellinen tutkimus</a:t>
            </a:r>
            <a:endParaRPr dirty="0"/>
          </a:p>
        </p:txBody>
      </p:sp>
      <p:sp>
        <p:nvSpPr>
          <p:cNvPr id="172" name="Google Shape;172;p4"/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461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fi-FI" sz="2600" b="1" dirty="0"/>
              <a:t>tutkimusote</a:t>
            </a:r>
            <a:r>
              <a:rPr lang="fi-FI" sz="2600" dirty="0"/>
              <a:t>, pyrkimyksenä osoittaa syy-seuraussuhde</a:t>
            </a:r>
            <a:endParaRPr sz="2600" dirty="0"/>
          </a:p>
          <a:p>
            <a:pPr marL="457200" lvl="0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fi-FI" sz="2600" b="1" dirty="0"/>
              <a:t>syy-seuraussuhde</a:t>
            </a:r>
            <a:r>
              <a:rPr lang="fi-FI" sz="2600" dirty="0"/>
              <a:t>: miten jokin asia tai tapahtuma vaikuttaa toiseen</a:t>
            </a:r>
          </a:p>
          <a:p>
            <a:pPr marL="669036" lvl="1" indent="-3429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ourier New" panose="02070309020205020404" pitchFamily="49" charset="0"/>
              <a:buChar char="o"/>
            </a:pPr>
            <a:r>
              <a:rPr lang="fi-FI" sz="2200" dirty="0"/>
              <a:t>asioiden eli </a:t>
            </a:r>
            <a:r>
              <a:rPr lang="fi-FI" sz="2200" b="1" dirty="0"/>
              <a:t>muuttujien</a:t>
            </a:r>
            <a:r>
              <a:rPr lang="fi-FI" sz="2200" dirty="0"/>
              <a:t> välillä yhteys, jossa toinen on syy ja toinen seuraus</a:t>
            </a:r>
            <a:endParaRPr sz="2200" dirty="0"/>
          </a:p>
          <a:p>
            <a:pPr marL="457200" lvl="0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fi-FI" sz="2600" b="1" dirty="0"/>
              <a:t>riippumaton muuttuja</a:t>
            </a:r>
            <a:r>
              <a:rPr lang="fi-FI" sz="2600" dirty="0"/>
              <a:t>: tutkija muuntelee koetilanteessa</a:t>
            </a:r>
            <a:endParaRPr sz="2600" dirty="0"/>
          </a:p>
          <a:p>
            <a:pPr marL="457200" lvl="0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fi-FI" sz="2600" b="1" dirty="0"/>
              <a:t>riippuva muuttuja</a:t>
            </a:r>
            <a:r>
              <a:rPr lang="fi-FI" sz="2600" dirty="0"/>
              <a:t>: mittaamisen kohteena oleva muuttuja, arvot riippuvat riippumattomasta muuttujasta</a:t>
            </a:r>
            <a:endParaRPr sz="2600" dirty="0"/>
          </a:p>
          <a:p>
            <a:pPr marL="457200" lvl="0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fi-FI" sz="2600" dirty="0"/>
              <a:t>laboratoriossa tai kentällä</a:t>
            </a:r>
            <a:endParaRPr sz="2600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7023D6CB-C6E5-4509-912C-ACC71E75D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89b7ae1a0e_0_32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3133581" cy="1499616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sz="4000" dirty="0"/>
              <a:t>Kokeellinen tutkimus</a:t>
            </a: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72B2017E-8CA4-4F8D-9DEA-709E318B0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/>
              <a:t>© Sanoma Pro, Tekijät ● Mieli 1 Toimiva ja oppiva ihminen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B8DFAF7A-118C-43E0-8051-5E6A02537F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7709" y="766327"/>
            <a:ext cx="7184106" cy="532534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dirty="0"/>
              <a:t>Ei-kokeellinen tutkimus</a:t>
            </a:r>
            <a:endParaRPr dirty="0"/>
          </a:p>
        </p:txBody>
      </p:sp>
      <p:sp>
        <p:nvSpPr>
          <p:cNvPr id="184" name="Google Shape;184;p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600" b="1" dirty="0"/>
              <a:t>tutkimusote:</a:t>
            </a:r>
            <a:r>
              <a:rPr lang="fi-FI" sz="2600" dirty="0"/>
              <a:t> selvitetään ilmiöiden välisiä yhteyksiä tai kuvaillaan ilmiötä</a:t>
            </a:r>
            <a:endParaRPr sz="2600"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600" b="1" dirty="0" err="1"/>
              <a:t>korrelatiivinen</a:t>
            </a:r>
            <a:r>
              <a:rPr lang="fi-FI" sz="2600" b="1" dirty="0"/>
              <a:t> tutkimus</a:t>
            </a:r>
            <a:r>
              <a:rPr lang="fi-FI" sz="2600" dirty="0"/>
              <a:t> 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600" b="1" dirty="0"/>
              <a:t>haastattelua </a:t>
            </a:r>
            <a:r>
              <a:rPr lang="fi-FI" sz="2600" dirty="0"/>
              <a:t>käyttävä tutkimus</a:t>
            </a:r>
            <a:endParaRPr sz="2600"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600" b="1" dirty="0"/>
              <a:t>korrelaatio</a:t>
            </a:r>
            <a:r>
              <a:rPr lang="fi-FI" sz="2600" dirty="0"/>
              <a:t> = muuttujan välinen tilastollinen yhteys</a:t>
            </a:r>
            <a:endParaRPr sz="2600" b="1"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600" b="1" dirty="0" err="1"/>
              <a:t>korrelatiivinen</a:t>
            </a:r>
            <a:r>
              <a:rPr lang="fi-FI" sz="2600" b="1" dirty="0"/>
              <a:t> tutkimus</a:t>
            </a:r>
            <a:r>
              <a:rPr lang="fi-FI" sz="2600" dirty="0"/>
              <a:t>: tilastoihin perustuvat aineistot, kahden muuttujan välinen yhteys</a:t>
            </a:r>
            <a:endParaRPr sz="2600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F10F480C-9BEA-4259-8300-5517D20A1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89b7ae1a0e_0_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dirty="0"/>
              <a:t>Tapaustutkimus</a:t>
            </a:r>
            <a:endParaRPr dirty="0"/>
          </a:p>
        </p:txBody>
      </p:sp>
      <p:sp>
        <p:nvSpPr>
          <p:cNvPr id="190" name="Google Shape;190;g89b7ae1a0e_0_4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600" b="1" dirty="0"/>
              <a:t>tutkimusote</a:t>
            </a:r>
            <a:r>
              <a:rPr lang="fi-FI" sz="2600" dirty="0"/>
              <a:t>: tarkastellaan yksilöitä, ryhmiä tai organisaatioita todellisessa ympäristössä</a:t>
            </a:r>
            <a:endParaRPr sz="2600"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600" dirty="0"/>
              <a:t>ei-kokeellinen tai kokeellinen</a:t>
            </a:r>
            <a:endParaRPr sz="2600"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600" dirty="0"/>
              <a:t>teorioiden testaaminen ja kehittäminen tosielämässä</a:t>
            </a:r>
            <a:endParaRPr sz="2600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E0B3B131-3F4E-43A7-85AC-3391BF32C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8aca97caa7_0_8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dirty="0"/>
              <a:t>Kvantitatiivinen tutkimus</a:t>
            </a:r>
            <a:endParaRPr dirty="0"/>
          </a:p>
        </p:txBody>
      </p:sp>
      <p:sp>
        <p:nvSpPr>
          <p:cNvPr id="196" name="Google Shape;196;g8aca97caa7_0_8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921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00"/>
              <a:buChar char="●"/>
            </a:pPr>
            <a:r>
              <a:rPr lang="fi-FI" sz="2600" dirty="0"/>
              <a:t>= </a:t>
            </a:r>
            <a:r>
              <a:rPr lang="fi-FI" sz="2600" b="1" dirty="0"/>
              <a:t>määrällinen tutkimus</a:t>
            </a:r>
            <a:endParaRPr sz="2600" b="1" dirty="0"/>
          </a:p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fi-FI" sz="2600" dirty="0"/>
              <a:t>tieto kerätään numeroiden muodossa, esim. tilasto</a:t>
            </a:r>
            <a:endParaRPr sz="2600" dirty="0"/>
          </a:p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fi-FI" sz="2600" b="1" dirty="0"/>
              <a:t>aineistonkeruumenetelmiä:</a:t>
            </a:r>
            <a:r>
              <a:rPr lang="fi-FI" sz="2600" dirty="0"/>
              <a:t> kyselyt, psykologiset, testit, aivotutkimusmenetelmät</a:t>
            </a:r>
            <a:endParaRPr sz="2600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0FA7233C-AFAF-41E1-90DF-FE3A0778C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8aca97caa7_0_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dirty="0"/>
              <a:t>Kvalitatiivinen tutkimus</a:t>
            </a:r>
            <a:endParaRPr dirty="0"/>
          </a:p>
        </p:txBody>
      </p:sp>
      <p:sp>
        <p:nvSpPr>
          <p:cNvPr id="202" name="Google Shape;202;g8aca97caa7_0_9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 sz="2600" dirty="0"/>
              <a:t>= </a:t>
            </a:r>
            <a:r>
              <a:rPr lang="fi-FI" sz="2600" b="1" dirty="0"/>
              <a:t>laadullinen tutkimus</a:t>
            </a:r>
            <a:endParaRPr sz="2600" b="1"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 sz="2600" dirty="0"/>
              <a:t>aineisto on muussa kuin numeromuodossa, esim. teksti tai puhe</a:t>
            </a:r>
            <a:endParaRPr sz="2600"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 sz="2600" b="1" dirty="0"/>
              <a:t>aineistonkeruumenetelmiä:</a:t>
            </a:r>
            <a:r>
              <a:rPr lang="fi-FI" sz="2600" dirty="0"/>
              <a:t> haastattelu, havainnointi</a:t>
            </a:r>
            <a:endParaRPr sz="2600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C5D2AE6D-1E6C-4E40-8CD2-93E6399F3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Integraal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D330BE2FF61EB4F9F095CEE9DE28A4F" ma:contentTypeVersion="12" ma:contentTypeDescription="Luo uusi asiakirja." ma:contentTypeScope="" ma:versionID="2d172205e6b1e9f90410461194ccb86e">
  <xsd:schema xmlns:xsd="http://www.w3.org/2001/XMLSchema" xmlns:xs="http://www.w3.org/2001/XMLSchema" xmlns:p="http://schemas.microsoft.com/office/2006/metadata/properties" xmlns:ns3="842ccd07-6dee-4268-8983-d0cc307909f3" xmlns:ns4="ae6f4c56-1b40-49ce-a64e-cede96ac5a44" targetNamespace="http://schemas.microsoft.com/office/2006/metadata/properties" ma:root="true" ma:fieldsID="0c59c07ba59b230843aced3d90a01ec9" ns3:_="" ns4:_="">
    <xsd:import namespace="842ccd07-6dee-4268-8983-d0cc307909f3"/>
    <xsd:import namespace="ae6f4c56-1b40-49ce-a64e-cede96ac5a4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ccd07-6dee-4268-8983-d0cc307909f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f4c56-1b40-49ce-a64e-cede96ac5a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384E67-F3D8-4235-AD67-0D5A0A17EA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F0292E-9190-4323-BC85-51F08731253A}">
  <ds:schemaRefs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842ccd07-6dee-4268-8983-d0cc307909f3"/>
    <ds:schemaRef ds:uri="http://schemas.microsoft.com/office/2006/documentManagement/types"/>
    <ds:schemaRef ds:uri="ae6f4c56-1b40-49ce-a64e-cede96ac5a44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6D90D3E-2C9E-4333-8B5F-249B603A7B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ccd07-6dee-4268-8983-d0cc307909f3"/>
    <ds:schemaRef ds:uri="ae6f4c56-1b40-49ce-a64e-cede96ac5a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277</Words>
  <Application>Microsoft Office PowerPoint</Application>
  <PresentationFormat>Laajakuva</PresentationFormat>
  <Paragraphs>40</Paragraphs>
  <Slides>8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Tw Cen MT</vt:lpstr>
      <vt:lpstr>Tw Cen MT Condensed</vt:lpstr>
      <vt:lpstr>Wingdings 3</vt:lpstr>
      <vt:lpstr>Integraali</vt:lpstr>
      <vt:lpstr>3. Psykologinen tutkimus</vt:lpstr>
      <vt:lpstr>Tutkimusmenetelmien valinta</vt:lpstr>
      <vt:lpstr>Kokeellinen tutkimus</vt:lpstr>
      <vt:lpstr>Kokeellinen tutkimus</vt:lpstr>
      <vt:lpstr>Ei-kokeellinen tutkimus</vt:lpstr>
      <vt:lpstr>Tapaustutkimus</vt:lpstr>
      <vt:lpstr>Kvantitatiivinen tutkimus</vt:lpstr>
      <vt:lpstr>Kvalitatiivinen tutkimus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Psykologinen tutkimus</dc:title>
  <dc:creator>Mari Purola</dc:creator>
  <cp:lastModifiedBy>Roms Jochen</cp:lastModifiedBy>
  <cp:revision>3</cp:revision>
  <dcterms:created xsi:type="dcterms:W3CDTF">2020-09-17T06:27:27Z</dcterms:created>
  <dcterms:modified xsi:type="dcterms:W3CDTF">2022-08-15T11:19:53Z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0x0101001D330BE2FF61EB4F9F095CEE9DE28A4F</vt:lpwstr>
  </property>
</Properties>
</file>