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9" r:id="rId7"/>
    <p:sldId id="260" r:id="rId8"/>
    <p:sldId id="261" r:id="rId9"/>
    <p:sldId id="266" r:id="rId10"/>
    <p:sldId id="264" r:id="rId11"/>
    <p:sldId id="265" r:id="rId12"/>
    <p:sldId id="267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4714"/>
  </p:normalViewPr>
  <p:slideViewPr>
    <p:cSldViewPr snapToGrid="0" snapToObjects="1">
      <p:cViewPr varScale="1">
        <p:scale>
          <a:sx n="66" d="100"/>
          <a:sy n="66" d="100"/>
        </p:scale>
        <p:origin x="9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82F12-CFF5-6741-AA69-C027990F36CA}" type="doc">
      <dgm:prSet loTypeId="urn:microsoft.com/office/officeart/2008/layout/RadialCluster" loCatId="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356F7F2-8B69-D94F-8AE8-626B18EA4367}">
      <dgm:prSet phldrT="[Text]"/>
      <dgm:spPr/>
      <dgm:t>
        <a:bodyPr/>
        <a:lstStyle/>
        <a:p>
          <a:r>
            <a:rPr lang="en-US" dirty="0" err="1"/>
            <a:t>Oppimisen</a:t>
          </a:r>
          <a:r>
            <a:rPr lang="en-US" dirty="0"/>
            <a:t> </a:t>
          </a:r>
          <a:r>
            <a:rPr lang="en-US" dirty="0" err="1"/>
            <a:t>lajit</a:t>
          </a:r>
          <a:endParaRPr lang="en-US" dirty="0"/>
        </a:p>
      </dgm:t>
    </dgm:pt>
    <dgm:pt modelId="{AF9C3BA4-9F84-6A4D-9B06-EC0CDBDB8A14}" type="parTrans" cxnId="{2FCA9589-5D4A-C246-970D-6A9267EA5C44}">
      <dgm:prSet/>
      <dgm:spPr/>
      <dgm:t>
        <a:bodyPr/>
        <a:lstStyle/>
        <a:p>
          <a:endParaRPr lang="en-US"/>
        </a:p>
      </dgm:t>
    </dgm:pt>
    <dgm:pt modelId="{BD132BDD-5B14-4F44-A527-851E520D9F54}" type="sibTrans" cxnId="{2FCA9589-5D4A-C246-970D-6A9267EA5C44}">
      <dgm:prSet/>
      <dgm:spPr/>
      <dgm:t>
        <a:bodyPr/>
        <a:lstStyle/>
        <a:p>
          <a:endParaRPr lang="en-US"/>
        </a:p>
      </dgm:t>
    </dgm:pt>
    <dgm:pt modelId="{3923C8AF-B5BD-7D4B-B12F-1E65B8CBE76E}">
      <dgm:prSet phldrT="[Text]" custT="1"/>
      <dgm:spPr/>
      <dgm:t>
        <a:bodyPr/>
        <a:lstStyle/>
        <a:p>
          <a:r>
            <a:rPr lang="en-US" sz="2400" dirty="0" err="1"/>
            <a:t>habituaatio</a:t>
          </a:r>
          <a:endParaRPr lang="en-US" sz="2400" dirty="0"/>
        </a:p>
      </dgm:t>
    </dgm:pt>
    <dgm:pt modelId="{5488648B-6804-DA48-9D4E-2D136730D367}" type="parTrans" cxnId="{675A8E7F-D97E-3948-890B-E6B3AF47245E}">
      <dgm:prSet/>
      <dgm:spPr/>
      <dgm:t>
        <a:bodyPr/>
        <a:lstStyle/>
        <a:p>
          <a:endParaRPr lang="en-US"/>
        </a:p>
      </dgm:t>
    </dgm:pt>
    <dgm:pt modelId="{FDA8184D-7CBA-024C-9C07-49E56C0EF7C9}" type="sibTrans" cxnId="{675A8E7F-D97E-3948-890B-E6B3AF47245E}">
      <dgm:prSet/>
      <dgm:spPr/>
      <dgm:t>
        <a:bodyPr/>
        <a:lstStyle/>
        <a:p>
          <a:endParaRPr lang="en-US"/>
        </a:p>
      </dgm:t>
    </dgm:pt>
    <dgm:pt modelId="{03726738-F9F5-3347-8ECD-0E5148E8CA41}">
      <dgm:prSet phldrT="[Text]" custT="1"/>
      <dgm:spPr/>
      <dgm:t>
        <a:bodyPr/>
        <a:lstStyle/>
        <a:p>
          <a:r>
            <a:rPr lang="en-US" sz="2400" dirty="0" err="1"/>
            <a:t>klassinen</a:t>
          </a:r>
          <a:r>
            <a:rPr lang="en-US" sz="2400" dirty="0"/>
            <a:t> </a:t>
          </a:r>
          <a:r>
            <a:rPr lang="en-US" sz="2400" dirty="0" err="1"/>
            <a:t>ehdollistuminen</a:t>
          </a:r>
          <a:endParaRPr lang="en-US" sz="2400" dirty="0"/>
        </a:p>
      </dgm:t>
    </dgm:pt>
    <dgm:pt modelId="{82B2A9D5-814E-C142-AF4B-80AEFFE80780}" type="parTrans" cxnId="{4318ED9A-C20E-E049-B456-05BA263EE471}">
      <dgm:prSet/>
      <dgm:spPr/>
      <dgm:t>
        <a:bodyPr/>
        <a:lstStyle/>
        <a:p>
          <a:endParaRPr lang="en-US"/>
        </a:p>
      </dgm:t>
    </dgm:pt>
    <dgm:pt modelId="{2D8084FF-6F6E-7942-9E8D-F09ABCE9F5F8}" type="sibTrans" cxnId="{4318ED9A-C20E-E049-B456-05BA263EE471}">
      <dgm:prSet/>
      <dgm:spPr/>
      <dgm:t>
        <a:bodyPr/>
        <a:lstStyle/>
        <a:p>
          <a:endParaRPr lang="en-US"/>
        </a:p>
      </dgm:t>
    </dgm:pt>
    <dgm:pt modelId="{3B4A96AF-9B75-1D42-88A5-FC31AEBA5EBF}">
      <dgm:prSet phldrT="[Text]" custT="1"/>
      <dgm:spPr/>
      <dgm:t>
        <a:bodyPr/>
        <a:lstStyle/>
        <a:p>
          <a:r>
            <a:rPr lang="en-US" sz="2400" dirty="0" err="1"/>
            <a:t>mallioppiminen</a:t>
          </a:r>
          <a:endParaRPr lang="en-US" sz="2400" dirty="0"/>
        </a:p>
      </dgm:t>
    </dgm:pt>
    <dgm:pt modelId="{8E05255F-5DD3-454A-94C5-77E60DFCEE17}" type="parTrans" cxnId="{9966566D-D3E1-8146-A724-D3952E327D56}">
      <dgm:prSet/>
      <dgm:spPr/>
      <dgm:t>
        <a:bodyPr/>
        <a:lstStyle/>
        <a:p>
          <a:endParaRPr lang="en-US"/>
        </a:p>
      </dgm:t>
    </dgm:pt>
    <dgm:pt modelId="{28B40FDD-0A88-D64E-96C0-A3CDD442BDDB}" type="sibTrans" cxnId="{9966566D-D3E1-8146-A724-D3952E327D56}">
      <dgm:prSet/>
      <dgm:spPr/>
      <dgm:t>
        <a:bodyPr/>
        <a:lstStyle/>
        <a:p>
          <a:endParaRPr lang="en-US"/>
        </a:p>
      </dgm:t>
    </dgm:pt>
    <dgm:pt modelId="{ABB44EDB-A802-6948-A0B2-286CF375AF3C}">
      <dgm:prSet phldrT="[Text]" custT="1"/>
      <dgm:spPr/>
      <dgm:t>
        <a:bodyPr/>
        <a:lstStyle/>
        <a:p>
          <a:r>
            <a:rPr lang="en-US" sz="2400" dirty="0" err="1"/>
            <a:t>välineellinen</a:t>
          </a:r>
          <a:r>
            <a:rPr lang="en-US" sz="2400" dirty="0"/>
            <a:t> </a:t>
          </a:r>
          <a:r>
            <a:rPr lang="en-US" sz="2400" dirty="0" err="1"/>
            <a:t>ehdollistuminen</a:t>
          </a:r>
          <a:endParaRPr lang="en-US" sz="2400" dirty="0"/>
        </a:p>
      </dgm:t>
    </dgm:pt>
    <dgm:pt modelId="{0F8E2840-AAA2-2F45-924E-6143BBB93390}" type="parTrans" cxnId="{6574B728-39C5-9C47-A607-6796333ECAC2}">
      <dgm:prSet/>
      <dgm:spPr/>
      <dgm:t>
        <a:bodyPr/>
        <a:lstStyle/>
        <a:p>
          <a:endParaRPr lang="en-US"/>
        </a:p>
      </dgm:t>
    </dgm:pt>
    <dgm:pt modelId="{9A1022A2-808B-7043-A55C-2DC1AE221474}" type="sibTrans" cxnId="{6574B728-39C5-9C47-A607-6796333ECAC2}">
      <dgm:prSet/>
      <dgm:spPr/>
      <dgm:t>
        <a:bodyPr/>
        <a:lstStyle/>
        <a:p>
          <a:endParaRPr lang="en-US"/>
        </a:p>
      </dgm:t>
    </dgm:pt>
    <dgm:pt modelId="{4CD40903-FEA3-8B4E-BDF1-DB1F8BD7B06B}" type="pres">
      <dgm:prSet presAssocID="{10382F12-CFF5-6741-AA69-C027990F36C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6B9D0D8D-CC0A-8443-B5FE-ED3604D1B27F}" type="pres">
      <dgm:prSet presAssocID="{2356F7F2-8B69-D94F-8AE8-626B18EA4367}" presName="singleCycle" presStyleCnt="0"/>
      <dgm:spPr/>
    </dgm:pt>
    <dgm:pt modelId="{57ECFAF1-85ED-C240-8B3D-C5D069DB9249}" type="pres">
      <dgm:prSet presAssocID="{2356F7F2-8B69-D94F-8AE8-626B18EA4367}" presName="singleCenter" presStyleLbl="node1" presStyleIdx="0" presStyleCnt="5" custScaleX="207749" custLinFactNeighborX="342" custLinFactNeighborY="-1368">
        <dgm:presLayoutVars>
          <dgm:chMax val="7"/>
          <dgm:chPref val="7"/>
        </dgm:presLayoutVars>
      </dgm:prSet>
      <dgm:spPr/>
      <dgm:t>
        <a:bodyPr/>
        <a:lstStyle/>
        <a:p>
          <a:endParaRPr lang="fi-FI"/>
        </a:p>
      </dgm:t>
    </dgm:pt>
    <dgm:pt modelId="{B9DB4E59-968B-9C4F-AEE1-82293A60583B}" type="pres">
      <dgm:prSet presAssocID="{5488648B-6804-DA48-9D4E-2D136730D367}" presName="Name56" presStyleLbl="parChTrans1D2" presStyleIdx="0" presStyleCnt="4"/>
      <dgm:spPr/>
      <dgm:t>
        <a:bodyPr/>
        <a:lstStyle/>
        <a:p>
          <a:endParaRPr lang="fi-FI"/>
        </a:p>
      </dgm:t>
    </dgm:pt>
    <dgm:pt modelId="{9B9B2D76-F409-3B45-A7C4-08B1423405E6}" type="pres">
      <dgm:prSet presAssocID="{3923C8AF-B5BD-7D4B-B12F-1E65B8CBE76E}" presName="text0" presStyleLbl="node1" presStyleIdx="1" presStyleCnt="5" custScaleX="26657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E4516B6-A2A8-B540-BA24-4A78F3EDD15A}" type="pres">
      <dgm:prSet presAssocID="{82B2A9D5-814E-C142-AF4B-80AEFFE80780}" presName="Name56" presStyleLbl="parChTrans1D2" presStyleIdx="1" presStyleCnt="4"/>
      <dgm:spPr/>
      <dgm:t>
        <a:bodyPr/>
        <a:lstStyle/>
        <a:p>
          <a:endParaRPr lang="fi-FI"/>
        </a:p>
      </dgm:t>
    </dgm:pt>
    <dgm:pt modelId="{1697CAAC-B42D-A74A-8AB8-1B7B8A607D9B}" type="pres">
      <dgm:prSet presAssocID="{03726738-F9F5-3347-8ECD-0E5148E8CA41}" presName="text0" presStyleLbl="node1" presStyleIdx="2" presStyleCnt="5" custScaleX="235339" custRadScaleRad="199892" custRadScaleInc="-174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31595DF-E1AF-924E-AE93-575DB0BF1DC9}" type="pres">
      <dgm:prSet presAssocID="{0F8E2840-AAA2-2F45-924E-6143BBB93390}" presName="Name56" presStyleLbl="parChTrans1D2" presStyleIdx="2" presStyleCnt="4"/>
      <dgm:spPr/>
      <dgm:t>
        <a:bodyPr/>
        <a:lstStyle/>
        <a:p>
          <a:endParaRPr lang="fi-FI"/>
        </a:p>
      </dgm:t>
    </dgm:pt>
    <dgm:pt modelId="{9B303A97-3F40-D24E-861F-6F2C683205F1}" type="pres">
      <dgm:prSet presAssocID="{ABB44EDB-A802-6948-A0B2-286CF375AF3C}" presName="text0" presStyleLbl="node1" presStyleIdx="3" presStyleCnt="5" custScaleX="28802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54094F-80FA-9446-919E-306DDCDC25BA}" type="pres">
      <dgm:prSet presAssocID="{8E05255F-5DD3-454A-94C5-77E60DFCEE17}" presName="Name56" presStyleLbl="parChTrans1D2" presStyleIdx="3" presStyleCnt="4"/>
      <dgm:spPr/>
      <dgm:t>
        <a:bodyPr/>
        <a:lstStyle/>
        <a:p>
          <a:endParaRPr lang="fi-FI"/>
        </a:p>
      </dgm:t>
    </dgm:pt>
    <dgm:pt modelId="{BB41B0CC-9F63-3148-B368-22AD78C80679}" type="pres">
      <dgm:prSet presAssocID="{3B4A96AF-9B75-1D42-88A5-FC31AEBA5EBF}" presName="text0" presStyleLbl="node1" presStyleIdx="4" presStyleCnt="5" custScaleX="277774" custRadScaleRad="202069" custRadScaleInc="129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9593242-C010-F644-AF42-1D60B1EEF7F1}" type="presOf" srcId="{5488648B-6804-DA48-9D4E-2D136730D367}" destId="{B9DB4E59-968B-9C4F-AEE1-82293A60583B}" srcOrd="0" destOrd="0" presId="urn:microsoft.com/office/officeart/2008/layout/RadialCluster"/>
    <dgm:cxn modelId="{92D9399E-81D5-9E45-B358-664530D91801}" type="presOf" srcId="{8E05255F-5DD3-454A-94C5-77E60DFCEE17}" destId="{C654094F-80FA-9446-919E-306DDCDC25BA}" srcOrd="0" destOrd="0" presId="urn:microsoft.com/office/officeart/2008/layout/RadialCluster"/>
    <dgm:cxn modelId="{3CE12C97-15A5-FF4A-A720-39C74118EE99}" type="presOf" srcId="{82B2A9D5-814E-C142-AF4B-80AEFFE80780}" destId="{3E4516B6-A2A8-B540-BA24-4A78F3EDD15A}" srcOrd="0" destOrd="0" presId="urn:microsoft.com/office/officeart/2008/layout/RadialCluster"/>
    <dgm:cxn modelId="{2FCA9589-5D4A-C246-970D-6A9267EA5C44}" srcId="{10382F12-CFF5-6741-AA69-C027990F36CA}" destId="{2356F7F2-8B69-D94F-8AE8-626B18EA4367}" srcOrd="0" destOrd="0" parTransId="{AF9C3BA4-9F84-6A4D-9B06-EC0CDBDB8A14}" sibTransId="{BD132BDD-5B14-4F44-A527-851E520D9F54}"/>
    <dgm:cxn modelId="{21999180-67AE-D148-B4C3-2D4BB53B67C7}" type="presOf" srcId="{2356F7F2-8B69-D94F-8AE8-626B18EA4367}" destId="{57ECFAF1-85ED-C240-8B3D-C5D069DB9249}" srcOrd="0" destOrd="0" presId="urn:microsoft.com/office/officeart/2008/layout/RadialCluster"/>
    <dgm:cxn modelId="{4318ED9A-C20E-E049-B456-05BA263EE471}" srcId="{2356F7F2-8B69-D94F-8AE8-626B18EA4367}" destId="{03726738-F9F5-3347-8ECD-0E5148E8CA41}" srcOrd="1" destOrd="0" parTransId="{82B2A9D5-814E-C142-AF4B-80AEFFE80780}" sibTransId="{2D8084FF-6F6E-7942-9E8D-F09ABCE9F5F8}"/>
    <dgm:cxn modelId="{117EF5E0-C01E-F94D-A28C-37468E292E7B}" type="presOf" srcId="{3B4A96AF-9B75-1D42-88A5-FC31AEBA5EBF}" destId="{BB41B0CC-9F63-3148-B368-22AD78C80679}" srcOrd="0" destOrd="0" presId="urn:microsoft.com/office/officeart/2008/layout/RadialCluster"/>
    <dgm:cxn modelId="{6574B728-39C5-9C47-A607-6796333ECAC2}" srcId="{2356F7F2-8B69-D94F-8AE8-626B18EA4367}" destId="{ABB44EDB-A802-6948-A0B2-286CF375AF3C}" srcOrd="2" destOrd="0" parTransId="{0F8E2840-AAA2-2F45-924E-6143BBB93390}" sibTransId="{9A1022A2-808B-7043-A55C-2DC1AE221474}"/>
    <dgm:cxn modelId="{9966566D-D3E1-8146-A724-D3952E327D56}" srcId="{2356F7F2-8B69-D94F-8AE8-626B18EA4367}" destId="{3B4A96AF-9B75-1D42-88A5-FC31AEBA5EBF}" srcOrd="3" destOrd="0" parTransId="{8E05255F-5DD3-454A-94C5-77E60DFCEE17}" sibTransId="{28B40FDD-0A88-D64E-96C0-A3CDD442BDDB}"/>
    <dgm:cxn modelId="{675A8E7F-D97E-3948-890B-E6B3AF47245E}" srcId="{2356F7F2-8B69-D94F-8AE8-626B18EA4367}" destId="{3923C8AF-B5BD-7D4B-B12F-1E65B8CBE76E}" srcOrd="0" destOrd="0" parTransId="{5488648B-6804-DA48-9D4E-2D136730D367}" sibTransId="{FDA8184D-7CBA-024C-9C07-49E56C0EF7C9}"/>
    <dgm:cxn modelId="{29B05EB5-7E89-CA4E-B5C6-2F07E51E3C11}" type="presOf" srcId="{ABB44EDB-A802-6948-A0B2-286CF375AF3C}" destId="{9B303A97-3F40-D24E-861F-6F2C683205F1}" srcOrd="0" destOrd="0" presId="urn:microsoft.com/office/officeart/2008/layout/RadialCluster"/>
    <dgm:cxn modelId="{C99E9A13-1D13-9142-AFCE-8F4E96F94C77}" type="presOf" srcId="{10382F12-CFF5-6741-AA69-C027990F36CA}" destId="{4CD40903-FEA3-8B4E-BDF1-DB1F8BD7B06B}" srcOrd="0" destOrd="0" presId="urn:microsoft.com/office/officeart/2008/layout/RadialCluster"/>
    <dgm:cxn modelId="{1A09500E-131A-EE46-99C4-B25ED2E0EC12}" type="presOf" srcId="{0F8E2840-AAA2-2F45-924E-6143BBB93390}" destId="{F31595DF-E1AF-924E-AE93-575DB0BF1DC9}" srcOrd="0" destOrd="0" presId="urn:microsoft.com/office/officeart/2008/layout/RadialCluster"/>
    <dgm:cxn modelId="{9D9B230A-EE66-9D4F-A8C3-3CFD0DEFE41C}" type="presOf" srcId="{3923C8AF-B5BD-7D4B-B12F-1E65B8CBE76E}" destId="{9B9B2D76-F409-3B45-A7C4-08B1423405E6}" srcOrd="0" destOrd="0" presId="urn:microsoft.com/office/officeart/2008/layout/RadialCluster"/>
    <dgm:cxn modelId="{48A9B4AC-3368-D04A-8E56-1DED5C1E08D1}" type="presOf" srcId="{03726738-F9F5-3347-8ECD-0E5148E8CA41}" destId="{1697CAAC-B42D-A74A-8AB8-1B7B8A607D9B}" srcOrd="0" destOrd="0" presId="urn:microsoft.com/office/officeart/2008/layout/RadialCluster"/>
    <dgm:cxn modelId="{E2DFE308-2641-5B41-8456-64B0103DECE1}" type="presParOf" srcId="{4CD40903-FEA3-8B4E-BDF1-DB1F8BD7B06B}" destId="{6B9D0D8D-CC0A-8443-B5FE-ED3604D1B27F}" srcOrd="0" destOrd="0" presId="urn:microsoft.com/office/officeart/2008/layout/RadialCluster"/>
    <dgm:cxn modelId="{2E69AF36-5747-EA43-9134-8AD232E9ED35}" type="presParOf" srcId="{6B9D0D8D-CC0A-8443-B5FE-ED3604D1B27F}" destId="{57ECFAF1-85ED-C240-8B3D-C5D069DB9249}" srcOrd="0" destOrd="0" presId="urn:microsoft.com/office/officeart/2008/layout/RadialCluster"/>
    <dgm:cxn modelId="{DEE05084-EFD6-EE4D-ADB1-088C38A74B28}" type="presParOf" srcId="{6B9D0D8D-CC0A-8443-B5FE-ED3604D1B27F}" destId="{B9DB4E59-968B-9C4F-AEE1-82293A60583B}" srcOrd="1" destOrd="0" presId="urn:microsoft.com/office/officeart/2008/layout/RadialCluster"/>
    <dgm:cxn modelId="{DEC447B6-E6F1-7345-84D0-0E0793D2CFB6}" type="presParOf" srcId="{6B9D0D8D-CC0A-8443-B5FE-ED3604D1B27F}" destId="{9B9B2D76-F409-3B45-A7C4-08B1423405E6}" srcOrd="2" destOrd="0" presId="urn:microsoft.com/office/officeart/2008/layout/RadialCluster"/>
    <dgm:cxn modelId="{BE862202-158F-EE4C-8182-4A256336FA1F}" type="presParOf" srcId="{6B9D0D8D-CC0A-8443-B5FE-ED3604D1B27F}" destId="{3E4516B6-A2A8-B540-BA24-4A78F3EDD15A}" srcOrd="3" destOrd="0" presId="urn:microsoft.com/office/officeart/2008/layout/RadialCluster"/>
    <dgm:cxn modelId="{51B7D086-83FF-BF4F-AF02-CE73371ED807}" type="presParOf" srcId="{6B9D0D8D-CC0A-8443-B5FE-ED3604D1B27F}" destId="{1697CAAC-B42D-A74A-8AB8-1B7B8A607D9B}" srcOrd="4" destOrd="0" presId="urn:microsoft.com/office/officeart/2008/layout/RadialCluster"/>
    <dgm:cxn modelId="{63F67370-69D8-6945-96D8-98D417FEF42E}" type="presParOf" srcId="{6B9D0D8D-CC0A-8443-B5FE-ED3604D1B27F}" destId="{F31595DF-E1AF-924E-AE93-575DB0BF1DC9}" srcOrd="5" destOrd="0" presId="urn:microsoft.com/office/officeart/2008/layout/RadialCluster"/>
    <dgm:cxn modelId="{1BEC1A4C-6EB6-B442-981A-D5D262BFB171}" type="presParOf" srcId="{6B9D0D8D-CC0A-8443-B5FE-ED3604D1B27F}" destId="{9B303A97-3F40-D24E-861F-6F2C683205F1}" srcOrd="6" destOrd="0" presId="urn:microsoft.com/office/officeart/2008/layout/RadialCluster"/>
    <dgm:cxn modelId="{471F46E8-66D4-7E42-9210-A4BBFCAA688A}" type="presParOf" srcId="{6B9D0D8D-CC0A-8443-B5FE-ED3604D1B27F}" destId="{C654094F-80FA-9446-919E-306DDCDC25BA}" srcOrd="7" destOrd="0" presId="urn:microsoft.com/office/officeart/2008/layout/RadialCluster"/>
    <dgm:cxn modelId="{685DBB3A-CA8B-3D41-84A4-9182A423DFDA}" type="presParOf" srcId="{6B9D0D8D-CC0A-8443-B5FE-ED3604D1B27F}" destId="{BB41B0CC-9F63-3148-B368-22AD78C80679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CFAF1-85ED-C240-8B3D-C5D069DB9249}">
      <dsp:nvSpPr>
        <dsp:cNvPr id="0" name=""/>
        <dsp:cNvSpPr/>
      </dsp:nvSpPr>
      <dsp:spPr>
        <a:xfrm>
          <a:off x="3901778" y="1766330"/>
          <a:ext cx="3246686" cy="156279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Oppimisen</a:t>
          </a:r>
          <a:r>
            <a:rPr lang="en-US" sz="3400" kern="1200" dirty="0"/>
            <a:t> </a:t>
          </a:r>
          <a:r>
            <a:rPr lang="en-US" sz="3400" kern="1200" dirty="0" err="1"/>
            <a:t>lajit</a:t>
          </a:r>
          <a:endParaRPr lang="en-US" sz="3400" kern="1200" dirty="0"/>
        </a:p>
      </dsp:txBody>
      <dsp:txXfrm>
        <a:off x="3978067" y="1842619"/>
        <a:ext cx="3094108" cy="1410214"/>
      </dsp:txXfrm>
    </dsp:sp>
    <dsp:sp modelId="{B9DB4E59-968B-9C4F-AEE1-82293A60583B}">
      <dsp:nvSpPr>
        <dsp:cNvPr id="0" name=""/>
        <dsp:cNvSpPr/>
      </dsp:nvSpPr>
      <dsp:spPr>
        <a:xfrm rot="16175825">
          <a:off x="5157684" y="1406924"/>
          <a:ext cx="7188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8829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B2D76-F409-3B45-A7C4-08B1423405E6}">
      <dsp:nvSpPr>
        <dsp:cNvPr id="0" name=""/>
        <dsp:cNvSpPr/>
      </dsp:nvSpPr>
      <dsp:spPr>
        <a:xfrm>
          <a:off x="4115275" y="447"/>
          <a:ext cx="2791229" cy="104707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habituaatio</a:t>
          </a:r>
          <a:endParaRPr lang="en-US" sz="2400" kern="1200" dirty="0"/>
        </a:p>
      </dsp:txBody>
      <dsp:txXfrm>
        <a:off x="4166389" y="51561"/>
        <a:ext cx="2689001" cy="944843"/>
      </dsp:txXfrm>
    </dsp:sp>
    <dsp:sp modelId="{3E4516B6-A2A8-B540-BA24-4A78F3EDD15A}">
      <dsp:nvSpPr>
        <dsp:cNvPr id="0" name=""/>
        <dsp:cNvSpPr/>
      </dsp:nvSpPr>
      <dsp:spPr>
        <a:xfrm rot="21599994">
          <a:off x="7148465" y="2547723"/>
          <a:ext cx="11869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6986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7CAAC-B42D-A74A-8AB8-1B7B8A607D9B}">
      <dsp:nvSpPr>
        <dsp:cNvPr id="0" name=""/>
        <dsp:cNvSpPr/>
      </dsp:nvSpPr>
      <dsp:spPr>
        <a:xfrm>
          <a:off x="8335451" y="2024184"/>
          <a:ext cx="2464166" cy="104707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klassinen</a:t>
          </a:r>
          <a:r>
            <a:rPr lang="en-US" sz="2400" kern="1200" dirty="0"/>
            <a:t> </a:t>
          </a:r>
          <a:r>
            <a:rPr lang="en-US" sz="2400" kern="1200" dirty="0" err="1"/>
            <a:t>ehdollistuminen</a:t>
          </a:r>
          <a:endParaRPr lang="en-US" sz="2400" kern="1200" dirty="0"/>
        </a:p>
      </dsp:txBody>
      <dsp:txXfrm>
        <a:off x="8386565" y="2075298"/>
        <a:ext cx="2361938" cy="944843"/>
      </dsp:txXfrm>
    </dsp:sp>
    <dsp:sp modelId="{F31595DF-E1AF-924E-AE93-575DB0BF1DC9}">
      <dsp:nvSpPr>
        <dsp:cNvPr id="0" name=""/>
        <dsp:cNvSpPr/>
      </dsp:nvSpPr>
      <dsp:spPr>
        <a:xfrm rot="5422888">
          <a:off x="5100805" y="3745456"/>
          <a:ext cx="8326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268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03A97-3F40-D24E-861F-6F2C683205F1}">
      <dsp:nvSpPr>
        <dsp:cNvPr id="0" name=""/>
        <dsp:cNvSpPr/>
      </dsp:nvSpPr>
      <dsp:spPr>
        <a:xfrm>
          <a:off x="4002955" y="4161790"/>
          <a:ext cx="3015868" cy="104707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välineellinen</a:t>
          </a:r>
          <a:r>
            <a:rPr lang="en-US" sz="2400" kern="1200" dirty="0"/>
            <a:t> </a:t>
          </a:r>
          <a:r>
            <a:rPr lang="en-US" sz="2400" kern="1200" dirty="0" err="1"/>
            <a:t>ehdollistuminen</a:t>
          </a:r>
          <a:endParaRPr lang="en-US" sz="2400" kern="1200" dirty="0"/>
        </a:p>
      </dsp:txBody>
      <dsp:txXfrm>
        <a:off x="4054069" y="4212904"/>
        <a:ext cx="2913640" cy="944843"/>
      </dsp:txXfrm>
    </dsp:sp>
    <dsp:sp modelId="{C654094F-80FA-9446-919E-306DDCDC25BA}">
      <dsp:nvSpPr>
        <dsp:cNvPr id="0" name=""/>
        <dsp:cNvSpPr/>
      </dsp:nvSpPr>
      <dsp:spPr>
        <a:xfrm rot="10787982">
          <a:off x="2908488" y="2555138"/>
          <a:ext cx="9932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93293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1B0CC-9F63-3148-B368-22AD78C80679}">
      <dsp:nvSpPr>
        <dsp:cNvPr id="0" name=""/>
        <dsp:cNvSpPr/>
      </dsp:nvSpPr>
      <dsp:spPr>
        <a:xfrm>
          <a:off x="0" y="2038423"/>
          <a:ext cx="2908491" cy="104707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mallioppiminen</a:t>
          </a:r>
          <a:endParaRPr lang="en-US" sz="2400" kern="1200" dirty="0"/>
        </a:p>
      </dsp:txBody>
      <dsp:txXfrm>
        <a:off x="51114" y="2089537"/>
        <a:ext cx="2806263" cy="944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06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67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75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775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48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55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520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401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427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91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96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28.1.2022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80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10. Oppimisen lajit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(s. 112-123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Määritelmä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oppimisen laji = tapa oppia</a:t>
            </a:r>
            <a:endParaRPr lang="fi-FI" sz="2400" dirty="0"/>
          </a:p>
          <a:p>
            <a:pPr lvl="0"/>
            <a:r>
              <a:rPr lang="fi-FI" dirty="0"/>
              <a:t>esim. </a:t>
            </a:r>
            <a:r>
              <a:rPr lang="fi-FI" dirty="0" err="1"/>
              <a:t>habituaatio</a:t>
            </a:r>
            <a:r>
              <a:rPr lang="fi-FI" dirty="0"/>
              <a:t>, klassinen ja välineellinen ehdollistuminen sekä mallioppiminen</a:t>
            </a:r>
            <a:endParaRPr lang="fi-FI" sz="2000" dirty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Habituaatio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tottumista samanlaisina esiintyviin ympäristön ärsykkeisiin</a:t>
            </a:r>
          </a:p>
          <a:p>
            <a:pPr marL="0" indent="0">
              <a:buNone/>
            </a:pPr>
            <a:r>
              <a:rPr lang="fi-FI" dirty="0"/>
              <a:t>   → toistuviin ärsykkeisiin reagointi vähenee tai loppuu kokonaan</a:t>
            </a:r>
          </a:p>
          <a:p>
            <a:pPr lvl="0"/>
            <a:r>
              <a:rPr lang="fi-FI" dirty="0"/>
              <a:t>tahatonta oppimista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Klassinen ehdollistuminen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opitaan reagoimaan ärsykkeisiin, joihin ei ole aikaisemmin reagoitu</a:t>
            </a:r>
            <a:endParaRPr lang="fi-FI" sz="2400" dirty="0"/>
          </a:p>
          <a:p>
            <a:pPr lvl="0"/>
            <a:r>
              <a:rPr lang="fi-FI" dirty="0"/>
              <a:t>tahatonta oppimista</a:t>
            </a:r>
            <a:endParaRPr lang="fi-FI" sz="2400" dirty="0"/>
          </a:p>
          <a:p>
            <a:pPr lvl="0"/>
            <a:r>
              <a:rPr lang="fi-FI" dirty="0"/>
              <a:t>ehdollistamisen vaiheet:</a:t>
            </a:r>
            <a:endParaRPr lang="fi-FI" sz="2400" dirty="0"/>
          </a:p>
          <a:p>
            <a:pPr marL="457200" lvl="1" indent="0">
              <a:buNone/>
            </a:pPr>
            <a:r>
              <a:rPr lang="fi-FI" sz="2800" dirty="0"/>
              <a:t>1. ehdoton ärsyke → ehdoton refleksi</a:t>
            </a:r>
          </a:p>
          <a:p>
            <a:pPr marL="457200" lvl="1" indent="0">
              <a:buNone/>
            </a:pPr>
            <a:r>
              <a:rPr lang="fi-FI" sz="2800" dirty="0"/>
              <a:t>2. neutraali ärsyke + ehdoton ärsyke → ehdoton refleksi</a:t>
            </a:r>
            <a:endParaRPr lang="fi-FI" dirty="0"/>
          </a:p>
          <a:p>
            <a:pPr marL="457200" lvl="1" indent="0">
              <a:buNone/>
            </a:pPr>
            <a:r>
              <a:rPr lang="fi-FI" sz="2800" dirty="0"/>
              <a:t>3. ehdollinen ärsyke (ent. neutraali ärsyke) → ehdollinen refleksi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Klassinen ehdollistuminen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keskeisiä periaatteita:</a:t>
            </a:r>
            <a:endParaRPr lang="fi-FI" sz="2400" dirty="0"/>
          </a:p>
          <a:p>
            <a:pPr lvl="1"/>
            <a:r>
              <a:rPr lang="fi-FI" sz="2600" dirty="0"/>
              <a:t>ärsykkeen yleistyminen = ehdollisen ärsykkeen lisäksi myös muut samanlaiset ärsykkeet laukaisevat ehdollisen refleksin</a:t>
            </a:r>
          </a:p>
          <a:p>
            <a:pPr lvl="1"/>
            <a:r>
              <a:rPr lang="fi-FI" sz="2600" dirty="0"/>
              <a:t>ärsykkeen erottelu = erotetaan ehdollinen ärsyke muista samankaltaisista ärsykkeistä</a:t>
            </a:r>
          </a:p>
          <a:p>
            <a:pPr lvl="1"/>
            <a:r>
              <a:rPr lang="fi-FI" sz="2600" dirty="0"/>
              <a:t>ehdollisen refleksin sammuminen </a:t>
            </a:r>
          </a:p>
          <a:p>
            <a:pPr lvl="0"/>
            <a:r>
              <a:rPr lang="fi-FI" dirty="0"/>
              <a:t>Ivan Pavlov: koirakokeet</a:t>
            </a:r>
          </a:p>
          <a:p>
            <a:pPr lvl="0"/>
            <a:r>
              <a:rPr lang="fi-FI" dirty="0"/>
              <a:t>John B. Watson &amp; </a:t>
            </a:r>
            <a:r>
              <a:rPr lang="fi-FI" dirty="0" err="1"/>
              <a:t>Rosalie</a:t>
            </a:r>
            <a:r>
              <a:rPr lang="fi-FI" dirty="0"/>
              <a:t> </a:t>
            </a:r>
            <a:r>
              <a:rPr lang="fi-FI" dirty="0" err="1"/>
              <a:t>Rayner</a:t>
            </a:r>
            <a:r>
              <a:rPr lang="fi-FI" dirty="0"/>
              <a:t>: Pikku Albert -kokeet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0948-3CB1-9148-B889-C7BF241E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4272539" cy="1600200"/>
          </a:xfrm>
        </p:spPr>
        <p:txBody>
          <a:bodyPr>
            <a:normAutofit/>
          </a:bodyPr>
          <a:lstStyle/>
          <a:p>
            <a:r>
              <a:rPr lang="fi-FI" sz="3600" b="1" dirty="0"/>
              <a:t>Klassinen ehdollistuminen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A71B66-C8E2-1845-A640-5A1B3643A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1053" y="0"/>
            <a:ext cx="7931565" cy="68580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E40784-C5FE-E84F-8DD0-7D972F91F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2514600"/>
            <a:ext cx="3932237" cy="3811588"/>
          </a:xfrm>
        </p:spPr>
        <p:txBody>
          <a:bodyPr>
            <a:normAutofit/>
          </a:bodyPr>
          <a:lstStyle/>
          <a:p>
            <a:r>
              <a:rPr lang="fi-FI" sz="2400" b="1" dirty="0"/>
              <a:t>Tehtävä:</a:t>
            </a:r>
          </a:p>
          <a:p>
            <a:r>
              <a:rPr lang="fi-FI" sz="2400" dirty="0"/>
              <a:t>Sijoita kaavioon Pavlovin koirakokeiden erilaiset ärsykkeet ja refleksit.</a:t>
            </a:r>
          </a:p>
        </p:txBody>
      </p:sp>
    </p:spTree>
    <p:extLst>
      <p:ext uri="{BB962C8B-B14F-4D97-AF65-F5344CB8AC3E}">
        <p14:creationId xmlns:p14="http://schemas.microsoft.com/office/powerpoint/2010/main" val="106977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Välineellinen ehdollistuminen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opitaan käyttäytymisen seurauksista</a:t>
            </a:r>
            <a:endParaRPr lang="fi-FI" sz="2400" dirty="0"/>
          </a:p>
          <a:p>
            <a:pPr lvl="0"/>
            <a:r>
              <a:rPr lang="fi-FI" dirty="0"/>
              <a:t>keskeisiä periaatteita:</a:t>
            </a:r>
            <a:endParaRPr lang="fi-FI" sz="2400" dirty="0"/>
          </a:p>
          <a:p>
            <a:pPr lvl="1"/>
            <a:r>
              <a:rPr lang="fi-FI" sz="2600" dirty="0"/>
              <a:t>vaikutuksen laki = miellyttäviä seurauksia tuovan reaktion esiintymistodennäköisyys kasvaa, epämiellyttäviä seurauksia tuottavan reaktion esiintymistodennäköisyys laskee</a:t>
            </a:r>
          </a:p>
          <a:p>
            <a:pPr lvl="1"/>
            <a:r>
              <a:rPr lang="fi-FI" sz="2600" dirty="0"/>
              <a:t>vahvistaminen = palkitseminen  </a:t>
            </a:r>
          </a:p>
          <a:p>
            <a:pPr lvl="1"/>
            <a:r>
              <a:rPr lang="fi-FI" sz="2600" dirty="0"/>
              <a:t>rankaiseminen </a:t>
            </a:r>
          </a:p>
          <a:p>
            <a:pPr lvl="0"/>
            <a:r>
              <a:rPr lang="fi-FI" dirty="0"/>
              <a:t>Edvard </a:t>
            </a:r>
            <a:r>
              <a:rPr lang="fi-FI" dirty="0" err="1"/>
              <a:t>Thorndike</a:t>
            </a:r>
            <a:r>
              <a:rPr lang="fi-FI" dirty="0"/>
              <a:t>: kissakokeet</a:t>
            </a:r>
          </a:p>
          <a:p>
            <a:pPr lvl="0"/>
            <a:r>
              <a:rPr lang="fi-FI" dirty="0"/>
              <a:t>B. F. Skinner: kyyhkyskokeet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61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Mallioppiminen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toisen havainnointiin perustuvaa oppimista, jossa luodaan muistitietoa mallin käyttäytymisestä ja sen seurauksista</a:t>
            </a:r>
          </a:p>
          <a:p>
            <a:r>
              <a:rPr lang="fi-FI" dirty="0"/>
              <a:t>suurin osa ihmisen käyttäytymisestä malliopitaan</a:t>
            </a:r>
          </a:p>
          <a:p>
            <a:pPr lvl="0"/>
            <a:r>
              <a:rPr lang="fi-FI" dirty="0"/>
              <a:t>Albert </a:t>
            </a:r>
            <a:r>
              <a:rPr lang="fi-FI" dirty="0" err="1"/>
              <a:t>Bandura</a:t>
            </a:r>
            <a:r>
              <a:rPr lang="fi-FI" dirty="0"/>
              <a:t>: </a:t>
            </a:r>
            <a:r>
              <a:rPr lang="fi-FI" sz="2800" dirty="0"/>
              <a:t>sosiaalisen oppimisen teoria</a:t>
            </a:r>
          </a:p>
          <a:p>
            <a:pPr lvl="1"/>
            <a:r>
              <a:rPr lang="fi-FI" sz="2600" dirty="0"/>
              <a:t>oppimisessa huomioitava ympäristön ärsykkeiden, psyykkisen toiminnan ja käyttäytymisen jatkuvat vastavuoroiset vaikutukset</a:t>
            </a:r>
          </a:p>
          <a:p>
            <a:pPr lvl="1"/>
            <a:r>
              <a:rPr lang="fi-FI" sz="2600" dirty="0"/>
              <a:t>ihminen havainnoi ja arvioi toisten käyttäytymistä ja toimintatapoja</a:t>
            </a:r>
          </a:p>
          <a:p>
            <a:pPr lvl="1"/>
            <a:r>
              <a:rPr lang="fi-FI" sz="2600" dirty="0"/>
              <a:t>mallin jäljittely riippuu oletetuista seurauksista</a:t>
            </a:r>
          </a:p>
          <a:p>
            <a:pPr lvl="1"/>
            <a:r>
              <a:rPr lang="fi-FI" sz="2600" dirty="0" err="1"/>
              <a:t>Bobo</a:t>
            </a:r>
            <a:r>
              <a:rPr lang="fi-FI" sz="2600" dirty="0"/>
              <a:t> –nukkekokeet</a:t>
            </a:r>
          </a:p>
        </p:txBody>
      </p:sp>
    </p:spTree>
    <p:extLst>
      <p:ext uri="{BB962C8B-B14F-4D97-AF65-F5344CB8AC3E}">
        <p14:creationId xmlns:p14="http://schemas.microsoft.com/office/powerpoint/2010/main" val="198198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11CF-A84C-6F42-BD88-372D54B7A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45" y="129163"/>
            <a:ext cx="11329555" cy="1325563"/>
          </a:xfrm>
        </p:spPr>
        <p:txBody>
          <a:bodyPr>
            <a:normAutofit/>
          </a:bodyPr>
          <a:lstStyle/>
          <a:p>
            <a:r>
              <a:rPr lang="fi-FI" sz="3200" b="1" dirty="0"/>
              <a:t>Laadi käsitekartta oppimisen lajeista luvun 10 avulla (s. 112-123)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354635-3EF3-2F41-BE64-E70B92303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50682"/>
              </p:ext>
            </p:extLst>
          </p:nvPr>
        </p:nvGraphicFramePr>
        <p:xfrm>
          <a:off x="658090" y="1330035"/>
          <a:ext cx="10799618" cy="520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0697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5A5178-9FA4-456E-BEEC-67FC7A86E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395A83-AD13-44FE-ACB4-78960632AE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E7F68-7485-41A3-9412-657B1B531D2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260</Words>
  <Application>Microsoft Office PowerPoint</Application>
  <PresentationFormat>Laajakuva</PresentationFormat>
  <Paragraphs>49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10. Oppimisen lajit</vt:lpstr>
      <vt:lpstr>Määritelmä</vt:lpstr>
      <vt:lpstr>Habituaatio</vt:lpstr>
      <vt:lpstr>Klassinen ehdollistuminen</vt:lpstr>
      <vt:lpstr>Klassinen ehdollistuminen</vt:lpstr>
      <vt:lpstr>Klassinen ehdollistuminen </vt:lpstr>
      <vt:lpstr>Välineellinen ehdollistuminen</vt:lpstr>
      <vt:lpstr>Mallioppiminen</vt:lpstr>
      <vt:lpstr>Laadi käsitekartta oppimisen lajeista luvun 10 avulla (s. 112-123)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Roms Jochen</cp:lastModifiedBy>
  <cp:revision>73</cp:revision>
  <cp:lastPrinted>2022-01-28T06:43:37Z</cp:lastPrinted>
  <dcterms:created xsi:type="dcterms:W3CDTF">2016-04-22T12:08:07Z</dcterms:created>
  <dcterms:modified xsi:type="dcterms:W3CDTF">2022-01-28T06:46:06Z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