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3" r:id="rId6"/>
    <p:sldId id="266" r:id="rId7"/>
    <p:sldId id="264" r:id="rId8"/>
    <p:sldId id="273" r:id="rId9"/>
    <p:sldId id="274" r:id="rId10"/>
    <p:sldId id="275" r:id="rId11"/>
    <p:sldId id="276" r:id="rId12"/>
    <p:sldId id="268" r:id="rId13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6"/>
            <p14:sldId id="264"/>
            <p14:sldId id="273"/>
            <p14:sldId id="274"/>
            <p14:sldId id="275"/>
            <p14:sldId id="276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-269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9.1.2023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9.1.2023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https://www.conservation.org/nature-is-speaking/penelope-cruz-is-water/</a:t>
            </a:r>
            <a:r>
              <a:rPr lang="fi-FI" baseline="0" dirty="0" smtClean="0"/>
              <a:t>   Mitä videossa kuvataan? Millaisia ajatuksia video herättää? Miksi video on tehty?</a:t>
            </a:r>
          </a:p>
          <a:p>
            <a:r>
              <a:rPr lang="fi-FI" baseline="0" dirty="0" smtClean="0"/>
              <a:t>Pintavesi= maan pinnalla olevat vedet, kuten jokien ja järvien vedet</a:t>
            </a:r>
          </a:p>
          <a:p>
            <a:r>
              <a:rPr lang="fi-FI" baseline="0" dirty="0" smtClean="0"/>
              <a:t>Pohjavesi= maanpinnan alapuolinen vesi, kun maaperä on kyllästynyt vedellä.</a:t>
            </a:r>
          </a:p>
          <a:p>
            <a:endParaRPr lang="fi-FI" baseline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723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Suolaantuminen</a:t>
            </a:r>
            <a:r>
              <a:rPr lang="fi-FI" baseline="0" dirty="0" smtClean="0"/>
              <a:t> on ongelma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Sarjan nimi alatunnisteeksi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97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946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9705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Määrällinen nälkä suurin ongelma</a:t>
            </a:r>
            <a:r>
              <a:rPr lang="fi-FI" baseline="0" dirty="0" smtClean="0"/>
              <a:t> kehittyvissä valtioissa, kun taas laadullinen nälkä on ongelmana myös teollistuneissa maissa. Kulutustottumukset suosivat yksipuoleista ravintoa, prosessoitua ja runsasrasvaista ruokaa.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Sarjan nimi alatunnisteeksi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3877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Keskeisiä syitä nälkäongelmaan</a:t>
            </a:r>
            <a:r>
              <a:rPr lang="fi-FI" baseline="0" dirty="0" smtClean="0"/>
              <a:t> ovat sodat, konfliktit ja ilmastonmuutoksen ääri-ilmiöt, kuten tulvat ja kuivuus.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Sarjan nimi alatunnisteeksi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645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9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Manner 1 Luku 9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9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9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9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9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9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9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" dirty="0"/>
              <a:t>9.</a:t>
            </a:r>
            <a:r>
              <a:rPr lang="fi" dirty="0">
                <a:solidFill>
                  <a:srgbClr val="FF0000"/>
                </a:solidFill>
              </a:rPr>
              <a:t> </a:t>
            </a:r>
            <a:r>
              <a:rPr lang="fi" dirty="0"/>
              <a:t>Puhdas vesi ja ravinnontuotanto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GE 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Manner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293370">
              <a:lnSpc>
                <a:spcPct val="105000"/>
              </a:lnSpc>
              <a:spcBef>
                <a:spcPts val="0"/>
              </a:spcBef>
              <a:buClr>
                <a:srgbClr val="000000"/>
              </a:buClr>
              <a:buSzPts val="1820"/>
              <a:buChar char="●"/>
            </a:pPr>
            <a:r>
              <a:rPr lang="fi-FI" sz="5400" dirty="0">
                <a:solidFill>
                  <a:srgbClr val="000000"/>
                </a:solidFill>
              </a:rPr>
              <a:t>Puhdas vesi on niukka, uusiutuva ja epätasaisesti maapallolla jakautunut luonnonvara.</a:t>
            </a:r>
          </a:p>
          <a:p>
            <a:pPr marL="342900" lvl="0">
              <a:lnSpc>
                <a:spcPct val="105000"/>
              </a:lnSpc>
              <a:spcBef>
                <a:spcPts val="0"/>
              </a:spcBef>
              <a:buSzPts val="770"/>
            </a:pPr>
            <a:endParaRPr lang="fi-FI" sz="5400" dirty="0">
              <a:solidFill>
                <a:srgbClr val="000000"/>
              </a:solidFill>
            </a:endParaRPr>
          </a:p>
          <a:p>
            <a:pPr marL="342900" lvl="0" indent="-293370">
              <a:lnSpc>
                <a:spcPct val="105000"/>
              </a:lnSpc>
              <a:spcBef>
                <a:spcPts val="0"/>
              </a:spcBef>
              <a:buClr>
                <a:srgbClr val="000000"/>
              </a:buClr>
              <a:buSzPts val="1820"/>
              <a:buChar char="●"/>
            </a:pPr>
            <a:r>
              <a:rPr lang="fi-FI" sz="5400" dirty="0">
                <a:solidFill>
                  <a:srgbClr val="000000"/>
                </a:solidFill>
              </a:rPr>
              <a:t>Veden käyttö on kasvanut ja erityisesti maatalous sekä teollisuus ovat suuria vedenkuluttajia.</a:t>
            </a:r>
          </a:p>
          <a:p>
            <a:pPr marL="342900" lvl="0">
              <a:lnSpc>
                <a:spcPct val="105000"/>
              </a:lnSpc>
              <a:spcBef>
                <a:spcPts val="0"/>
              </a:spcBef>
              <a:buSzPts val="770"/>
            </a:pPr>
            <a:endParaRPr lang="fi-FI" sz="5400" dirty="0">
              <a:solidFill>
                <a:srgbClr val="000000"/>
              </a:solidFill>
            </a:endParaRPr>
          </a:p>
          <a:p>
            <a:pPr marL="342900" lvl="0" indent="-293370">
              <a:lnSpc>
                <a:spcPct val="105000"/>
              </a:lnSpc>
              <a:spcBef>
                <a:spcPts val="520"/>
              </a:spcBef>
              <a:buClr>
                <a:srgbClr val="000000"/>
              </a:buClr>
              <a:buSzPts val="1820"/>
              <a:buChar char="●"/>
            </a:pPr>
            <a:r>
              <a:rPr lang="fi-FI" sz="5400" dirty="0">
                <a:solidFill>
                  <a:srgbClr val="000000"/>
                </a:solidFill>
              </a:rPr>
              <a:t>Teollisuusmaissa ongelmana on juomaveden laatu ja</a:t>
            </a:r>
            <a:r>
              <a:rPr lang="fi-FI" sz="4000" dirty="0">
                <a:solidFill>
                  <a:srgbClr val="000000"/>
                </a:solidFill>
              </a:rPr>
              <a:t> </a:t>
            </a:r>
            <a:r>
              <a:rPr lang="fi-FI" sz="4800" dirty="0">
                <a:solidFill>
                  <a:srgbClr val="000000"/>
                </a:solidFill>
              </a:rPr>
              <a:t>k</a:t>
            </a:r>
            <a:r>
              <a:rPr lang="fi-FI" sz="5400" dirty="0">
                <a:solidFill>
                  <a:srgbClr val="000000"/>
                </a:solidFill>
              </a:rPr>
              <a:t>ehittyvissä maissa ongelmana on juomaveden riittävyys ja laatu.</a:t>
            </a:r>
          </a:p>
          <a:p>
            <a:endParaRPr lang="fi-FI" dirty="0"/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A05F9244-76B5-4E02-9113-821F41667F9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l="1598" r="1598"/>
          <a:stretch/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Manner 1 Luku 9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" dirty="0">
                <a:solidFill>
                  <a:schemeClr val="tx1"/>
                </a:solidFill>
              </a:rPr>
              <a:t>Puhdas vesi ja ravinnontuotanto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1EC1338-AFF7-4D73-80C6-52B4E058E7E7}"/>
              </a:ext>
            </a:extLst>
          </p:cNvPr>
          <p:cNvSpPr txBox="1"/>
          <p:nvPr/>
        </p:nvSpPr>
        <p:spPr>
          <a:xfrm>
            <a:off x="12740626" y="1335174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30472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Vesivarat maapallolla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i-FI" dirty="0">
              <a:highlight>
                <a:srgbClr val="FFFF00"/>
              </a:highlight>
            </a:endParaRP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9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EB77937-753B-4FAE-ACD8-6B375928A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17" y="2847658"/>
            <a:ext cx="15610034" cy="1065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Puhdas</a:t>
            </a:r>
            <a:r>
              <a:rPr lang="fi" dirty="0">
                <a:solidFill>
                  <a:schemeClr val="tx1"/>
                </a:solidFill>
              </a:rPr>
              <a:t> vesi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fi-FI" sz="5400" dirty="0">
              <a:highlight>
                <a:srgbClr val="FFFF00"/>
              </a:highlight>
            </a:endParaRPr>
          </a:p>
          <a:p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3041150" y="2388001"/>
            <a:ext cx="10069463" cy="96833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i-FI" sz="5400" b="1" dirty="0" err="1">
                <a:ea typeface="Calibri"/>
                <a:cs typeface="Calibri"/>
                <a:sym typeface="Calibri"/>
              </a:rPr>
              <a:t>Sanitaatio</a:t>
            </a:r>
            <a:r>
              <a:rPr lang="fi-FI" sz="5400" dirty="0">
                <a:ea typeface="Calibri"/>
                <a:cs typeface="Calibri"/>
                <a:sym typeface="Calibri"/>
              </a:rPr>
              <a:t> on kehittynyt 2000-luvulla, mutta edelleen noin 2 miljardia ihmistä elää ilman kunnollista käymälää.</a:t>
            </a:r>
          </a:p>
          <a:p>
            <a:pPr lvl="0">
              <a:spcBef>
                <a:spcPts val="0"/>
              </a:spcBef>
            </a:pPr>
            <a:endParaRPr lang="fi-FI" sz="5400" dirty="0"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</a:pPr>
            <a:r>
              <a:rPr lang="fi-FI" sz="5400" b="1" dirty="0">
                <a:ea typeface="Calibri"/>
                <a:cs typeface="Calibri"/>
                <a:sym typeface="Calibri"/>
              </a:rPr>
              <a:t>Piilovettä</a:t>
            </a:r>
            <a:r>
              <a:rPr lang="fi-FI" sz="5400" dirty="0">
                <a:ea typeface="Calibri"/>
                <a:cs typeface="Calibri"/>
                <a:sym typeface="Calibri"/>
              </a:rPr>
              <a:t> kuluu eniten karjankasvatuksessa. Piilovesi on sitoutunut käyttämiimme elintarvikkeisiin tai muihin tuotteisiin.</a:t>
            </a:r>
          </a:p>
          <a:p>
            <a:pPr lvl="0">
              <a:spcBef>
                <a:spcPts val="0"/>
              </a:spcBef>
            </a:pPr>
            <a:endParaRPr lang="fi-FI" sz="5400" dirty="0">
              <a:ea typeface="Calibri"/>
              <a:cs typeface="Calibri"/>
              <a:sym typeface="Calibri"/>
            </a:endParaRP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9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1441EEB-361D-4D8D-9CE3-8659C527B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387" y="2466356"/>
            <a:ext cx="11274792" cy="936056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31214C3-CF5C-45C7-A1AB-3F922832DCED}"/>
              </a:ext>
            </a:extLst>
          </p:cNvPr>
          <p:cNvSpPr txBox="1"/>
          <p:nvPr/>
        </p:nvSpPr>
        <p:spPr>
          <a:xfrm>
            <a:off x="11441979" y="11839155"/>
            <a:ext cx="1106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/>
              <a:t>GettyImages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661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</a:pPr>
            <a:r>
              <a:rPr lang="fi-FI" sz="5400" b="1" dirty="0">
                <a:ea typeface="Calibri"/>
                <a:cs typeface="Calibri"/>
                <a:sym typeface="Calibri"/>
              </a:rPr>
              <a:t>Vesijalanjälki </a:t>
            </a:r>
            <a:r>
              <a:rPr lang="fi-FI" sz="5400" dirty="0">
                <a:ea typeface="Calibri"/>
                <a:cs typeface="Calibri"/>
                <a:sym typeface="Calibri"/>
              </a:rPr>
              <a:t>on vedenkulutuksen mittari, joka kertoo tuotteen tai palvelun elinkaaren aikaisen vedenkulutuksen.</a:t>
            </a:r>
          </a:p>
          <a:p>
            <a:pPr lvl="0">
              <a:spcBef>
                <a:spcPts val="0"/>
              </a:spcBef>
            </a:pPr>
            <a:endParaRPr lang="fi-FI" sz="5400" dirty="0"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</a:pPr>
            <a:r>
              <a:rPr lang="fi-FI" sz="5400" b="1" dirty="0">
                <a:ea typeface="Calibri"/>
                <a:cs typeface="Calibri"/>
                <a:sym typeface="Calibri"/>
              </a:rPr>
              <a:t>Vesikädenjälki </a:t>
            </a:r>
            <a:r>
              <a:rPr lang="fi-FI" sz="5400" dirty="0">
                <a:ea typeface="Calibri"/>
                <a:cs typeface="Calibri"/>
                <a:sym typeface="Calibri"/>
              </a:rPr>
              <a:t>kuvaa toimintaa, jolla vesijalanjälkeä pienennetään (esim. ruokahävikin minimointi, kasvisruoka)</a:t>
            </a:r>
          </a:p>
          <a:p>
            <a:pPr lvl="0">
              <a:spcBef>
                <a:spcPts val="0"/>
              </a:spcBef>
            </a:pPr>
            <a:endParaRPr lang="fi-FI" sz="5400" dirty="0"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</a:pPr>
            <a:r>
              <a:rPr lang="fi-FI" sz="5400" dirty="0">
                <a:ea typeface="Calibri"/>
                <a:cs typeface="Calibri"/>
                <a:sym typeface="Calibri"/>
              </a:rPr>
              <a:t>Jätevesien puhdistus ja kierrätys sekä vedenkäytön tehostaminen turvaavat maapallon vesivaroja.</a:t>
            </a: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Manner 1 Luku 9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" dirty="0">
                <a:solidFill>
                  <a:schemeClr val="tx1"/>
                </a:solidFill>
              </a:rPr>
              <a:t>Vesijalanjälki ja -kädenjälki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13" name="Kuvan paikkamerkki 12">
            <a:extLst>
              <a:ext uri="{FF2B5EF4-FFF2-40B4-BE49-F238E27FC236}">
                <a16:creationId xmlns:a16="http://schemas.microsoft.com/office/drawing/2014/main" id="{B5789BE9-E0CA-4437-A756-41C54CCDFF7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l="1665" r="1665"/>
          <a:stretch/>
        </p:blipFill>
        <p:spPr/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0385EB30-79DE-4CB6-B5DD-FF8F58BF5F33}"/>
              </a:ext>
            </a:extLst>
          </p:cNvPr>
          <p:cNvSpPr txBox="1"/>
          <p:nvPr/>
        </p:nvSpPr>
        <p:spPr>
          <a:xfrm>
            <a:off x="11713064" y="13222083"/>
            <a:ext cx="170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/>
              <a:t>All</a:t>
            </a:r>
            <a:r>
              <a:rPr lang="fi-FI" sz="1400" dirty="0"/>
              <a:t> </a:t>
            </a:r>
            <a:r>
              <a:rPr lang="fi-FI" sz="1400" dirty="0" err="1"/>
              <a:t>Over</a:t>
            </a:r>
            <a:r>
              <a:rPr lang="fi-FI" sz="1400" dirty="0"/>
              <a:t> Press/</a:t>
            </a:r>
            <a:r>
              <a:rPr lang="fi-FI" sz="1400" dirty="0" err="1"/>
              <a:t>Alamy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16649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Veden käyttö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i-FI" dirty="0">
              <a:highlight>
                <a:srgbClr val="FFFF00"/>
              </a:highlight>
            </a:endParaRP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9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758B5DB-512B-47D2-A5B5-CB3B70BBD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37" y="3039228"/>
            <a:ext cx="14972616" cy="921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D911F946-E628-487B-8926-8F05232A17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0292554" y="3134757"/>
            <a:ext cx="13323517" cy="8973329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fi-FI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Ravinnontuotanto ja nälkä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i-FI" sz="5400" dirty="0">
                <a:solidFill>
                  <a:schemeClr val="dk1"/>
                </a:solidFill>
              </a:rPr>
              <a:t>Ravintoa tuotetaan maapallolla tarpeeksi väkilukuun nähden. </a:t>
            </a:r>
          </a:p>
          <a:p>
            <a:pPr lvl="0">
              <a:spcBef>
                <a:spcPts val="0"/>
              </a:spcBef>
            </a:pPr>
            <a:endParaRPr lang="fi-FI" sz="54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</a:pPr>
            <a:r>
              <a:rPr lang="fi-FI" sz="5400" dirty="0">
                <a:solidFill>
                  <a:schemeClr val="dk1"/>
                </a:solidFill>
              </a:rPr>
              <a:t>Teollisuusmaissa ruokaa tuotetaan ja syödään liikaa, kehittyvissä maissa ruuasta on edelleen pulaa.</a:t>
            </a:r>
          </a:p>
          <a:p>
            <a:pPr lvl="0">
              <a:spcBef>
                <a:spcPts val="0"/>
              </a:spcBef>
            </a:pPr>
            <a:endParaRPr lang="fi-FI" sz="54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</a:pPr>
            <a:r>
              <a:rPr lang="fi-FI" sz="5400" dirty="0">
                <a:solidFill>
                  <a:schemeClr val="dk1"/>
                </a:solidFill>
              </a:rPr>
              <a:t>Euroopassa 61 % viljasta käytetään rehuksi tai polttoaineeksi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9</a:t>
            </a:r>
          </a:p>
        </p:txBody>
      </p:sp>
    </p:spTree>
    <p:extLst>
      <p:ext uri="{BB962C8B-B14F-4D97-AF65-F5344CB8AC3E}">
        <p14:creationId xmlns:p14="http://schemas.microsoft.com/office/powerpoint/2010/main" val="153574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Nälän määritelmiä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fi-FI" sz="5400" dirty="0">
              <a:highlight>
                <a:srgbClr val="FFFF00"/>
              </a:highlight>
            </a:endParaRPr>
          </a:p>
          <a:p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3041150" y="3061052"/>
            <a:ext cx="10069463" cy="96833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i-FI" sz="5400" b="1" dirty="0">
                <a:solidFill>
                  <a:schemeClr val="dk1"/>
                </a:solidFill>
              </a:rPr>
              <a:t>Määrällinen nälkä</a:t>
            </a:r>
            <a:r>
              <a:rPr lang="fi-FI" sz="5400" dirty="0">
                <a:solidFill>
                  <a:schemeClr val="dk1"/>
                </a:solidFill>
              </a:rPr>
              <a:t> tarkoittaa puutetta ruuan määrässä (</a:t>
            </a:r>
            <a:r>
              <a:rPr lang="fi-FI" sz="5400" dirty="0" err="1">
                <a:solidFill>
                  <a:schemeClr val="dk1"/>
                </a:solidFill>
              </a:rPr>
              <a:t>eenrgiansaanti</a:t>
            </a:r>
            <a:r>
              <a:rPr lang="fi-FI" sz="5400" dirty="0">
                <a:solidFill>
                  <a:schemeClr val="dk1"/>
                </a:solidFill>
              </a:rPr>
              <a:t>).</a:t>
            </a:r>
          </a:p>
          <a:p>
            <a:pPr lvl="0">
              <a:spcBef>
                <a:spcPts val="0"/>
              </a:spcBef>
            </a:pPr>
            <a:endParaRPr lang="fi-FI" sz="54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</a:pPr>
            <a:r>
              <a:rPr lang="fi-FI" sz="5400" b="1" dirty="0">
                <a:solidFill>
                  <a:schemeClr val="dk1"/>
                </a:solidFill>
              </a:rPr>
              <a:t>Laadullinen nälkä </a:t>
            </a:r>
            <a:r>
              <a:rPr lang="fi-FI" sz="5400" dirty="0">
                <a:solidFill>
                  <a:schemeClr val="dk1"/>
                </a:solidFill>
              </a:rPr>
              <a:t>tarkoittaa puutteita </a:t>
            </a:r>
            <a:r>
              <a:rPr lang="fi-FI" sz="5400" dirty="0" err="1">
                <a:solidFill>
                  <a:schemeClr val="dk1"/>
                </a:solidFill>
              </a:rPr>
              <a:t>valkuais</a:t>
            </a:r>
            <a:r>
              <a:rPr lang="fi-FI" sz="5400" dirty="0">
                <a:solidFill>
                  <a:schemeClr val="dk1"/>
                </a:solidFill>
              </a:rPr>
              <a:t>- tai kivennäisaineista, vitamiineista tai hivenaineista.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</a:pPr>
            <a:endParaRPr lang="fi-FI" sz="54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fi-FI" sz="5400" b="1" dirty="0">
                <a:solidFill>
                  <a:schemeClr val="dk1"/>
                </a:solidFill>
              </a:rPr>
              <a:t>Ruokahävikkiä</a:t>
            </a:r>
            <a:r>
              <a:rPr lang="fi-FI" sz="5400" dirty="0">
                <a:solidFill>
                  <a:schemeClr val="dk1"/>
                </a:solidFill>
              </a:rPr>
              <a:t> syntyy noin ⅓ kaikesta tuotetusta ruuasta.</a:t>
            </a:r>
          </a:p>
          <a:p>
            <a:pPr lvl="0">
              <a:spcBef>
                <a:spcPts val="0"/>
              </a:spcBef>
            </a:pPr>
            <a:endParaRPr lang="fi-FI" sz="5400" dirty="0">
              <a:ea typeface="Calibri"/>
              <a:cs typeface="Calibri"/>
              <a:sym typeface="Calibri"/>
            </a:endParaRP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9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711E96A-6862-4BA9-9C79-E470E718F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21" y="2594713"/>
            <a:ext cx="9387063" cy="96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6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D635DEE-B690-4141-8801-B58C92EFB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487" y="7507705"/>
            <a:ext cx="17657948" cy="56946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Ratkaisuja nälkäongelmaan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CC8EDE31-C334-4FEB-ABF2-6701E0003EE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lvl="0" indent="-355600">
              <a:spcBef>
                <a:spcPts val="0"/>
              </a:spcBef>
              <a:buSzPts val="2000"/>
              <a:buFont typeface="Calibri"/>
              <a:buChar char="●"/>
            </a:pPr>
            <a:r>
              <a:rPr lang="fi-FI" sz="4800" dirty="0">
                <a:ea typeface="Calibri"/>
                <a:cs typeface="Calibri"/>
                <a:sym typeface="Calibri"/>
              </a:rPr>
              <a:t>Vihreä vallankumous: Intia ja Kiina 1960-luvulla (satoisat lajikkeet, kastelu, lannoitteet, torjunta-aineet)</a:t>
            </a:r>
          </a:p>
          <a:p>
            <a:pPr marL="457200" lvl="0" indent="-355600">
              <a:spcBef>
                <a:spcPts val="0"/>
              </a:spcBef>
              <a:buSzPts val="2000"/>
              <a:buFont typeface="Calibri"/>
              <a:buChar char="●"/>
            </a:pPr>
            <a:r>
              <a:rPr lang="fi-FI" sz="4800" dirty="0">
                <a:ea typeface="Calibri"/>
                <a:cs typeface="Calibri"/>
                <a:sym typeface="Calibri"/>
              </a:rPr>
              <a:t>Naisten ja tyttöjen koulutus -&gt; väestönkasvun vähentyminen -&gt; köyhyyden vähentyminen</a:t>
            </a:r>
          </a:p>
          <a:p>
            <a:pPr marL="457200" lvl="0" indent="-355600">
              <a:spcBef>
                <a:spcPts val="0"/>
              </a:spcBef>
              <a:buSzPts val="2000"/>
              <a:buFont typeface="Calibri"/>
              <a:buChar char="●"/>
            </a:pPr>
            <a:r>
              <a:rPr lang="fi-FI" sz="4800" dirty="0">
                <a:ea typeface="Calibri"/>
                <a:cs typeface="Calibri"/>
                <a:sym typeface="Calibri"/>
              </a:rPr>
              <a:t>Paikallisten pienviljelijöiden tukeminen</a:t>
            </a:r>
          </a:p>
          <a:p>
            <a:pPr marL="457200" lvl="0" indent="-355600">
              <a:spcBef>
                <a:spcPts val="0"/>
              </a:spcBef>
              <a:buSzPts val="2000"/>
              <a:buFont typeface="Calibri"/>
              <a:buChar char="●"/>
            </a:pPr>
            <a:r>
              <a:rPr lang="fi-FI" sz="4800" dirty="0">
                <a:ea typeface="Calibri"/>
                <a:cs typeface="Calibri"/>
                <a:sym typeface="Calibri"/>
              </a:rPr>
              <a:t>Lihankulutuksen vähentäminen</a:t>
            </a:r>
          </a:p>
          <a:p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35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0385AE73BA4B34DAC1EFBEFAAD46A70" ma:contentTypeVersion="11" ma:contentTypeDescription="Luo uusi asiakirja." ma:contentTypeScope="" ma:versionID="ff6235922fbab3bde8f278ddc7391716">
  <xsd:schema xmlns:xsd="http://www.w3.org/2001/XMLSchema" xmlns:xs="http://www.w3.org/2001/XMLSchema" xmlns:p="http://schemas.microsoft.com/office/2006/metadata/properties" xmlns:ns2="18f6b07d-974e-4bcb-ace5-6e722d967269" xmlns:ns3="92f91b7d-256f-42b1-9b08-d8a43b83f0c6" targetNamespace="http://schemas.microsoft.com/office/2006/metadata/properties" ma:root="true" ma:fieldsID="add1c83a97a0359064c2d47fbc13daab" ns2:_="" ns3:_="">
    <xsd:import namespace="18f6b07d-974e-4bcb-ace5-6e722d967269"/>
    <xsd:import namespace="92f91b7d-256f-42b1-9b08-d8a43b83f0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6b07d-974e-4bcb-ace5-6e722d9672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91b7d-256f-42b1-9b08-d8a43b83f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2f91b7d-256f-42b1-9b08-d8a43b83f0c6"/>
    <ds:schemaRef ds:uri="18f6b07d-974e-4bcb-ace5-6e722d96726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BC9A56-B2B4-4468-A7C3-117C4D2756D4}">
  <ds:schemaRefs>
    <ds:schemaRef ds:uri="18f6b07d-974e-4bcb-ace5-6e722d967269"/>
    <ds:schemaRef ds:uri="92f91b7d-256f-42b1-9b08-d8a43b83f0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379</Words>
  <Application>Microsoft Office PowerPoint</Application>
  <PresentationFormat>Mukautettu</PresentationFormat>
  <Paragraphs>67</Paragraphs>
  <Slides>9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Bebas Neue</vt:lpstr>
      <vt:lpstr>Calibri</vt:lpstr>
      <vt:lpstr>Lato</vt:lpstr>
      <vt:lpstr>Office-teema</vt:lpstr>
      <vt:lpstr>9. Puhdas vesi ja ravinnontuotanto</vt:lpstr>
      <vt:lpstr>Puhdas vesi ja ravinnontuotanto</vt:lpstr>
      <vt:lpstr>Vesivarat maapallolla</vt:lpstr>
      <vt:lpstr>Puhdas vesi</vt:lpstr>
      <vt:lpstr>Vesijalanjälki ja -kädenjälki</vt:lpstr>
      <vt:lpstr>Veden käyttö</vt:lpstr>
      <vt:lpstr>Ravinnontuotanto ja nälkä</vt:lpstr>
      <vt:lpstr>Nälän määritelmiä</vt:lpstr>
      <vt:lpstr>Ratkaisuja nälkäongelmaan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Holopainen Anna K</cp:lastModifiedBy>
  <cp:revision>21</cp:revision>
  <cp:lastPrinted>2017-11-30T08:45:33Z</cp:lastPrinted>
  <dcterms:created xsi:type="dcterms:W3CDTF">2020-05-05T09:10:38Z</dcterms:created>
  <dcterms:modified xsi:type="dcterms:W3CDTF">2023-01-09T19:13:54Z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0x010100E0385AE73BA4B34DAC1EFBEFAAD46A70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