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81" r:id="rId7"/>
    <p:sldId id="266" r:id="rId8"/>
    <p:sldId id="264" r:id="rId9"/>
    <p:sldId id="268" r:id="rId10"/>
    <p:sldId id="282" r:id="rId11"/>
    <p:sldId id="283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81"/>
            <p14:sldId id="266"/>
            <p14:sldId id="264"/>
            <p14:sldId id="268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16.1.2023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16.1.2023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05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23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66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11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11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11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11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11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11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11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11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dirty="0"/>
              <a:t>11. Pakolaisuus ja siirtolaisuus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Pakolaisuus ja siirtolaisuus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807098"/>
          </a:xfrm>
        </p:spPr>
        <p:txBody>
          <a:bodyPr>
            <a:normAutofit/>
          </a:bodyPr>
          <a:lstStyle/>
          <a:p>
            <a:pPr marL="342900" lvl="0" indent="-29845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ts val="1700"/>
              <a:buChar char="•"/>
            </a:pPr>
            <a:r>
              <a:rPr lang="fi-FI" sz="4400" b="1" dirty="0">
                <a:solidFill>
                  <a:srgbClr val="000000"/>
                </a:solidFill>
              </a:rPr>
              <a:t>Pakolainen</a:t>
            </a:r>
            <a:r>
              <a:rPr lang="fi-FI" sz="4400" dirty="0">
                <a:solidFill>
                  <a:srgbClr val="000000"/>
                </a:solidFill>
              </a:rPr>
              <a:t>: Henkilö, jolla on aihetta pelätä joutuvansa vainotuksi kotimaassaan ja joutuu pakon edessä lähtemään kotimaastaan.</a:t>
            </a:r>
          </a:p>
          <a:p>
            <a:pPr marL="342900" lvl="0" indent="-29845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ts val="1700"/>
              <a:buChar char="•"/>
            </a:pPr>
            <a:r>
              <a:rPr lang="fi-FI" sz="4400" b="1" dirty="0">
                <a:solidFill>
                  <a:srgbClr val="000000"/>
                </a:solidFill>
              </a:rPr>
              <a:t>Turvapaikanhakija</a:t>
            </a:r>
            <a:r>
              <a:rPr lang="fi-FI" sz="4400" dirty="0">
                <a:solidFill>
                  <a:srgbClr val="000000"/>
                </a:solidFill>
              </a:rPr>
              <a:t>: Henkilö, joka hakee kansainvälistä suojelua toisesta maasta sodan tai muun uhan vuoksi. </a:t>
            </a:r>
          </a:p>
          <a:p>
            <a:pPr marL="342900" lvl="0" indent="-298450">
              <a:lnSpc>
                <a:spcPct val="95000"/>
              </a:lnSpc>
              <a:spcBef>
                <a:spcPts val="480"/>
              </a:spcBef>
              <a:buClr>
                <a:srgbClr val="000000"/>
              </a:buClr>
              <a:buSzPts val="1700"/>
              <a:buFont typeface="Arial"/>
              <a:buChar char="•"/>
            </a:pPr>
            <a:r>
              <a:rPr lang="fi-FI" sz="4400" b="1" dirty="0">
                <a:solidFill>
                  <a:srgbClr val="000000"/>
                </a:solidFill>
              </a:rPr>
              <a:t>Siirtolainen</a:t>
            </a:r>
            <a:r>
              <a:rPr lang="fi-FI" sz="4400" dirty="0">
                <a:solidFill>
                  <a:srgbClr val="000000"/>
                </a:solidFill>
              </a:rPr>
              <a:t>: Vapaaehtoisesti, esimerkiksi työn tai opiskelun vuoksi toiseen maahan muuttanut henkilö</a:t>
            </a:r>
          </a:p>
          <a:p>
            <a:pPr marL="742950" lvl="1" indent="-279400">
              <a:lnSpc>
                <a:spcPct val="95000"/>
              </a:lnSpc>
              <a:spcBef>
                <a:spcPts val="480"/>
              </a:spcBef>
              <a:buClr>
                <a:srgbClr val="000000"/>
              </a:buClr>
              <a:buSzPts val="1700"/>
              <a:buChar char="○"/>
            </a:pPr>
            <a:r>
              <a:rPr lang="fi-FI" sz="4400" dirty="0">
                <a:solidFill>
                  <a:srgbClr val="000000"/>
                </a:solidFill>
              </a:rPr>
              <a:t>Henkilö, joka muuttaa takaisin kotimaahansa ulkomailla asumisen jälkeen on </a:t>
            </a:r>
            <a:r>
              <a:rPr lang="fi-FI" sz="4400" i="1" dirty="0">
                <a:solidFill>
                  <a:srgbClr val="000000"/>
                </a:solidFill>
              </a:rPr>
              <a:t>paluumuuttaja.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11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97A229E-2EC2-4A22-9DF5-89B4111B6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743" y="3928338"/>
            <a:ext cx="10918275" cy="585932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BBB37CE-1E89-4A34-B6E9-BF27DF4171B5}"/>
              </a:ext>
            </a:extLst>
          </p:cNvPr>
          <p:cNvSpPr txBox="1"/>
          <p:nvPr/>
        </p:nvSpPr>
        <p:spPr>
          <a:xfrm>
            <a:off x="22707600" y="9730680"/>
            <a:ext cx="1101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Shutterstock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472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Pakolaisuus ja siirtolaisuus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807098"/>
          </a:xfrm>
        </p:spPr>
        <p:txBody>
          <a:bodyPr>
            <a:normAutofit/>
          </a:bodyPr>
          <a:lstStyle/>
          <a:p>
            <a:pPr marL="342900" lvl="0" indent="-298450">
              <a:lnSpc>
                <a:spcPct val="95000"/>
              </a:lnSpc>
              <a:spcBef>
                <a:spcPts val="480"/>
              </a:spcBef>
              <a:buClr>
                <a:srgbClr val="000000"/>
              </a:buClr>
              <a:buSzPts val="1700"/>
              <a:buChar char="•"/>
            </a:pPr>
            <a:r>
              <a:rPr lang="fi-FI" sz="4400" b="1" dirty="0">
                <a:solidFill>
                  <a:srgbClr val="000000"/>
                </a:solidFill>
              </a:rPr>
              <a:t>Ympäristösiirtolainen</a:t>
            </a:r>
            <a:r>
              <a:rPr lang="fi-FI" sz="4400" dirty="0">
                <a:solidFill>
                  <a:srgbClr val="000000"/>
                </a:solidFill>
              </a:rPr>
              <a:t>: Henkilö, joka joutuu lähtemään kotiseudultaan elämäänsä tai elinolojaan vaarantavan ympäristöhaitan vuoksi. Joskus kutsutaan myös ympäristöpakolaisiksi, vaikka he eivät YK:n virallisen määritelmän mukaan ole pakolaisia.</a:t>
            </a:r>
          </a:p>
          <a:p>
            <a:pPr marL="342900" lvl="0" indent="-298450">
              <a:lnSpc>
                <a:spcPct val="95000"/>
              </a:lnSpc>
              <a:spcBef>
                <a:spcPts val="480"/>
              </a:spcBef>
              <a:buClr>
                <a:srgbClr val="000000"/>
              </a:buClr>
              <a:buSzPts val="1700"/>
              <a:buChar char="•"/>
            </a:pPr>
            <a:endParaRPr lang="fi-FI" sz="4400" dirty="0">
              <a:solidFill>
                <a:srgbClr val="000000"/>
              </a:solidFill>
            </a:endParaRPr>
          </a:p>
          <a:p>
            <a:pPr marL="342900" lvl="0" indent="-298450">
              <a:lnSpc>
                <a:spcPct val="95000"/>
              </a:lnSpc>
              <a:spcBef>
                <a:spcPts val="480"/>
              </a:spcBef>
              <a:buClr>
                <a:srgbClr val="000000"/>
              </a:buClr>
              <a:buSzPts val="1700"/>
              <a:buChar char="•"/>
            </a:pPr>
            <a:r>
              <a:rPr lang="fi-FI" sz="4400" b="1" dirty="0">
                <a:solidFill>
                  <a:srgbClr val="000000"/>
                </a:solidFill>
              </a:rPr>
              <a:t>Ilmastosiirtolainen</a:t>
            </a:r>
            <a:r>
              <a:rPr lang="fi-FI" sz="4400" dirty="0">
                <a:solidFill>
                  <a:srgbClr val="000000"/>
                </a:solidFill>
              </a:rPr>
              <a:t>: Ympäristösiirtolaisia, jotka ovat jättäneet kotinsa ilmastonmuutoksen voimistumisen seurausten takia.</a:t>
            </a:r>
          </a:p>
          <a:p>
            <a:endParaRPr lang="fi-FI" dirty="0"/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44F8EBAC-0C85-4E1C-B852-C4784C539E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103008" y="3061052"/>
            <a:ext cx="11911811" cy="66696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11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B8FAD36-D2A5-47E2-A8C6-CE30988E8817}"/>
              </a:ext>
            </a:extLst>
          </p:cNvPr>
          <p:cNvSpPr txBox="1"/>
          <p:nvPr/>
        </p:nvSpPr>
        <p:spPr>
          <a:xfrm>
            <a:off x="22707600" y="9730680"/>
            <a:ext cx="1101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Shutterstock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643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>
                <a:solidFill>
                  <a:schemeClr val="tx1"/>
                </a:solidFill>
              </a:rPr>
              <a:t>Pakolaistilanne ja -määrä maailmassa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11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74D757E-1269-4EF0-9AC8-EEAFA9A8C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514" y="2883415"/>
            <a:ext cx="10214925" cy="98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Vierastyövoima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sz="5400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041150" y="3061052"/>
            <a:ext cx="10069463" cy="9683398"/>
          </a:xfrm>
        </p:spPr>
        <p:txBody>
          <a:bodyPr>
            <a:normAutofit/>
          </a:bodyPr>
          <a:lstStyle/>
          <a:p>
            <a:pPr marL="342900" lvl="0" indent="-308610">
              <a:spcBef>
                <a:spcPts val="0"/>
              </a:spcBef>
              <a:buClr>
                <a:srgbClr val="000000"/>
              </a:buClr>
              <a:buSzPct val="100000"/>
              <a:buChar char="•"/>
            </a:pPr>
            <a:r>
              <a:rPr lang="fi-FI" sz="5400" b="1" dirty="0">
                <a:solidFill>
                  <a:srgbClr val="000000"/>
                </a:solidFill>
              </a:rPr>
              <a:t>Vierastyövoima</a:t>
            </a:r>
            <a:r>
              <a:rPr lang="fi-FI" sz="5400" dirty="0">
                <a:solidFill>
                  <a:srgbClr val="000000"/>
                </a:solidFill>
              </a:rPr>
              <a:t>. Henkilö, joka tekee tilapäistä työtä toisessa maassa. Esimerkiksi virolainen rakennusmies Suomessa.</a:t>
            </a:r>
          </a:p>
          <a:p>
            <a:pPr marL="342900" lvl="0" indent="-308610">
              <a:spcBef>
                <a:spcPts val="0"/>
              </a:spcBef>
              <a:buClr>
                <a:srgbClr val="000000"/>
              </a:buClr>
              <a:buSzPct val="100000"/>
              <a:buChar char="•"/>
            </a:pPr>
            <a:endParaRPr lang="fi-FI" sz="5400" dirty="0">
              <a:solidFill>
                <a:srgbClr val="000000"/>
              </a:solidFill>
            </a:endParaRPr>
          </a:p>
          <a:p>
            <a:pPr marL="342900" lvl="0" indent="-308610">
              <a:spcBef>
                <a:spcPts val="0"/>
              </a:spcBef>
              <a:buClr>
                <a:srgbClr val="000000"/>
              </a:buClr>
              <a:buSzPct val="100000"/>
              <a:buChar char="•"/>
            </a:pPr>
            <a:r>
              <a:rPr lang="fi-FI" sz="5400" b="1" dirty="0">
                <a:solidFill>
                  <a:srgbClr val="000000"/>
                </a:solidFill>
              </a:rPr>
              <a:t>Kausityöläinen</a:t>
            </a:r>
            <a:r>
              <a:rPr lang="fi-FI" sz="5400" dirty="0">
                <a:solidFill>
                  <a:srgbClr val="000000"/>
                </a:solidFill>
              </a:rPr>
              <a:t>. Henkilö, joka työskentelee toisessa maassa </a:t>
            </a:r>
            <a:r>
              <a:rPr lang="fi-FI" sz="5400" dirty="0" err="1">
                <a:solidFill>
                  <a:srgbClr val="000000"/>
                </a:solidFill>
              </a:rPr>
              <a:t>tietyn</a:t>
            </a:r>
            <a:r>
              <a:rPr lang="fi-FI" sz="5400" dirty="0">
                <a:solidFill>
                  <a:srgbClr val="000000"/>
                </a:solidFill>
              </a:rPr>
              <a:t> ajan, esim. satokauden. Esimerkiksi vietnamilaiset mustikanpoimijat Suomessa tai Pohjois-Afrikasta tulevat viinirypäleiden poimijat Italiassa</a:t>
            </a:r>
          </a:p>
          <a:p>
            <a:pPr lvl="0">
              <a:spcBef>
                <a:spcPts val="0"/>
              </a:spcBef>
            </a:pPr>
            <a:endParaRPr lang="fi-FI" sz="5400" dirty="0">
              <a:ea typeface="Calibri"/>
              <a:cs typeface="Calibri"/>
              <a:sym typeface="Calibri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11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C662DDB-4BC2-4EEF-A1E3-ED50494F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49" y="3061052"/>
            <a:ext cx="8183990" cy="812831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E639BE1F-1DC0-4AE8-A328-C2909F4EE2A6}"/>
              </a:ext>
            </a:extLst>
          </p:cNvPr>
          <p:cNvSpPr txBox="1"/>
          <p:nvPr/>
        </p:nvSpPr>
        <p:spPr>
          <a:xfrm>
            <a:off x="3055249" y="11244459"/>
            <a:ext cx="25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AdobeStock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61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Vierastyövoiman merkitys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11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385CCE-CCF0-4391-AC4E-DDB95426F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42" y="4280897"/>
            <a:ext cx="21235603" cy="61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Turvapaikanhakijat Suomessa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F50F028-9666-4F06-AE80-01D696534B1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36744" y="3696977"/>
            <a:ext cx="13008456" cy="64269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11</a:t>
            </a:r>
          </a:p>
        </p:txBody>
      </p:sp>
    </p:spTree>
    <p:extLst>
      <p:ext uri="{BB962C8B-B14F-4D97-AF65-F5344CB8AC3E}">
        <p14:creationId xmlns:p14="http://schemas.microsoft.com/office/powerpoint/2010/main" val="3777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 smtClean="0"/>
              <a:t>- s.104 t. 1- 7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Manner 1 Luku 11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10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0385AE73BA4B34DAC1EFBEFAAD46A70" ma:contentTypeVersion="11" ma:contentTypeDescription="Luo uusi asiakirja." ma:contentTypeScope="" ma:versionID="ff6235922fbab3bde8f278ddc7391716">
  <xsd:schema xmlns:xsd="http://www.w3.org/2001/XMLSchema" xmlns:xs="http://www.w3.org/2001/XMLSchema" xmlns:p="http://schemas.microsoft.com/office/2006/metadata/properties" xmlns:ns2="18f6b07d-974e-4bcb-ace5-6e722d967269" xmlns:ns3="92f91b7d-256f-42b1-9b08-d8a43b83f0c6" targetNamespace="http://schemas.microsoft.com/office/2006/metadata/properties" ma:root="true" ma:fieldsID="add1c83a97a0359064c2d47fbc13daab" ns2:_="" ns3:_="">
    <xsd:import namespace="18f6b07d-974e-4bcb-ace5-6e722d967269"/>
    <xsd:import namespace="92f91b7d-256f-42b1-9b08-d8a43b83f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6b07d-974e-4bcb-ace5-6e722d967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91b7d-256f-42b1-9b08-d8a43b83f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2f91b7d-256f-42b1-9b08-d8a43b83f0c6"/>
    <ds:schemaRef ds:uri="18f6b07d-974e-4bcb-ace5-6e722d96726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BC9A56-B2B4-4468-A7C3-117C4D2756D4}">
  <ds:schemaRefs>
    <ds:schemaRef ds:uri="18f6b07d-974e-4bcb-ace5-6e722d967269"/>
    <ds:schemaRef ds:uri="92f91b7d-256f-42b1-9b08-d8a43b83f0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223</Words>
  <Application>Microsoft Office PowerPoint</Application>
  <PresentationFormat>Mukautettu</PresentationFormat>
  <Paragraphs>43</Paragraphs>
  <Slides>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Bebas Neue</vt:lpstr>
      <vt:lpstr>Calibri</vt:lpstr>
      <vt:lpstr>Lato</vt:lpstr>
      <vt:lpstr>Office-teema</vt:lpstr>
      <vt:lpstr>11. Pakolaisuus ja siirtolaisuus</vt:lpstr>
      <vt:lpstr>Pakolaisuus ja siirtolaisuus</vt:lpstr>
      <vt:lpstr>Pakolaisuus ja siirtolaisuus</vt:lpstr>
      <vt:lpstr>Pakolaistilanne ja -määrä maailmassa</vt:lpstr>
      <vt:lpstr>Vierastyövoima</vt:lpstr>
      <vt:lpstr>Vierastyövoiman merkitys</vt:lpstr>
      <vt:lpstr>Turvapaikanhakijat Suomessa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Holopainen Anna K</cp:lastModifiedBy>
  <cp:revision>26</cp:revision>
  <cp:lastPrinted>2017-11-30T08:45:33Z</cp:lastPrinted>
  <dcterms:created xsi:type="dcterms:W3CDTF">2020-05-05T09:10:38Z</dcterms:created>
  <dcterms:modified xsi:type="dcterms:W3CDTF">2023-01-16T07:41:27Z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