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3" r:id="rId6"/>
    <p:sldId id="264" r:id="rId7"/>
    <p:sldId id="266" r:id="rId8"/>
    <p:sldId id="268" r:id="rId9"/>
    <p:sldId id="277" r:id="rId10"/>
    <p:sldId id="278" r:id="rId11"/>
    <p:sldId id="279" r:id="rId12"/>
    <p:sldId id="280" r:id="rId13"/>
    <p:sldId id="273" r:id="rId14"/>
    <p:sldId id="274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4"/>
            <p14:sldId id="266"/>
            <p14:sldId id="268"/>
            <p14:sldId id="277"/>
            <p14:sldId id="278"/>
            <p14:sldId id="279"/>
            <p14:sldId id="280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10.1.2023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05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23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Parempi mittari kuin pelkkä BKT. Mitä lähempänä valtion saama luku on ykköstä,</a:t>
            </a:r>
            <a:r>
              <a:rPr lang="fi-FI" baseline="0" dirty="0" smtClean="0"/>
              <a:t> sitä kehittyneemmästä valtiosta on kyse.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63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46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10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10. Rikkaus, köyhyys ja hyvinvointi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Valtioiden luokittelu hyvinvoinnin mukaan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200" lvl="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fi-FI" sz="4800" i="1" dirty="0">
                <a:solidFill>
                  <a:srgbClr val="000000"/>
                </a:solidFill>
              </a:rPr>
              <a:t>Sisämaassa sijaitsevat kehittyvät maat eli LLDC-maat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ei kulkuyhteyttä merelle → tavaran kuljettaminen naapurivaltioiden kautta kallista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vaikeakulkuinen maasto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heikko infrastruktuuri</a:t>
            </a: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Esimerkiksi Nepal ja Uganda</a:t>
            </a:r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7AF040E1-9CD5-4483-BA13-796ACA8BE5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381124" y="2890621"/>
            <a:ext cx="9958692" cy="882557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A70BA9F-21DE-4FFA-A8FE-2885C9B1BDE4}"/>
              </a:ext>
            </a:extLst>
          </p:cNvPr>
          <p:cNvSpPr txBox="1"/>
          <p:nvPr/>
        </p:nvSpPr>
        <p:spPr>
          <a:xfrm>
            <a:off x="21548201" y="11716191"/>
            <a:ext cx="110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GettyImages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664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Miten poistaa köyhyyden noidankehä?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10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8115A2-405D-4328-A554-CA3F9ABAE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831" y="3059917"/>
            <a:ext cx="12320337" cy="101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Rikkaus, köyhyys ja hyvinvointi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807098"/>
          </a:xfrm>
        </p:spPr>
        <p:txBody>
          <a:bodyPr>
            <a:normAutofit lnSpcReduction="10000"/>
          </a:bodyPr>
          <a:lstStyle/>
          <a:p>
            <a:pPr marL="342900" lvl="0" indent="-305752">
              <a:lnSpc>
                <a:spcPct val="100000"/>
              </a:lnSpc>
              <a:spcBef>
                <a:spcPts val="0"/>
              </a:spcBef>
              <a:buClr>
                <a:srgbClr val="0074A4"/>
              </a:buClr>
              <a:buSzPct val="1000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Absoluuttinen köyhyys</a:t>
            </a:r>
            <a:r>
              <a:rPr lang="fi-FI" sz="5400" dirty="0">
                <a:solidFill>
                  <a:srgbClr val="000000"/>
                </a:solidFill>
              </a:rPr>
              <a:t> on puutetta perustarpeista, kuten ravinnosta ja puhtaasta juomavedestä</a:t>
            </a:r>
            <a:endParaRPr lang="fi-FI" sz="5400" dirty="0"/>
          </a:p>
          <a:p>
            <a:pPr marL="342900" lvl="0" indent="-305752">
              <a:lnSpc>
                <a:spcPct val="100000"/>
              </a:lnSpc>
              <a:spcBef>
                <a:spcPts val="520"/>
              </a:spcBef>
              <a:buClr>
                <a:srgbClr val="0074A4"/>
              </a:buClr>
              <a:buSzPct val="1000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Suhteellinen köyhyys</a:t>
            </a:r>
            <a:r>
              <a:rPr lang="fi-FI" sz="5400" dirty="0">
                <a:solidFill>
                  <a:srgbClr val="000000"/>
                </a:solidFill>
              </a:rPr>
              <a:t> mittaa keskimääräistä köyhemmän ihmisen tulotasoa suhteessa yhteiskunnan yleiseen tulotasoon. </a:t>
            </a:r>
          </a:p>
          <a:p>
            <a:pPr marL="342900" lvl="0" indent="-305752">
              <a:lnSpc>
                <a:spcPct val="100000"/>
              </a:lnSpc>
              <a:spcBef>
                <a:spcPts val="520"/>
              </a:spcBef>
              <a:buClr>
                <a:srgbClr val="0074A4"/>
              </a:buClr>
              <a:buSzPct val="100000"/>
              <a:buFont typeface="Arial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Äärimmäisessä köyhyydessä </a:t>
            </a:r>
            <a:r>
              <a:rPr lang="fi-FI" sz="5400" dirty="0">
                <a:solidFill>
                  <a:srgbClr val="000000"/>
                </a:solidFill>
              </a:rPr>
              <a:t>elävät tienaavat alle 1,9 dollaria päivässä.</a:t>
            </a:r>
            <a:r>
              <a:rPr lang="fi-FI" sz="5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10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8CCA2DE-8DD7-443F-B449-4D5CC566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192" y="3460628"/>
            <a:ext cx="11679406" cy="793772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7645076-1B64-4B97-B1A0-76076E69FCDA}"/>
              </a:ext>
            </a:extLst>
          </p:cNvPr>
          <p:cNvSpPr txBox="1"/>
          <p:nvPr/>
        </p:nvSpPr>
        <p:spPr>
          <a:xfrm>
            <a:off x="22422398" y="11398348"/>
            <a:ext cx="110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GettyImages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472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Eriarvoisuus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9683398"/>
          </a:xfrm>
        </p:spPr>
        <p:txBody>
          <a:bodyPr>
            <a:normAutofit/>
          </a:bodyPr>
          <a:lstStyle/>
          <a:p>
            <a:pPr marL="342900" lvl="0" indent="-33655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500"/>
              <a:buChar char="•"/>
            </a:pPr>
            <a:r>
              <a:rPr lang="fi-FI" b="1" dirty="0">
                <a:solidFill>
                  <a:srgbClr val="000000"/>
                </a:solidFill>
              </a:rPr>
              <a:t>Globaali eriarvoisuus on </a:t>
            </a:r>
            <a:r>
              <a:rPr lang="fi-FI" dirty="0">
                <a:solidFill>
                  <a:srgbClr val="000000"/>
                </a:solidFill>
              </a:rPr>
              <a:t>alkanut jo kolonialismin eli siirtomaavallan aikana</a:t>
            </a:r>
          </a:p>
          <a:p>
            <a:pPr marL="6350" lvl="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500"/>
            </a:pPr>
            <a:endParaRPr lang="fi-FI" dirty="0">
              <a:solidFill>
                <a:srgbClr val="000000"/>
              </a:solidFill>
            </a:endParaRPr>
          </a:p>
          <a:p>
            <a:pPr marL="342900" lvl="0" indent="-33655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500"/>
              <a:buChar char="•"/>
            </a:pPr>
            <a:r>
              <a:rPr lang="fi-FI" dirty="0">
                <a:solidFill>
                  <a:srgbClr val="000000"/>
                </a:solidFill>
              </a:rPr>
              <a:t>Eriarvoisuutta on sekä valtioiden välillä että valtioiden sisällä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062E3-677C-4583-B89C-094002C614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42D636B-43CE-48B3-A43E-C42D24A1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4" y="3061052"/>
            <a:ext cx="11141226" cy="870583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3A0D64C-F201-4637-900B-F951D3D427A3}"/>
              </a:ext>
            </a:extLst>
          </p:cNvPr>
          <p:cNvSpPr txBox="1"/>
          <p:nvPr/>
        </p:nvSpPr>
        <p:spPr>
          <a:xfrm>
            <a:off x="1050774" y="11800310"/>
            <a:ext cx="110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GettyImages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Köyhyyden monet syyt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87730" lvl="0" indent="-857250">
              <a:lnSpc>
                <a:spcPct val="80000"/>
              </a:lnSpc>
              <a:spcBef>
                <a:spcPts val="520"/>
              </a:spcBef>
              <a:buClr>
                <a:srgbClr val="000000"/>
              </a:buClr>
              <a:buSzPts val="212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siirtomaamenneisyys</a:t>
            </a:r>
          </a:p>
          <a:p>
            <a:pPr marL="887730" lvl="0" indent="-857250">
              <a:lnSpc>
                <a:spcPct val="80000"/>
              </a:lnSpc>
              <a:spcBef>
                <a:spcPts val="520"/>
              </a:spcBef>
              <a:buClr>
                <a:srgbClr val="000000"/>
              </a:buClr>
              <a:buSzPts val="212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koulutuksen puute</a:t>
            </a:r>
            <a:endParaRPr lang="fi-FI" sz="4400" dirty="0">
              <a:solidFill>
                <a:srgbClr val="000000"/>
              </a:solidFill>
            </a:endParaRPr>
          </a:p>
          <a:p>
            <a:pPr marL="887730" lvl="0" indent="-857250">
              <a:lnSpc>
                <a:spcPct val="80000"/>
              </a:lnSpc>
              <a:spcBef>
                <a:spcPts val="520"/>
              </a:spcBef>
              <a:buClr>
                <a:srgbClr val="000000"/>
              </a:buClr>
              <a:buSzPts val="212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huono hallinto</a:t>
            </a:r>
          </a:p>
          <a:p>
            <a:pPr marL="887730" lvl="0" indent="-857250">
              <a:lnSpc>
                <a:spcPct val="80000"/>
              </a:lnSpc>
              <a:spcBef>
                <a:spcPts val="520"/>
              </a:spcBef>
              <a:buClr>
                <a:srgbClr val="000000"/>
              </a:buClr>
              <a:buSzPts val="212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korruptio</a:t>
            </a:r>
          </a:p>
          <a:p>
            <a:pPr marL="887730" lvl="0" indent="-857250">
              <a:lnSpc>
                <a:spcPct val="80000"/>
              </a:lnSpc>
              <a:spcBef>
                <a:spcPts val="520"/>
              </a:spcBef>
              <a:buClr>
                <a:srgbClr val="000000"/>
              </a:buClr>
              <a:buSzPts val="212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sodat ja aseelliset konfliktit</a:t>
            </a:r>
          </a:p>
          <a:p>
            <a:pPr marL="887730" lvl="0" indent="-857250">
              <a:lnSpc>
                <a:spcPct val="80000"/>
              </a:lnSpc>
              <a:spcBef>
                <a:spcPts val="520"/>
              </a:spcBef>
              <a:buClr>
                <a:srgbClr val="000000"/>
              </a:buClr>
              <a:buSzPts val="212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velkaongelma valtioiden välillä</a:t>
            </a:r>
          </a:p>
          <a:p>
            <a:pPr marL="1200150" lvl="0" indent="-857250">
              <a:lnSpc>
                <a:spcPct val="80000"/>
              </a:lnSpc>
              <a:spcBef>
                <a:spcPts val="520"/>
              </a:spcBef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  <a:p>
            <a:pPr marL="857250" lvl="0" indent="-857250">
              <a:lnSpc>
                <a:spcPct val="95000"/>
              </a:lnSpc>
              <a:spcBef>
                <a:spcPts val="480"/>
              </a:spcBef>
              <a:buClr>
                <a:srgbClr val="000000"/>
              </a:buClr>
              <a:buSzPts val="218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Kehityksen esteitä: luonnonkatastrofit, sodat, suuri väestönkasvu, maatalousvaltainen yhteiskunta</a:t>
            </a:r>
          </a:p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10</a:t>
            </a:r>
          </a:p>
        </p:txBody>
      </p:sp>
    </p:spTree>
    <p:extLst>
      <p:ext uri="{BB962C8B-B14F-4D97-AF65-F5344CB8AC3E}">
        <p14:creationId xmlns:p14="http://schemas.microsoft.com/office/powerpoint/2010/main" val="34841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1DEA5F-603D-47DE-A292-5A5906E8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830" y="3061052"/>
            <a:ext cx="13627170" cy="861566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Kehitystä mitataan monin tavoin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sz="4800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r>
              <a:rPr lang="fi-FI" sz="4800" dirty="0">
                <a:solidFill>
                  <a:srgbClr val="000000"/>
                </a:solidFill>
              </a:rPr>
              <a:t>Raha ja varallisuus</a:t>
            </a:r>
          </a:p>
          <a:p>
            <a:pPr marL="342900" lvl="0" indent="-293687">
              <a:spcBef>
                <a:spcPts val="520"/>
              </a:spcBef>
              <a:buClr>
                <a:srgbClr val="0074A4"/>
              </a:buClr>
              <a:buSzPts val="1825"/>
              <a:buChar char="•"/>
            </a:pPr>
            <a:r>
              <a:rPr lang="fi-FI" sz="4800" dirty="0">
                <a:solidFill>
                  <a:srgbClr val="000000"/>
                </a:solidFill>
              </a:rPr>
              <a:t>Bruttokansantuote eli BKT</a:t>
            </a:r>
          </a:p>
          <a:p>
            <a:pPr marL="742950" lvl="1" indent="-287337">
              <a:spcBef>
                <a:spcPts val="520"/>
              </a:spcBef>
              <a:buClr>
                <a:srgbClr val="000000"/>
              </a:buClr>
              <a:buSzPts val="1825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vuoden aikana tuotettujen tavaroiden ja palveluiden arvo, kokonaistuotanto</a:t>
            </a:r>
          </a:p>
          <a:p>
            <a:pPr marL="742950" lvl="1" indent="-287337">
              <a:spcBef>
                <a:spcPts val="520"/>
              </a:spcBef>
              <a:buClr>
                <a:srgbClr val="000000"/>
              </a:buClr>
              <a:buSzPts val="1825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ilmoitetaan yleensä henkilöä kohden eli per </a:t>
            </a:r>
            <a:r>
              <a:rPr lang="fi-FI" sz="4800" dirty="0" err="1">
                <a:solidFill>
                  <a:srgbClr val="000000"/>
                </a:solidFill>
              </a:rPr>
              <a:t>capita</a:t>
            </a:r>
            <a:r>
              <a:rPr lang="fi-FI" sz="4800" dirty="0">
                <a:solidFill>
                  <a:srgbClr val="000000"/>
                </a:solidFill>
              </a:rPr>
              <a:t> Yhdysvaltain dollareissa (USD)</a:t>
            </a: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10</a:t>
            </a:r>
            <a:endParaRPr lang="fi-FI" dirty="0"/>
          </a:p>
        </p:txBody>
      </p:sp>
      <p:sp>
        <p:nvSpPr>
          <p:cNvPr id="9" name="Google Shape;101;p20"/>
          <p:cNvSpPr txBox="1">
            <a:spLocks/>
          </p:cNvSpPr>
          <p:nvPr/>
        </p:nvSpPr>
        <p:spPr>
          <a:xfrm>
            <a:off x="928233" y="6858000"/>
            <a:ext cx="20668125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Kehitystä mitataan monin tavoin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10</a:t>
            </a:r>
            <a:endParaRPr lang="fi-FI" dirty="0"/>
          </a:p>
        </p:txBody>
      </p:sp>
      <p:sp>
        <p:nvSpPr>
          <p:cNvPr id="9" name="Google Shape;101;p20"/>
          <p:cNvSpPr txBox="1">
            <a:spLocks/>
          </p:cNvSpPr>
          <p:nvPr/>
        </p:nvSpPr>
        <p:spPr>
          <a:xfrm>
            <a:off x="1448925" y="3381377"/>
            <a:ext cx="20668125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56552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●"/>
            </a:pPr>
            <a:r>
              <a:rPr lang="fi-FI" sz="4800" dirty="0">
                <a:solidFill>
                  <a:srgbClr val="000000"/>
                </a:solidFill>
              </a:rPr>
              <a:t>HDI eli inhimillisen kehityksen indeksi</a:t>
            </a:r>
          </a:p>
          <a:p>
            <a:pPr marL="914400" lvl="1" indent="-356552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fi-FI" dirty="0">
                <a:solidFill>
                  <a:srgbClr val="000000"/>
                </a:solidFill>
              </a:rPr>
              <a:t>huomioi elinajanodotteen, koulutusvuodet ja BKT:n suhteessa ostovoimaan</a:t>
            </a:r>
          </a:p>
          <a:p>
            <a:pPr marL="742950"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A55F5-2EDD-488A-8795-0A2F7F584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89" y="5249563"/>
            <a:ext cx="13812251" cy="81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Kehitystä mitataan monin tavoin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600"/>
              <a:buChar char="•"/>
            </a:pPr>
            <a:r>
              <a:rPr lang="fi-FI" i="1" dirty="0">
                <a:solidFill>
                  <a:srgbClr val="000000"/>
                </a:solidFill>
              </a:rPr>
              <a:t>Gini-kerroin</a:t>
            </a:r>
            <a:r>
              <a:rPr lang="fi-FI" dirty="0">
                <a:solidFill>
                  <a:srgbClr val="000000"/>
                </a:solidFill>
              </a:rPr>
              <a:t> kuvaa tulojen jakautumisen tasa-arvoisuutta. Mitä suurempi luku, sitä epätasaisemmin tulot ovat jakautuneet</a:t>
            </a:r>
          </a:p>
          <a:p>
            <a:pPr marL="342900" lvl="0" indent="-34290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600"/>
              <a:buChar char="•"/>
            </a:pPr>
            <a:endParaRPr lang="fi-FI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600"/>
              <a:buChar char="•"/>
            </a:pPr>
            <a:r>
              <a:rPr lang="fi-FI" i="1" dirty="0">
                <a:solidFill>
                  <a:srgbClr val="000000"/>
                </a:solidFill>
              </a:rPr>
              <a:t>ISEW</a:t>
            </a:r>
            <a:r>
              <a:rPr lang="fi-FI" dirty="0">
                <a:solidFill>
                  <a:srgbClr val="000000"/>
                </a:solidFill>
              </a:rPr>
              <a:t> on kestävän taloudellisen hyvinvoinnin indeksi</a:t>
            </a:r>
          </a:p>
          <a:p>
            <a:pPr marL="342900" lvl="0" indent="-34290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600"/>
              <a:buChar char="•"/>
            </a:pPr>
            <a:r>
              <a:rPr lang="fi-FI" i="1" dirty="0">
                <a:solidFill>
                  <a:srgbClr val="000000"/>
                </a:solidFill>
              </a:rPr>
              <a:t>MPI</a:t>
            </a:r>
            <a:r>
              <a:rPr lang="fi-FI" dirty="0">
                <a:solidFill>
                  <a:srgbClr val="000000"/>
                </a:solidFill>
              </a:rPr>
              <a:t> on moniulotteinen köyhyysindeksi</a:t>
            </a:r>
          </a:p>
          <a:p>
            <a:pPr marL="342900" lvl="0" indent="-34290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ts val="2600"/>
              <a:buChar char="•"/>
            </a:pPr>
            <a:r>
              <a:rPr lang="fi-FI" i="1" dirty="0">
                <a:solidFill>
                  <a:srgbClr val="000000"/>
                </a:solidFill>
              </a:rPr>
              <a:t>Maailman onnellisuusindeksi </a:t>
            </a:r>
            <a:r>
              <a:rPr lang="fi-FI" dirty="0">
                <a:solidFill>
                  <a:srgbClr val="000000"/>
                </a:solidFill>
              </a:rPr>
              <a:t>mittaa asukkaiden onnellisuutta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2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B0272B4-CCFE-48DD-A750-38F018D7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72" y="7348370"/>
            <a:ext cx="15084212" cy="563737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Miten köyhyyttä voidaan vähentää?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10</a:t>
            </a:r>
            <a:endParaRPr lang="fi-FI" dirty="0"/>
          </a:p>
        </p:txBody>
      </p:sp>
      <p:sp>
        <p:nvSpPr>
          <p:cNvPr id="9" name="Google Shape;101;p20"/>
          <p:cNvSpPr txBox="1">
            <a:spLocks/>
          </p:cNvSpPr>
          <p:nvPr/>
        </p:nvSpPr>
        <p:spPr>
          <a:xfrm>
            <a:off x="1621944" y="3218844"/>
            <a:ext cx="20668125" cy="441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0" indent="-685800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Rauhan ja turvallisuuden lisääminen</a:t>
            </a:r>
          </a:p>
          <a:p>
            <a:pPr marL="774700" lvl="0" indent="-685800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Konfliktien sekä muiden ihmiskunnan riskien ehkäiseminen</a:t>
            </a:r>
          </a:p>
          <a:p>
            <a:pPr marL="774700" lvl="0" indent="-685800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Koulutuksen lisääminen → tietotaidon lisääntyminen</a:t>
            </a:r>
          </a:p>
          <a:p>
            <a:pPr marL="774700" lvl="0" indent="-685800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Tyttöjen ja naisten kouluttaminen → lasten lukumäärä vähenee → väestönkasvu hidastuu</a:t>
            </a:r>
          </a:p>
          <a:p>
            <a:pPr marL="774700" lvl="0" indent="-685800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Naisten aseman parantaminen</a:t>
            </a:r>
          </a:p>
          <a:p>
            <a:pPr marL="742950"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Valtioiden luokittelu hyvinvoinnin mukaan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lvl="0" indent="-298160">
              <a:lnSpc>
                <a:spcPct val="100000"/>
              </a:lnSpc>
              <a:spcBef>
                <a:spcPts val="0"/>
              </a:spcBef>
              <a:buClr>
                <a:srgbClr val="0074A4"/>
              </a:buClr>
              <a:buSzPct val="100000"/>
              <a:buChar char="•"/>
            </a:pPr>
            <a:r>
              <a:rPr lang="fi-FI" sz="4800" i="1" dirty="0"/>
              <a:t>Rikkaat valtiot</a:t>
            </a:r>
            <a:r>
              <a:rPr lang="fi-FI" sz="4800" dirty="0"/>
              <a:t> </a:t>
            </a:r>
            <a:r>
              <a:rPr lang="fi-FI" sz="4800" dirty="0">
                <a:solidFill>
                  <a:srgbClr val="000000"/>
                </a:solidFill>
              </a:rPr>
              <a:t>(esim. Länsi-Eurooppa ja Pohjois-Amerikka)</a:t>
            </a:r>
          </a:p>
          <a:p>
            <a:pPr marL="1028700" lvl="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4800" dirty="0">
              <a:solidFill>
                <a:srgbClr val="000000"/>
              </a:solidFill>
            </a:endParaRPr>
          </a:p>
          <a:p>
            <a:pPr marL="342900" lvl="0" indent="-298160">
              <a:lnSpc>
                <a:spcPct val="100000"/>
              </a:lnSpc>
              <a:spcBef>
                <a:spcPts val="520"/>
              </a:spcBef>
              <a:buClr>
                <a:srgbClr val="0074A4"/>
              </a:buClr>
              <a:buSzPct val="100000"/>
              <a:buChar char="•"/>
            </a:pPr>
            <a:r>
              <a:rPr lang="fi-FI" sz="4800" dirty="0">
                <a:solidFill>
                  <a:srgbClr val="000000"/>
                </a:solidFill>
              </a:rPr>
              <a:t>V</a:t>
            </a:r>
            <a:r>
              <a:rPr lang="fi-FI" sz="4800" i="1" dirty="0">
                <a:solidFill>
                  <a:srgbClr val="000000"/>
                </a:solidFill>
              </a:rPr>
              <a:t>astateollistuneet eli NIC-maat </a:t>
            </a:r>
            <a:r>
              <a:rPr lang="fi-FI" sz="4800" dirty="0">
                <a:solidFill>
                  <a:srgbClr val="000000"/>
                </a:solidFill>
              </a:rPr>
              <a:t>(Esim. Brasilia, Kiina ja Intia)</a:t>
            </a:r>
          </a:p>
          <a:p>
            <a:pPr marL="742950" lvl="1" indent="-29181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Väestönkasvu suurta → paljon työvoimaa</a:t>
            </a:r>
          </a:p>
          <a:p>
            <a:pPr marL="742950" lvl="1" indent="-29181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○"/>
            </a:pPr>
            <a:r>
              <a:rPr lang="fi-FI" sz="4800" dirty="0">
                <a:solidFill>
                  <a:srgbClr val="000000"/>
                </a:solidFill>
              </a:rPr>
              <a:t>Halvan tuotannon maat, esim. Filippiinit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CEB90DF-AC77-4F95-B070-03C80E3868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41150" y="3061051"/>
            <a:ext cx="10069463" cy="9644295"/>
          </a:xfrm>
        </p:spPr>
        <p:txBody>
          <a:bodyPr>
            <a:normAutofit lnSpcReduction="10000"/>
          </a:bodyPr>
          <a:lstStyle/>
          <a:p>
            <a:pPr marL="342900" lvl="0" indent="-298160">
              <a:lnSpc>
                <a:spcPct val="100000"/>
              </a:lnSpc>
              <a:spcBef>
                <a:spcPts val="520"/>
              </a:spcBef>
              <a:buClr>
                <a:srgbClr val="0074A4"/>
              </a:buClr>
              <a:buSzPct val="100000"/>
              <a:buChar char="•"/>
            </a:pPr>
            <a:r>
              <a:rPr lang="fi-FI" sz="5200" i="1" dirty="0"/>
              <a:t>Keskituloiset kehittyvät maat</a:t>
            </a:r>
          </a:p>
          <a:p>
            <a:pPr marL="742950" lvl="1" indent="-29181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○"/>
            </a:pPr>
            <a:r>
              <a:rPr lang="fi-FI" sz="5200" dirty="0"/>
              <a:t>öljyä vievät valtiot, kuten Irak ja Libya</a:t>
            </a:r>
          </a:p>
          <a:p>
            <a:pPr marL="742950" lvl="1" indent="-29181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○"/>
            </a:pPr>
            <a:r>
              <a:rPr lang="fi-FI" sz="5200" dirty="0"/>
              <a:t>vauraus keskittynyt vain pienelle osalle väestöä</a:t>
            </a:r>
          </a:p>
          <a:p>
            <a:pPr marL="742950" lvl="0">
              <a:lnSpc>
                <a:spcPct val="100000"/>
              </a:lnSpc>
              <a:spcBef>
                <a:spcPts val="520"/>
              </a:spcBef>
            </a:pPr>
            <a:endParaRPr lang="fi-FI" sz="5200" dirty="0"/>
          </a:p>
          <a:p>
            <a:pPr marL="342900" lvl="0" indent="-29816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•"/>
            </a:pPr>
            <a:r>
              <a:rPr lang="fi-FI" sz="5200" i="1" dirty="0"/>
              <a:t>Köyhimmät kehittyvät maat</a:t>
            </a:r>
          </a:p>
          <a:p>
            <a:pPr marL="742950" lvl="1" indent="-29181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○"/>
            </a:pPr>
            <a:r>
              <a:rPr lang="fi-FI" sz="5200" dirty="0"/>
              <a:t>monet Saharan eteläpuolisen Afrikan valtiot, kuten Sierra Leone ja Niger</a:t>
            </a:r>
          </a:p>
          <a:p>
            <a:pPr marL="742950" lvl="1" indent="-291810">
              <a:lnSpc>
                <a:spcPct val="100000"/>
              </a:lnSpc>
              <a:spcBef>
                <a:spcPts val="520"/>
              </a:spcBef>
              <a:buClr>
                <a:srgbClr val="000000"/>
              </a:buClr>
              <a:buSzPct val="100000"/>
              <a:buChar char="○"/>
            </a:pPr>
            <a:r>
              <a:rPr lang="fi-FI" sz="5200" dirty="0"/>
              <a:t>imeväis- ja lapsikuolleisuus suurta, paljon köyhyyttä</a:t>
            </a:r>
          </a:p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99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2f91b7d-256f-42b1-9b08-d8a43b83f0c6"/>
    <ds:schemaRef ds:uri="18f6b07d-974e-4bcb-ace5-6e722d96726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395</Words>
  <Application>Microsoft Office PowerPoint</Application>
  <PresentationFormat>Mukautettu</PresentationFormat>
  <Paragraphs>95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Bebas Neue</vt:lpstr>
      <vt:lpstr>Calibri</vt:lpstr>
      <vt:lpstr>Lato</vt:lpstr>
      <vt:lpstr>Office-teema</vt:lpstr>
      <vt:lpstr>10. Rikkaus, köyhyys ja hyvinvointi</vt:lpstr>
      <vt:lpstr>Rikkaus, köyhyys ja hyvinvointi</vt:lpstr>
      <vt:lpstr>Eriarvoisuus</vt:lpstr>
      <vt:lpstr>Köyhyyden monet syyt</vt:lpstr>
      <vt:lpstr>Kehitystä mitataan monin tavoin</vt:lpstr>
      <vt:lpstr>Kehitystä mitataan monin tavoin</vt:lpstr>
      <vt:lpstr>Kehitystä mitataan monin tavoin</vt:lpstr>
      <vt:lpstr>Miten köyhyyttä voidaan vähentää?</vt:lpstr>
      <vt:lpstr>Valtioiden luokittelu hyvinvoinnin mukaan</vt:lpstr>
      <vt:lpstr>Valtioiden luokittelu hyvinvoinnin mukaan</vt:lpstr>
      <vt:lpstr>Miten poistaa köyhyyden noidankehä?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Holopainen Anna K</cp:lastModifiedBy>
  <cp:revision>22</cp:revision>
  <cp:lastPrinted>2017-11-30T08:45:33Z</cp:lastPrinted>
  <dcterms:created xsi:type="dcterms:W3CDTF">2020-05-05T09:10:38Z</dcterms:created>
  <dcterms:modified xsi:type="dcterms:W3CDTF">2023-01-10T09:46:15Z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