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6" r:id="rId1"/>
  </p:sldMasterIdLst>
  <p:notesMasterIdLst>
    <p:notesMasterId r:id="rId10"/>
  </p:notesMasterIdLst>
  <p:sldIdLst>
    <p:sldId id="256" r:id="rId2"/>
    <p:sldId id="260" r:id="rId3"/>
    <p:sldId id="261" r:id="rId4"/>
    <p:sldId id="262" r:id="rId5"/>
    <p:sldId id="263" r:id="rId6"/>
    <p:sldId id="264" r:id="rId7"/>
    <p:sldId id="265" r:id="rId8"/>
    <p:sldId id="266" r:id="rId9"/>
  </p:sldIdLst>
  <p:sldSz cx="24384000" cy="13716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Normaali tyyli 2 - Korost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0"/>
  </p:normalViewPr>
  <p:slideViewPr>
    <p:cSldViewPr snapToGrid="0" snapToObjects="1">
      <p:cViewPr varScale="1">
        <p:scale>
          <a:sx n="38" d="100"/>
          <a:sy n="38" d="100"/>
        </p:scale>
        <p:origin x="3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1"/>
            <a:ext cx="2945659" cy="498056"/>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4" y="1"/>
            <a:ext cx="2945659" cy="498056"/>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77195"/>
            <a:ext cx="5438140" cy="390861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4"/>
            <a:ext cx="2945659" cy="49805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4" y="9428584"/>
            <a:ext cx="2945659" cy="498055"/>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1859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20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4446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5293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0277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79768" y="4777195"/>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fi-FI" b="1" dirty="0"/>
              <a:t>Tehtävien avaukset:</a:t>
            </a:r>
          </a:p>
          <a:p>
            <a:pPr marL="0" lvl="0" indent="0" algn="l" rtl="0">
              <a:spcBef>
                <a:spcPts val="0"/>
              </a:spcBef>
              <a:spcAft>
                <a:spcPts val="0"/>
              </a:spcAft>
              <a:buNone/>
            </a:pPr>
            <a:endParaRPr lang="fi-FI" dirty="0"/>
          </a:p>
          <a:p>
            <a:pPr marL="0" lvl="0" indent="0" algn="l" rtl="0">
              <a:spcBef>
                <a:spcPts val="0"/>
              </a:spcBef>
              <a:spcAft>
                <a:spcPts val="0"/>
              </a:spcAft>
              <a:buNone/>
            </a:pPr>
            <a:r>
              <a:rPr lang="fi-FI" b="1" dirty="0"/>
              <a:t>Tehtävä 3:</a:t>
            </a:r>
          </a:p>
          <a:p>
            <a:pPr marL="0" lvl="0" indent="0" algn="l" rtl="0">
              <a:spcBef>
                <a:spcPts val="0"/>
              </a:spcBef>
              <a:spcAft>
                <a:spcPts val="0"/>
              </a:spcAft>
              <a:buNone/>
            </a:pPr>
            <a:endParaRPr lang="fi-FI" dirty="0"/>
          </a:p>
          <a:p>
            <a:pPr marL="0" lvl="0" indent="0" algn="l" rtl="0">
              <a:spcBef>
                <a:spcPts val="0"/>
              </a:spcBef>
              <a:spcAft>
                <a:spcPts val="0"/>
              </a:spcAft>
              <a:buNone/>
            </a:pPr>
            <a:r>
              <a:rPr lang="fi-FI" dirty="0"/>
              <a:t>a) Kuinka ehdotus liittyy Platonin valtiokäsitykseen?</a:t>
            </a:r>
          </a:p>
          <a:p>
            <a:pPr marL="171450" lvl="0" indent="-171450" algn="l" rtl="0">
              <a:spcBef>
                <a:spcPts val="0"/>
              </a:spcBef>
              <a:spcAft>
                <a:spcPts val="0"/>
              </a:spcAft>
              <a:buFont typeface="Arial" panose="020B0604020202020204" pitchFamily="34" charset="0"/>
              <a:buChar char="•"/>
            </a:pPr>
            <a:r>
              <a:rPr lang="fi-FI" dirty="0"/>
              <a:t>Platonin mukaan vallan pitää perustua tietoon ja asiantuntemukseen. </a:t>
            </a:r>
          </a:p>
          <a:p>
            <a:pPr marL="0" lvl="0" indent="0" algn="l" rtl="0">
              <a:spcBef>
                <a:spcPts val="0"/>
              </a:spcBef>
              <a:spcAft>
                <a:spcPts val="0"/>
              </a:spcAft>
              <a:buNone/>
            </a:pPr>
            <a:endParaRPr lang="fi-FI" dirty="0"/>
          </a:p>
          <a:p>
            <a:pPr marL="0" lvl="0" indent="0" algn="l" rtl="0">
              <a:spcBef>
                <a:spcPts val="0"/>
              </a:spcBef>
              <a:spcAft>
                <a:spcPts val="0"/>
              </a:spcAft>
              <a:buNone/>
            </a:pPr>
            <a:r>
              <a:rPr lang="fi-FI" dirty="0"/>
              <a:t>b) Mitä ongelmia tällaisessa ehdotuksessa voi olla?</a:t>
            </a:r>
          </a:p>
          <a:p>
            <a:pPr marL="171450" lvl="0" indent="-171450" algn="l" rtl="0">
              <a:spcBef>
                <a:spcPts val="0"/>
              </a:spcBef>
              <a:spcAft>
                <a:spcPts val="0"/>
              </a:spcAft>
              <a:buFont typeface="Arial" panose="020B0604020202020204" pitchFamily="34" charset="0"/>
              <a:buChar char="•"/>
            </a:pPr>
            <a:r>
              <a:rPr lang="fi-FI" dirty="0"/>
              <a:t>Monenlainen tieto on mahdollista, mutta voiko joku olla asiantuntija esimerkiksi arvokysymyksissä? </a:t>
            </a:r>
          </a:p>
          <a:p>
            <a:pPr marL="171450" lvl="0" indent="-171450" algn="l" rtl="0">
              <a:spcBef>
                <a:spcPts val="0"/>
              </a:spcBef>
              <a:spcAft>
                <a:spcPts val="0"/>
              </a:spcAft>
              <a:buFont typeface="Arial" panose="020B0604020202020204" pitchFamily="34" charset="0"/>
              <a:buChar char="•"/>
            </a:pPr>
            <a:r>
              <a:rPr lang="fi-FI" dirty="0"/>
              <a:t>Asiantuntijuus ei myöskään takaa puolueettomuutta, vaan asiantuntija voi ajaa omaa etuaan. </a:t>
            </a:r>
          </a:p>
          <a:p>
            <a:pPr marL="171450" lvl="0" indent="-171450" algn="l" rtl="0">
              <a:spcBef>
                <a:spcPts val="0"/>
              </a:spcBef>
              <a:spcAft>
                <a:spcPts val="0"/>
              </a:spcAft>
              <a:buFont typeface="Arial" panose="020B0604020202020204" pitchFamily="34" charset="0"/>
              <a:buChar char="•"/>
            </a:pPr>
            <a:r>
              <a:rPr lang="fi-FI" dirty="0"/>
              <a:t>Entä kuka on vastuussa ongelmatilanteissa – poliitikko vai hänen käyttämänsä konsultit? Konsulttien käyttö onkin nähty demokratian kannalta ongelmallisena ilmiönä.</a:t>
            </a:r>
          </a:p>
          <a:p>
            <a:pPr marL="171450" lvl="0" indent="-171450" algn="l" rtl="0">
              <a:spcBef>
                <a:spcPts val="0"/>
              </a:spcBef>
              <a:spcAft>
                <a:spcPts val="0"/>
              </a:spcAft>
              <a:buFont typeface="Arial" panose="020B0604020202020204" pitchFamily="34" charset="0"/>
              <a:buChar char="•"/>
            </a:pPr>
            <a:endParaRPr lang="fi-FI" dirty="0"/>
          </a:p>
          <a:p>
            <a:pPr marL="171450" lvl="0" indent="-171450" algn="l" rtl="0">
              <a:spcBef>
                <a:spcPts val="0"/>
              </a:spcBef>
              <a:spcAft>
                <a:spcPts val="0"/>
              </a:spcAft>
              <a:buFont typeface="Arial" panose="020B0604020202020204" pitchFamily="34" charset="0"/>
              <a:buChar char="•"/>
            </a:pPr>
            <a:endParaRPr lang="fi-FI" dirty="0"/>
          </a:p>
          <a:p>
            <a:pPr marL="0" lvl="0" indent="0" algn="l" rtl="0">
              <a:spcBef>
                <a:spcPts val="0"/>
              </a:spcBef>
              <a:spcAft>
                <a:spcPts val="0"/>
              </a:spcAft>
              <a:buFont typeface="Arial" panose="020B0604020202020204" pitchFamily="34" charset="0"/>
              <a:buNone/>
            </a:pPr>
            <a:r>
              <a:rPr lang="fi-FI" b="1" dirty="0"/>
              <a:t>Tehtävä 4:</a:t>
            </a:r>
          </a:p>
          <a:p>
            <a:pPr marL="171450" lvl="0" indent="-171450" algn="l" rtl="0">
              <a:spcBef>
                <a:spcPts val="0"/>
              </a:spcBef>
              <a:spcAft>
                <a:spcPts val="0"/>
              </a:spcAft>
              <a:buFont typeface="Arial" panose="020B0604020202020204" pitchFamily="34" charset="0"/>
              <a:buChar char="•"/>
            </a:pPr>
            <a:r>
              <a:rPr lang="fi-FI" dirty="0"/>
              <a:t>Mahdollisia näkökulmia:</a:t>
            </a:r>
          </a:p>
          <a:p>
            <a:pPr marL="628650" lvl="1" indent="-171450" algn="l" rtl="0">
              <a:spcBef>
                <a:spcPts val="0"/>
              </a:spcBef>
              <a:spcAft>
                <a:spcPts val="0"/>
              </a:spcAft>
              <a:buFont typeface="Arial" panose="020B0604020202020204" pitchFamily="34" charset="0"/>
              <a:buChar char="•"/>
            </a:pPr>
            <a:r>
              <a:rPr lang="fi-FI" dirty="0"/>
              <a:t>Kritiikkinä voi kysyä, kuka määrittää hyveet ja paheet. Toisessa yhteydessä paheena pidetty piirre, esimerkiksi ahneus tai kunnianhimo, voi toisessa yhteydessä olla välttämätön ja ihailtu ominaisuus. Toisaalta onko koskaan väärin toimia viisaasti, oikeudenmukaisesti tai kohtuullisesti?</a:t>
            </a:r>
          </a:p>
          <a:p>
            <a:pPr marL="628650" lvl="1" indent="-171450" algn="l" rtl="0">
              <a:spcBef>
                <a:spcPts val="0"/>
              </a:spcBef>
              <a:spcAft>
                <a:spcPts val="0"/>
              </a:spcAft>
              <a:buFont typeface="Arial" panose="020B0604020202020204" pitchFamily="34" charset="0"/>
              <a:buChar char="•"/>
            </a:pPr>
            <a:r>
              <a:rPr lang="fi-FI" dirty="0"/>
              <a:t>Toisaalta eri ammateissa tarvitaan hyvin erilaisia taitoja ja ominaisuuksia, joten voisi argumentoida niiden vahvistuvan ammattia harjoitettaessa. Kritiikkinä voisi puolestaan kysyä, eikö ihminen voi vain tehdä työtä ilman, että se varsinaisesti määrittelisi hänen hyveitään ja paheitaan: pörssimeklarin voi ajatella vain teknisesti hoitavan työtään ja vapaa-ajallaan hän voi hyvin olla antelias ja oikeudenmukainen toimissaan.</a:t>
            </a:r>
          </a:p>
          <a:p>
            <a:pPr marL="628650" lvl="1" indent="-171450" algn="l" rtl="0">
              <a:spcBef>
                <a:spcPts val="0"/>
              </a:spcBef>
              <a:spcAft>
                <a:spcPts val="0"/>
              </a:spcAft>
              <a:buFont typeface="Arial" panose="020B0604020202020204" pitchFamily="34" charset="0"/>
              <a:buChar char="•"/>
            </a:pPr>
            <a:r>
              <a:rPr lang="fi-FI" dirty="0"/>
              <a:t>Joihinkin ammatteihin liitetään tyypillisesti tiettyjä hyveitä: lääkärin ammattiin auttamisenhalu ja elämän kunnioittaminen, toimittajan ammattiin totuudellisuus, varhaiskasvatuksen opettajan ammattiin hoivaaminen, jne. Ahneutta vaativia ammatteja on historian aikana paheksuttu eri uskonnoissa ja kulttuureissa, esim. koron ottaminen oli kiellettyä katolisella keskiajalla ja islamissa vieläkin. Jotkut saattavat pitää sotilaan ammattia paheita vahvistavana, koska siihen sisältyy mahdollisuus ja valmius väkivallan käyttöön, mutta toiset taas hyveellisenä – vaatiihan sotilaana toimiminen rohkeutta, itsekuria ja muiden suojelemista.</a:t>
            </a:r>
            <a:endParaRPr dirty="0"/>
          </a:p>
        </p:txBody>
      </p:sp>
      <p:sp>
        <p:nvSpPr>
          <p:cNvPr id="123" name="Google Shape;123;p5:notes"/>
          <p:cNvSpPr>
            <a:spLocks noGrp="1" noRot="1" noChangeAspect="1"/>
          </p:cNvSpPr>
          <p:nvPr>
            <p:ph type="sldImg" idx="2"/>
          </p:nvPr>
        </p:nvSpPr>
        <p:spPr>
          <a:xfrm>
            <a:off x="420688" y="1241425"/>
            <a:ext cx="595630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2769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2"/>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2"/>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30"/>
        <p:cNvGrpSpPr/>
        <p:nvPr/>
      </p:nvGrpSpPr>
      <p:grpSpPr>
        <a:xfrm>
          <a:off x="0" y="0"/>
          <a:ext cx="0" cy="0"/>
          <a:chOff x="0" y="0"/>
          <a:chExt cx="0" cy="0"/>
        </a:xfrm>
      </p:grpSpPr>
      <p:sp>
        <p:nvSpPr>
          <p:cNvPr id="31" name="Google Shape;31;p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33" name="Google Shape;33;p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34" name="Google Shape;34;p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8_Image Half Full">
  <p:cSld name="18_Image Half Full">
    <p:spTree>
      <p:nvGrpSpPr>
        <p:cNvPr id="1" name="Shape 35"/>
        <p:cNvGrpSpPr/>
        <p:nvPr/>
      </p:nvGrpSpPr>
      <p:grpSpPr>
        <a:xfrm>
          <a:off x="0" y="0"/>
          <a:ext cx="0" cy="0"/>
          <a:chOff x="0" y="0"/>
          <a:chExt cx="0" cy="0"/>
        </a:xfrm>
      </p:grpSpPr>
      <p:sp>
        <p:nvSpPr>
          <p:cNvPr id="36" name="Google Shape;36;p5"/>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37" name="Google Shape;37;p5"/>
          <p:cNvSpPr txBox="1">
            <a:spLocks noGrp="1"/>
          </p:cNvSpPr>
          <p:nvPr>
            <p:ph type="body" idx="1"/>
          </p:nvPr>
        </p:nvSpPr>
        <p:spPr>
          <a:xfrm>
            <a:off x="1621943" y="3160738"/>
            <a:ext cx="10942861" cy="83998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38" name="Google Shape;38;p5"/>
          <p:cNvSpPr>
            <a:spLocks noGrp="1"/>
          </p:cNvSpPr>
          <p:nvPr>
            <p:ph type="pic" idx="2"/>
          </p:nvPr>
        </p:nvSpPr>
        <p:spPr>
          <a:xfrm>
            <a:off x="13460186" y="0"/>
            <a:ext cx="10923814" cy="13716000"/>
          </a:xfrm>
          <a:prstGeom prst="rect">
            <a:avLst/>
          </a:prstGeom>
          <a:noFill/>
          <a:ln>
            <a:noFill/>
          </a:ln>
        </p:spPr>
      </p:sp>
      <p:sp>
        <p:nvSpPr>
          <p:cNvPr id="39" name="Google Shape;39;p5"/>
          <p:cNvSpPr txBox="1">
            <a:spLocks noGrp="1"/>
          </p:cNvSpPr>
          <p:nvPr>
            <p:ph type="sldNum" idx="12"/>
          </p:nvPr>
        </p:nvSpPr>
        <p:spPr>
          <a:xfrm>
            <a:off x="17624213"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8F8F8F"/>
                </a:solidFill>
                <a:latin typeface="Calibri"/>
                <a:ea typeface="Calibri"/>
                <a:cs typeface="Calibri"/>
                <a:sym typeface="Calibri"/>
              </a:defRPr>
            </a:lvl1pPr>
            <a:lvl2pPr marL="0" lvl="1" indent="0" algn="r">
              <a:spcBef>
                <a:spcPts val="0"/>
              </a:spcBef>
              <a:buNone/>
              <a:defRPr sz="2400" b="0" i="0" u="none" strike="noStrike" cap="none">
                <a:solidFill>
                  <a:srgbClr val="8F8F8F"/>
                </a:solidFill>
                <a:latin typeface="Calibri"/>
                <a:ea typeface="Calibri"/>
                <a:cs typeface="Calibri"/>
                <a:sym typeface="Calibri"/>
              </a:defRPr>
            </a:lvl2pPr>
            <a:lvl3pPr marL="0" lvl="2" indent="0" algn="r">
              <a:spcBef>
                <a:spcPts val="0"/>
              </a:spcBef>
              <a:buNone/>
              <a:defRPr sz="2400" b="0" i="0" u="none" strike="noStrike" cap="none">
                <a:solidFill>
                  <a:srgbClr val="8F8F8F"/>
                </a:solidFill>
                <a:latin typeface="Calibri"/>
                <a:ea typeface="Calibri"/>
                <a:cs typeface="Calibri"/>
                <a:sym typeface="Calibri"/>
              </a:defRPr>
            </a:lvl3pPr>
            <a:lvl4pPr marL="0" lvl="3" indent="0" algn="r">
              <a:spcBef>
                <a:spcPts val="0"/>
              </a:spcBef>
              <a:buNone/>
              <a:defRPr sz="2400" b="0" i="0" u="none" strike="noStrike" cap="none">
                <a:solidFill>
                  <a:srgbClr val="8F8F8F"/>
                </a:solidFill>
                <a:latin typeface="Calibri"/>
                <a:ea typeface="Calibri"/>
                <a:cs typeface="Calibri"/>
                <a:sym typeface="Calibri"/>
              </a:defRPr>
            </a:lvl4pPr>
            <a:lvl5pPr marL="0" lvl="4" indent="0" algn="r">
              <a:spcBef>
                <a:spcPts val="0"/>
              </a:spcBef>
              <a:buNone/>
              <a:defRPr sz="2400" b="0" i="0" u="none" strike="noStrike" cap="none">
                <a:solidFill>
                  <a:srgbClr val="8F8F8F"/>
                </a:solidFill>
                <a:latin typeface="Calibri"/>
                <a:ea typeface="Calibri"/>
                <a:cs typeface="Calibri"/>
                <a:sym typeface="Calibri"/>
              </a:defRPr>
            </a:lvl5pPr>
            <a:lvl6pPr marL="0" lvl="5" indent="0" algn="r">
              <a:spcBef>
                <a:spcPts val="0"/>
              </a:spcBef>
              <a:buNone/>
              <a:defRPr sz="2400" b="0" i="0" u="none" strike="noStrike" cap="none">
                <a:solidFill>
                  <a:srgbClr val="8F8F8F"/>
                </a:solidFill>
                <a:latin typeface="Calibri"/>
                <a:ea typeface="Calibri"/>
                <a:cs typeface="Calibri"/>
                <a:sym typeface="Calibri"/>
              </a:defRPr>
            </a:lvl6pPr>
            <a:lvl7pPr marL="0" lvl="6" indent="0" algn="r">
              <a:spcBef>
                <a:spcPts val="0"/>
              </a:spcBef>
              <a:buNone/>
              <a:defRPr sz="2400" b="0" i="0" u="none" strike="noStrike" cap="none">
                <a:solidFill>
                  <a:srgbClr val="8F8F8F"/>
                </a:solidFill>
                <a:latin typeface="Calibri"/>
                <a:ea typeface="Calibri"/>
                <a:cs typeface="Calibri"/>
                <a:sym typeface="Calibri"/>
              </a:defRPr>
            </a:lvl7pPr>
            <a:lvl8pPr marL="0" lvl="7" indent="0" algn="r">
              <a:spcBef>
                <a:spcPts val="0"/>
              </a:spcBef>
              <a:buNone/>
              <a:defRPr sz="2400" b="0" i="0" u="none" strike="noStrike" cap="none">
                <a:solidFill>
                  <a:srgbClr val="8F8F8F"/>
                </a:solidFill>
                <a:latin typeface="Calibri"/>
                <a:ea typeface="Calibri"/>
                <a:cs typeface="Calibri"/>
                <a:sym typeface="Calibri"/>
              </a:defRPr>
            </a:lvl8pPr>
            <a:lvl9pPr marL="0" lvl="8" indent="0" algn="r">
              <a:spcBef>
                <a:spcPts val="0"/>
              </a:spcBef>
              <a:buNone/>
              <a:defRPr sz="2400" b="0" i="0" u="none" strike="noStrike" cap="none">
                <a:solidFill>
                  <a:srgbClr val="8F8F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0" name="Google Shape;40;p5"/>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title"/>
          </p:nvPr>
        </p:nvSpPr>
        <p:spPr>
          <a:xfrm>
            <a:off x="1621944" y="730251"/>
            <a:ext cx="10997318" cy="213018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4_Image Half Full">
  <p:cSld name="4_Image Half Full">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1649187" y="730250"/>
            <a:ext cx="21463873" cy="16210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45" name="Google Shape;45;p6"/>
          <p:cNvSpPr/>
          <p:nvPr/>
        </p:nvSpPr>
        <p:spPr>
          <a:xfrm>
            <a:off x="8404703" y="4080086"/>
            <a:ext cx="3941487" cy="696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024">
              <a:solidFill>
                <a:schemeClr val="dk1"/>
              </a:solidFill>
              <a:latin typeface="Calibri"/>
              <a:ea typeface="Calibri"/>
              <a:cs typeface="Calibri"/>
              <a:sym typeface="Calibri"/>
            </a:endParaRPr>
          </a:p>
        </p:txBody>
      </p:sp>
      <p:sp>
        <p:nvSpPr>
          <p:cNvPr id="46" name="Google Shape;46;p6"/>
          <p:cNvSpPr txBox="1">
            <a:spLocks noGrp="1"/>
          </p:cNvSpPr>
          <p:nvPr>
            <p:ph type="body" idx="1"/>
          </p:nvPr>
        </p:nvSpPr>
        <p:spPr>
          <a:xfrm>
            <a:off x="167640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7" name="Google Shape;47;p6"/>
          <p:cNvSpPr txBox="1">
            <a:spLocks noGrp="1"/>
          </p:cNvSpPr>
          <p:nvPr>
            <p:ph type="body" idx="2"/>
          </p:nvPr>
        </p:nvSpPr>
        <p:spPr>
          <a:xfrm>
            <a:off x="1304115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8" name="Google Shape;48;p6"/>
          <p:cNvSpPr txBox="1">
            <a:spLocks noGrp="1"/>
          </p:cNvSpPr>
          <p:nvPr>
            <p:ph type="sldNum" idx="12"/>
          </p:nvPr>
        </p:nvSpPr>
        <p:spPr>
          <a:xfrm>
            <a:off x="17624213" y="12255499"/>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9" name="Google Shape;49;p6"/>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50"/>
        <p:cNvGrpSpPr/>
        <p:nvPr/>
      </p:nvGrpSpPr>
      <p:grpSpPr>
        <a:xfrm>
          <a:off x="0" y="0"/>
          <a:ext cx="0" cy="0"/>
          <a:chOff x="0" y="0"/>
          <a:chExt cx="0" cy="0"/>
        </a:xfrm>
      </p:grpSpPr>
      <p:sp>
        <p:nvSpPr>
          <p:cNvPr id="51" name="Google Shape;51;p7"/>
          <p:cNvSpPr>
            <a:spLocks noGrp="1"/>
          </p:cNvSpPr>
          <p:nvPr>
            <p:ph type="pic" idx="2"/>
          </p:nvPr>
        </p:nvSpPr>
        <p:spPr>
          <a:xfrm>
            <a:off x="1" y="0"/>
            <a:ext cx="10923814" cy="13716000"/>
          </a:xfrm>
          <a:prstGeom prst="rect">
            <a:avLst/>
          </a:prstGeom>
          <a:noFill/>
          <a:ln>
            <a:noFill/>
          </a:ln>
        </p:spPr>
      </p:sp>
      <p:sp>
        <p:nvSpPr>
          <p:cNvPr id="52" name="Google Shape;52;p7"/>
          <p:cNvSpPr txBox="1">
            <a:spLocks noGrp="1"/>
          </p:cNvSpPr>
          <p:nvPr>
            <p:ph type="title"/>
          </p:nvPr>
        </p:nvSpPr>
        <p:spPr>
          <a:xfrm>
            <a:off x="11381014" y="730250"/>
            <a:ext cx="11732046" cy="218311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54" name="Google Shape;54;p7"/>
          <p:cNvSpPr txBox="1">
            <a:spLocks noGrp="1"/>
          </p:cNvSpPr>
          <p:nvPr>
            <p:ph type="body" idx="1"/>
          </p:nvPr>
        </p:nvSpPr>
        <p:spPr>
          <a:xfrm>
            <a:off x="11381015" y="3536295"/>
            <a:ext cx="11732048" cy="869100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5" name="Google Shape;55;p7"/>
          <p:cNvSpPr txBox="1">
            <a:spLocks noGrp="1"/>
          </p:cNvSpPr>
          <p:nvPr>
            <p:ph type="sldNum" idx="12"/>
          </p:nvPr>
        </p:nvSpPr>
        <p:spPr>
          <a:xfrm>
            <a:off x="17624213" y="12321661"/>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7"/>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60" name="Google Shape;60;p8"/>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8"/>
          <p:cNvSpPr>
            <a:spLocks noGrp="1"/>
          </p:cNvSpPr>
          <p:nvPr>
            <p:ph type="pic" idx="2"/>
          </p:nvPr>
        </p:nvSpPr>
        <p:spPr>
          <a:xfrm>
            <a:off x="827319" y="2680426"/>
            <a:ext cx="5231176" cy="4749872"/>
          </a:xfrm>
          <a:prstGeom prst="rect">
            <a:avLst/>
          </a:prstGeom>
          <a:noFill/>
          <a:ln>
            <a:noFill/>
          </a:ln>
        </p:spPr>
      </p:sp>
      <p:sp>
        <p:nvSpPr>
          <p:cNvPr id="62" name="Google Shape;62;p8"/>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8"/>
          <p:cNvSpPr>
            <a:spLocks noGrp="1"/>
          </p:cNvSpPr>
          <p:nvPr>
            <p:ph type="pic" idx="4"/>
          </p:nvPr>
        </p:nvSpPr>
        <p:spPr>
          <a:xfrm>
            <a:off x="6652493" y="2680426"/>
            <a:ext cx="5231176" cy="4749872"/>
          </a:xfrm>
          <a:prstGeom prst="rect">
            <a:avLst/>
          </a:prstGeom>
          <a:noFill/>
          <a:ln>
            <a:noFill/>
          </a:ln>
        </p:spPr>
      </p:sp>
      <p:sp>
        <p:nvSpPr>
          <p:cNvPr id="64" name="Google Shape;64;p8"/>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8"/>
          <p:cNvSpPr>
            <a:spLocks noGrp="1"/>
          </p:cNvSpPr>
          <p:nvPr>
            <p:ph type="pic" idx="6"/>
          </p:nvPr>
        </p:nvSpPr>
        <p:spPr>
          <a:xfrm>
            <a:off x="12512179" y="2680426"/>
            <a:ext cx="5231176" cy="4749872"/>
          </a:xfrm>
          <a:prstGeom prst="rect">
            <a:avLst/>
          </a:prstGeom>
          <a:noFill/>
          <a:ln>
            <a:noFill/>
          </a:ln>
        </p:spPr>
      </p:sp>
      <p:sp>
        <p:nvSpPr>
          <p:cNvPr id="66" name="Google Shape;66;p8"/>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8"/>
          <p:cNvSpPr>
            <a:spLocks noGrp="1"/>
          </p:cNvSpPr>
          <p:nvPr>
            <p:ph type="pic" idx="8"/>
          </p:nvPr>
        </p:nvSpPr>
        <p:spPr>
          <a:xfrm>
            <a:off x="18390823" y="2680426"/>
            <a:ext cx="5231176" cy="4749872"/>
          </a:xfrm>
          <a:prstGeom prst="rect">
            <a:avLst/>
          </a:prstGeom>
          <a:noFill/>
          <a:ln>
            <a:noFill/>
          </a:ln>
        </p:spPr>
      </p:sp>
      <p:sp>
        <p:nvSpPr>
          <p:cNvPr id="68" name="Google Shape;68;p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8"/>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70"/>
        <p:cNvGrpSpPr/>
        <p:nvPr/>
      </p:nvGrpSpPr>
      <p:grpSpPr>
        <a:xfrm>
          <a:off x="0" y="0"/>
          <a:ext cx="0" cy="0"/>
          <a:chOff x="0" y="0"/>
          <a:chExt cx="0" cy="0"/>
        </a:xfrm>
      </p:grpSpPr>
      <p:sp>
        <p:nvSpPr>
          <p:cNvPr id="71" name="Google Shape;71;p9"/>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9"/>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73" name="Google Shape;73;p9"/>
          <p:cNvSpPr txBox="1">
            <a:spLocks noGrp="1"/>
          </p:cNvSpPr>
          <p:nvPr>
            <p:ph type="body" idx="1"/>
          </p:nvPr>
        </p:nvSpPr>
        <p:spPr>
          <a:xfrm>
            <a:off x="772971" y="44378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12595591" y="44632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5" name="Google Shape;75;p9"/>
          <p:cNvSpPr txBox="1">
            <a:spLocks noGrp="1"/>
          </p:cNvSpPr>
          <p:nvPr>
            <p:ph type="body" idx="3"/>
          </p:nvPr>
        </p:nvSpPr>
        <p:spPr>
          <a:xfrm>
            <a:off x="772920" y="3184914"/>
            <a:ext cx="1096060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6" name="Google Shape;76;p9"/>
          <p:cNvSpPr txBox="1">
            <a:spLocks noGrp="1"/>
          </p:cNvSpPr>
          <p:nvPr>
            <p:ph type="body" idx="4"/>
          </p:nvPr>
        </p:nvSpPr>
        <p:spPr>
          <a:xfrm>
            <a:off x="12590711" y="3221626"/>
            <a:ext cx="1102031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cxnSp>
        <p:nvCxnSpPr>
          <p:cNvPr id="77" name="Google Shape;77;p9"/>
          <p:cNvCxnSpPr/>
          <p:nvPr/>
        </p:nvCxnSpPr>
        <p:spPr>
          <a:xfrm>
            <a:off x="768588" y="4204109"/>
            <a:ext cx="10964271" cy="0"/>
          </a:xfrm>
          <a:prstGeom prst="straightConnector1">
            <a:avLst/>
          </a:prstGeom>
          <a:noFill/>
          <a:ln w="88900" cap="flat" cmpd="sng">
            <a:solidFill>
              <a:srgbClr val="575757"/>
            </a:solidFill>
            <a:prstDash val="solid"/>
            <a:miter lim="800000"/>
            <a:headEnd type="none" w="sm" len="sm"/>
            <a:tailEnd type="none" w="sm" len="sm"/>
          </a:ln>
        </p:spPr>
      </p:cxnSp>
      <p:cxnSp>
        <p:nvCxnSpPr>
          <p:cNvPr id="78" name="Google Shape;78;p9"/>
          <p:cNvCxnSpPr/>
          <p:nvPr/>
        </p:nvCxnSpPr>
        <p:spPr>
          <a:xfrm>
            <a:off x="12591208" y="4204109"/>
            <a:ext cx="10964271" cy="0"/>
          </a:xfrm>
          <a:prstGeom prst="straightConnector1">
            <a:avLst/>
          </a:prstGeom>
          <a:noFill/>
          <a:ln w="88900" cap="flat" cmpd="sng">
            <a:solidFill>
              <a:srgbClr val="575757"/>
            </a:solidFill>
            <a:prstDash val="solid"/>
            <a:miter lim="800000"/>
            <a:headEnd type="none" w="sm" len="sm"/>
            <a:tailEnd type="none" w="sm" len="sm"/>
          </a:ln>
        </p:spPr>
      </p:cxnSp>
      <p:sp>
        <p:nvSpPr>
          <p:cNvPr id="79" name="Google Shape;79;p9"/>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0" name="Google Shape;80;p9"/>
          <p:cNvSpPr txBox="1">
            <a:spLocks noGrp="1"/>
          </p:cNvSpPr>
          <p:nvPr>
            <p:ph type="ftr" idx="11"/>
          </p:nvPr>
        </p:nvSpPr>
        <p:spPr>
          <a:xfrm>
            <a:off x="832756"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2400" b="0" i="0" u="none" strike="noStrike" cap="none">
                <a:solidFill>
                  <a:srgbClr val="575757"/>
                </a:solidFill>
                <a:latin typeface="Calibri"/>
                <a:ea typeface="Calibri"/>
                <a:cs typeface="Calibri"/>
                <a:sym typeface="Calibri"/>
              </a:defRPr>
            </a:lvl1pPr>
            <a:lvl2pPr marL="0" marR="0" lvl="1" indent="0" algn="r" rtl="0">
              <a:spcBef>
                <a:spcPts val="0"/>
              </a:spcBef>
              <a:buNone/>
              <a:defRPr sz="2400" b="0" i="0" u="none" strike="noStrike" cap="none">
                <a:solidFill>
                  <a:srgbClr val="575757"/>
                </a:solidFill>
                <a:latin typeface="Calibri"/>
                <a:ea typeface="Calibri"/>
                <a:cs typeface="Calibri"/>
                <a:sym typeface="Calibri"/>
              </a:defRPr>
            </a:lvl2pPr>
            <a:lvl3pPr marL="0" marR="0" lvl="2" indent="0" algn="r" rtl="0">
              <a:spcBef>
                <a:spcPts val="0"/>
              </a:spcBef>
              <a:buNone/>
              <a:defRPr sz="2400" b="0" i="0" u="none" strike="noStrike" cap="none">
                <a:solidFill>
                  <a:srgbClr val="575757"/>
                </a:solidFill>
                <a:latin typeface="Calibri"/>
                <a:ea typeface="Calibri"/>
                <a:cs typeface="Calibri"/>
                <a:sym typeface="Calibri"/>
              </a:defRPr>
            </a:lvl3pPr>
            <a:lvl4pPr marL="0" marR="0" lvl="3" indent="0" algn="r" rtl="0">
              <a:spcBef>
                <a:spcPts val="0"/>
              </a:spcBef>
              <a:buNone/>
              <a:defRPr sz="2400" b="0" i="0" u="none" strike="noStrike" cap="none">
                <a:solidFill>
                  <a:srgbClr val="575757"/>
                </a:solidFill>
                <a:latin typeface="Calibri"/>
                <a:ea typeface="Calibri"/>
                <a:cs typeface="Calibri"/>
                <a:sym typeface="Calibri"/>
              </a:defRPr>
            </a:lvl4pPr>
            <a:lvl5pPr marL="0" marR="0" lvl="4" indent="0" algn="r" rtl="0">
              <a:spcBef>
                <a:spcPts val="0"/>
              </a:spcBef>
              <a:buNone/>
              <a:defRPr sz="2400" b="0" i="0" u="none" strike="noStrike" cap="none">
                <a:solidFill>
                  <a:srgbClr val="575757"/>
                </a:solidFill>
                <a:latin typeface="Calibri"/>
                <a:ea typeface="Calibri"/>
                <a:cs typeface="Calibri"/>
                <a:sym typeface="Calibri"/>
              </a:defRPr>
            </a:lvl5pPr>
            <a:lvl6pPr marL="0" marR="0" lvl="5" indent="0" algn="r" rtl="0">
              <a:spcBef>
                <a:spcPts val="0"/>
              </a:spcBef>
              <a:buNone/>
              <a:defRPr sz="2400" b="0" i="0" u="none" strike="noStrike" cap="none">
                <a:solidFill>
                  <a:srgbClr val="575757"/>
                </a:solidFill>
                <a:latin typeface="Calibri"/>
                <a:ea typeface="Calibri"/>
                <a:cs typeface="Calibri"/>
                <a:sym typeface="Calibri"/>
              </a:defRPr>
            </a:lvl6pPr>
            <a:lvl7pPr marL="0" marR="0" lvl="6" indent="0" algn="r" rtl="0">
              <a:spcBef>
                <a:spcPts val="0"/>
              </a:spcBef>
              <a:buNone/>
              <a:defRPr sz="2400" b="0" i="0" u="none" strike="noStrike" cap="none">
                <a:solidFill>
                  <a:srgbClr val="575757"/>
                </a:solidFill>
                <a:latin typeface="Calibri"/>
                <a:ea typeface="Calibri"/>
                <a:cs typeface="Calibri"/>
                <a:sym typeface="Calibri"/>
              </a:defRPr>
            </a:lvl7pPr>
            <a:lvl8pPr marL="0" marR="0" lvl="7" indent="0" algn="r" rtl="0">
              <a:spcBef>
                <a:spcPts val="0"/>
              </a:spcBef>
              <a:buNone/>
              <a:defRPr sz="2400" b="0" i="0" u="none" strike="noStrike" cap="none">
                <a:solidFill>
                  <a:srgbClr val="575757"/>
                </a:solidFill>
                <a:latin typeface="Calibri"/>
                <a:ea typeface="Calibri"/>
                <a:cs typeface="Calibri"/>
                <a:sym typeface="Calibri"/>
              </a:defRPr>
            </a:lvl8pPr>
            <a:lvl9pPr marL="0" marR="0" lvl="8" indent="0" algn="r" rtl="0">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0" i="0" u="none" strike="noStrike" cap="none">
                <a:solidFill>
                  <a:srgbClr val="575757"/>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D8400"/>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p>
            <a:pPr lvl="0"/>
            <a:r>
              <a:rPr lang="fi-FI" dirty="0"/>
              <a:t>2. </a:t>
            </a:r>
            <a:r>
              <a:rPr lang="fi-FI" dirty="0" err="1"/>
              <a:t>Hyvän</a:t>
            </a:r>
            <a:r>
              <a:rPr lang="fi-FI" dirty="0"/>
              <a:t> yhteiskunnan resepti</a:t>
            </a:r>
            <a:endParaRPr dirty="0"/>
          </a:p>
        </p:txBody>
      </p:sp>
      <p:sp>
        <p:nvSpPr>
          <p:cNvPr id="86" name="Google Shape;86;p10"/>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FI 3 Yhteiskuntafilosofia</a:t>
            </a:r>
            <a:endParaRPr/>
          </a:p>
        </p:txBody>
      </p:sp>
      <p:sp>
        <p:nvSpPr>
          <p:cNvPr id="87" name="Google Shape;87;p10"/>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IDEA (LOPS21)</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r>
              <a:rPr lang="fi-FI" dirty="0"/>
              <a:t>Virittäytyminen aiheeseen</a:t>
            </a:r>
            <a:endParaRPr dirty="0"/>
          </a:p>
        </p:txBody>
      </p:sp>
      <p:sp>
        <p:nvSpPr>
          <p:cNvPr id="126" name="Google Shape;126;p14"/>
          <p:cNvSpPr txBox="1">
            <a:spLocks noGrp="1"/>
          </p:cNvSpPr>
          <p:nvPr>
            <p:ph type="body" idx="1"/>
          </p:nvPr>
        </p:nvSpPr>
        <p:spPr>
          <a:xfrm>
            <a:off x="4419601" y="4986571"/>
            <a:ext cx="15544799" cy="5496614"/>
          </a:xfrm>
          <a:prstGeom prst="rect">
            <a:avLst/>
          </a:prstGeom>
          <a:noFill/>
          <a:ln>
            <a:noFill/>
          </a:ln>
        </p:spPr>
        <p:txBody>
          <a:bodyPr spcFirstLastPara="1" wrap="square" lIns="91425" tIns="45700" rIns="91425" bIns="45700" numCol="2" anchor="t" anchorCtr="0">
            <a:normAutofit/>
          </a:bodyPr>
          <a:lstStyle/>
          <a:p>
            <a:pPr marL="1143000" lvl="0" indent="-1143000">
              <a:spcBef>
                <a:spcPts val="0"/>
              </a:spcBef>
              <a:buFont typeface="+mj-lt"/>
              <a:buAutoNum type="arabicPeriod"/>
            </a:pPr>
            <a:r>
              <a:rPr lang="fi-FI" dirty="0"/>
              <a:t>Filosofi			</a:t>
            </a:r>
          </a:p>
          <a:p>
            <a:pPr marL="1143000" lvl="0" indent="-1143000">
              <a:spcBef>
                <a:spcPts val="0"/>
              </a:spcBef>
              <a:buFont typeface="+mj-lt"/>
              <a:buAutoNum type="arabicPeriod"/>
            </a:pPr>
            <a:r>
              <a:rPr lang="fi-FI" dirty="0"/>
              <a:t>Taloustieteilijä</a:t>
            </a:r>
          </a:p>
          <a:p>
            <a:pPr marL="1143000" lvl="0" indent="-1143000">
              <a:spcBef>
                <a:spcPts val="0"/>
              </a:spcBef>
              <a:buFont typeface="+mj-lt"/>
              <a:buAutoNum type="arabicPeriod"/>
            </a:pPr>
            <a:r>
              <a:rPr lang="fi-FI" dirty="0"/>
              <a:t>Yrittäjä</a:t>
            </a:r>
          </a:p>
          <a:p>
            <a:pPr marL="1143000" lvl="0" indent="-1143000">
              <a:spcBef>
                <a:spcPts val="0"/>
              </a:spcBef>
              <a:buFont typeface="+mj-lt"/>
              <a:buAutoNum type="arabicPeriod"/>
            </a:pPr>
            <a:r>
              <a:rPr lang="fi-FI" dirty="0"/>
              <a:t>Juristi</a:t>
            </a:r>
          </a:p>
          <a:p>
            <a:pPr marL="1143000" lvl="0" indent="-1143000">
              <a:spcBef>
                <a:spcPts val="0"/>
              </a:spcBef>
              <a:buFont typeface="+mj-lt"/>
              <a:buAutoNum type="arabicPeriod"/>
            </a:pPr>
            <a:r>
              <a:rPr lang="fi-FI" dirty="0"/>
              <a:t>Koti-isä</a:t>
            </a:r>
          </a:p>
          <a:p>
            <a:pPr marL="1143000" lvl="0" indent="-1143000">
              <a:spcBef>
                <a:spcPts val="0"/>
              </a:spcBef>
              <a:buFont typeface="+mj-lt"/>
              <a:buAutoNum type="arabicPeriod"/>
            </a:pPr>
            <a:r>
              <a:rPr lang="fi-FI" dirty="0"/>
              <a:t>Yritysjohtaja</a:t>
            </a:r>
          </a:p>
          <a:p>
            <a:pPr marL="1143000" lvl="0" indent="-1143000">
              <a:spcBef>
                <a:spcPts val="0"/>
              </a:spcBef>
              <a:buFont typeface="+mj-lt"/>
              <a:buAutoNum type="arabicPeriod"/>
            </a:pPr>
            <a:r>
              <a:rPr lang="fi-FI" dirty="0"/>
              <a:t>Matemaatikko</a:t>
            </a:r>
          </a:p>
          <a:p>
            <a:pPr marL="1143000" lvl="0" indent="-1143000">
              <a:spcBef>
                <a:spcPts val="0"/>
              </a:spcBef>
              <a:buFont typeface="+mj-lt"/>
              <a:buAutoNum type="arabicPeriod"/>
            </a:pPr>
            <a:r>
              <a:rPr lang="fi-FI" dirty="0"/>
              <a:t>Yhteiskuntatieteilijä</a:t>
            </a:r>
          </a:p>
          <a:p>
            <a:pPr marL="1143000" lvl="0" indent="-1143000">
              <a:spcBef>
                <a:spcPts val="0"/>
              </a:spcBef>
              <a:buFont typeface="+mj-lt"/>
              <a:buAutoNum type="arabicPeriod"/>
            </a:pPr>
            <a:r>
              <a:rPr lang="fi-FI" dirty="0"/>
              <a:t>Maanviljelijä</a:t>
            </a:r>
          </a:p>
          <a:p>
            <a:pPr marL="1143000" lvl="0" indent="-1143000">
              <a:spcBef>
                <a:spcPts val="0"/>
              </a:spcBef>
              <a:buFont typeface="+mj-lt"/>
              <a:buAutoNum type="arabicPeriod"/>
            </a:pPr>
            <a:r>
              <a:rPr lang="fi-FI" dirty="0"/>
              <a:t>Lääkäri</a:t>
            </a:r>
          </a:p>
          <a:p>
            <a:pPr marL="1143000" lvl="0" indent="-1143000">
              <a:spcBef>
                <a:spcPts val="0"/>
              </a:spcBef>
              <a:buFont typeface="+mj-lt"/>
              <a:buAutoNum type="arabicPeriod"/>
            </a:pPr>
            <a:r>
              <a:rPr lang="fi-FI" dirty="0"/>
              <a:t>Kenraali</a:t>
            </a:r>
          </a:p>
          <a:p>
            <a:pPr marL="1143000" lvl="0" indent="-1143000">
              <a:spcBef>
                <a:spcPts val="0"/>
              </a:spcBef>
              <a:buFont typeface="+mj-lt"/>
              <a:buAutoNum type="arabicPeriod"/>
            </a:pPr>
            <a:r>
              <a:rPr lang="fi-FI" dirty="0"/>
              <a:t>Isoäiti</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2</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2</a:t>
            </a:r>
            <a:endParaRPr dirty="0"/>
          </a:p>
        </p:txBody>
      </p:sp>
      <p:sp>
        <p:nvSpPr>
          <p:cNvPr id="7" name="Google Shape;126;p14">
            <a:extLst>
              <a:ext uri="{FF2B5EF4-FFF2-40B4-BE49-F238E27FC236}">
                <a16:creationId xmlns:a16="http://schemas.microsoft.com/office/drawing/2014/main" id="{63C5368E-1604-6E41-81B8-C10318532FC2}"/>
              </a:ext>
            </a:extLst>
          </p:cNvPr>
          <p:cNvSpPr txBox="1">
            <a:spLocks/>
          </p:cNvSpPr>
          <p:nvPr/>
        </p:nvSpPr>
        <p:spPr>
          <a:xfrm>
            <a:off x="4016858" y="10553006"/>
            <a:ext cx="15587323" cy="1777961"/>
          </a:xfrm>
          <a:prstGeom prst="rect">
            <a:avLst/>
          </a:prstGeom>
          <a:noFill/>
          <a:ln>
            <a:noFill/>
          </a:ln>
        </p:spPr>
        <p:txBody>
          <a:bodyPr spcFirstLastPara="1" wrap="square" lIns="91425" tIns="45700" rIns="91425" bIns="45700" numCol="1" anchor="t" anchorCtr="0">
            <a:normAutofit/>
          </a:bodyPr>
          <a:lstStyle>
            <a:defPPr marR="0" lvl="0" algn="l" rtl="0">
              <a:lnSpc>
                <a:spcPct val="100000"/>
              </a:lnSpc>
              <a:spcBef>
                <a:spcPts val="0"/>
              </a:spcBef>
              <a:spcAft>
                <a:spcPts val="0"/>
              </a:spcAft>
            </a:defPPr>
            <a:lvl1pPr marL="457200" marR="0" lvl="0" indent="-228600" algn="l" rtl="0">
              <a:lnSpc>
                <a:spcPct val="90000"/>
              </a:lnSpc>
              <a:spcBef>
                <a:spcPts val="200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L="914400" marR="0" lvl="1" indent="-571500" algn="l" rtl="0">
              <a:lnSpc>
                <a:spcPct val="90000"/>
              </a:lnSpc>
              <a:spcBef>
                <a:spcPts val="1000"/>
              </a:spcBef>
              <a:spcAft>
                <a:spcPts val="0"/>
              </a:spcAft>
              <a:buClr>
                <a:schemeClr val="dk1"/>
              </a:buClr>
              <a:buSzPts val="5400"/>
              <a:buFont typeface="Arial"/>
              <a:buChar char="•"/>
              <a:defRPr sz="5400" b="0" i="0" u="none" strike="noStrike" cap="none">
                <a:solidFill>
                  <a:schemeClr val="dk1"/>
                </a:solidFill>
                <a:latin typeface="Calibri"/>
                <a:ea typeface="Calibri"/>
                <a:cs typeface="Calibri"/>
                <a:sym typeface="Calibri"/>
              </a:defRPr>
            </a:lvl2pPr>
            <a:lvl3pPr marL="1371600" marR="0" lvl="2"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9pPr>
          </a:lstStyle>
          <a:p>
            <a:pPr marL="857250" indent="-857250">
              <a:spcBef>
                <a:spcPts val="0"/>
              </a:spcBef>
              <a:buFont typeface="Arial" panose="020B0604020202020204" pitchFamily="34" charset="0"/>
              <a:buChar char="•"/>
            </a:pPr>
            <a:r>
              <a:rPr lang="fi-FI" dirty="0"/>
              <a:t>Ketä sinä äänestät ja millä perusteella?</a:t>
            </a:r>
          </a:p>
        </p:txBody>
      </p:sp>
      <p:sp>
        <p:nvSpPr>
          <p:cNvPr id="8" name="Google Shape;126;p14">
            <a:extLst>
              <a:ext uri="{FF2B5EF4-FFF2-40B4-BE49-F238E27FC236}">
                <a16:creationId xmlns:a16="http://schemas.microsoft.com/office/drawing/2014/main" id="{6BFA0A50-FD61-C34B-98CB-02696378B345}"/>
              </a:ext>
            </a:extLst>
          </p:cNvPr>
          <p:cNvSpPr txBox="1">
            <a:spLocks/>
          </p:cNvSpPr>
          <p:nvPr/>
        </p:nvSpPr>
        <p:spPr>
          <a:xfrm>
            <a:off x="4016858" y="3744426"/>
            <a:ext cx="17581418" cy="1273736"/>
          </a:xfrm>
          <a:prstGeom prst="rect">
            <a:avLst/>
          </a:prstGeom>
          <a:noFill/>
          <a:ln>
            <a:noFill/>
          </a:ln>
        </p:spPr>
        <p:txBody>
          <a:bodyPr spcFirstLastPara="1" wrap="square" lIns="91425" tIns="45700" rIns="91425" bIns="45700" numCol="1" anchor="t" anchorCtr="0">
            <a:normAutofit/>
          </a:bodyPr>
          <a:lstStyle>
            <a:defPPr marR="0" lvl="0" algn="l" rtl="0">
              <a:lnSpc>
                <a:spcPct val="100000"/>
              </a:lnSpc>
              <a:spcBef>
                <a:spcPts val="0"/>
              </a:spcBef>
              <a:spcAft>
                <a:spcPts val="0"/>
              </a:spcAft>
            </a:defPPr>
            <a:lvl1pPr marL="457200" marR="0" lvl="0" indent="-228600" algn="l" rtl="0">
              <a:lnSpc>
                <a:spcPct val="90000"/>
              </a:lnSpc>
              <a:spcBef>
                <a:spcPts val="200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L="914400" marR="0" lvl="1" indent="-571500" algn="l" rtl="0">
              <a:lnSpc>
                <a:spcPct val="90000"/>
              </a:lnSpc>
              <a:spcBef>
                <a:spcPts val="1000"/>
              </a:spcBef>
              <a:spcAft>
                <a:spcPts val="0"/>
              </a:spcAft>
              <a:buClr>
                <a:schemeClr val="dk1"/>
              </a:buClr>
              <a:buSzPts val="5400"/>
              <a:buFont typeface="Arial"/>
              <a:buChar char="•"/>
              <a:defRPr sz="5400" b="0" i="0" u="none" strike="noStrike" cap="none">
                <a:solidFill>
                  <a:schemeClr val="dk1"/>
                </a:solidFill>
                <a:latin typeface="Calibri"/>
                <a:ea typeface="Calibri"/>
                <a:cs typeface="Calibri"/>
                <a:sym typeface="Calibri"/>
              </a:defRPr>
            </a:lvl2pPr>
            <a:lvl3pPr marL="1371600" marR="0" lvl="2"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1000"/>
              </a:spcBef>
              <a:spcAft>
                <a:spcPts val="0"/>
              </a:spcAft>
              <a:buClr>
                <a:schemeClr val="dk1"/>
              </a:buClr>
              <a:buSzPts val="1800"/>
              <a:buFont typeface="Arial"/>
              <a:buChar char="•"/>
              <a:defRPr sz="3600" b="0" i="0" u="none" strike="noStrike" cap="none">
                <a:solidFill>
                  <a:schemeClr val="dk1"/>
                </a:solidFill>
                <a:latin typeface="Calibri"/>
                <a:ea typeface="Calibri"/>
                <a:cs typeface="Calibri"/>
                <a:sym typeface="Calibri"/>
              </a:defRPr>
            </a:lvl9pPr>
          </a:lstStyle>
          <a:p>
            <a:pPr marL="857250" indent="-857250">
              <a:spcBef>
                <a:spcPts val="0"/>
              </a:spcBef>
              <a:buFont typeface="Arial"/>
              <a:buChar char="•"/>
            </a:pPr>
            <a:r>
              <a:rPr lang="fi-FI" dirty="0"/>
              <a:t>Yksinvaltiaan vaaleissa on ehdolla: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6">
                                            <p:txEl>
                                              <p:pRg st="5" end="5"/>
                                            </p:txEl>
                                          </p:spTgt>
                                        </p:tgtEl>
                                        <p:attrNameLst>
                                          <p:attrName>style.visibility</p:attrName>
                                        </p:attrNameLst>
                                      </p:cBhvr>
                                      <p:to>
                                        <p:strVal val="visible"/>
                                      </p:to>
                                    </p:set>
                                    <p:animEffect transition="in" filter="fade">
                                      <p:cBhvr>
                                        <p:cTn id="32" dur="500"/>
                                        <p:tgtEl>
                                          <p:spTgt spid="12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6">
                                            <p:txEl>
                                              <p:pRg st="6" end="6"/>
                                            </p:txEl>
                                          </p:spTgt>
                                        </p:tgtEl>
                                        <p:attrNameLst>
                                          <p:attrName>style.visibility</p:attrName>
                                        </p:attrNameLst>
                                      </p:cBhvr>
                                      <p:to>
                                        <p:strVal val="visible"/>
                                      </p:to>
                                    </p:set>
                                    <p:animEffect transition="in" filter="fade">
                                      <p:cBhvr>
                                        <p:cTn id="37" dur="500"/>
                                        <p:tgtEl>
                                          <p:spTgt spid="12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26">
                                            <p:txEl>
                                              <p:pRg st="7" end="7"/>
                                            </p:txEl>
                                          </p:spTgt>
                                        </p:tgtEl>
                                        <p:attrNameLst>
                                          <p:attrName>style.visibility</p:attrName>
                                        </p:attrNameLst>
                                      </p:cBhvr>
                                      <p:to>
                                        <p:strVal val="visible"/>
                                      </p:to>
                                    </p:set>
                                    <p:animEffect transition="in" filter="fade">
                                      <p:cBhvr>
                                        <p:cTn id="42" dur="500"/>
                                        <p:tgtEl>
                                          <p:spTgt spid="12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26">
                                            <p:txEl>
                                              <p:pRg st="8" end="8"/>
                                            </p:txEl>
                                          </p:spTgt>
                                        </p:tgtEl>
                                        <p:attrNameLst>
                                          <p:attrName>style.visibility</p:attrName>
                                        </p:attrNameLst>
                                      </p:cBhvr>
                                      <p:to>
                                        <p:strVal val="visible"/>
                                      </p:to>
                                    </p:set>
                                    <p:animEffect transition="in" filter="fade">
                                      <p:cBhvr>
                                        <p:cTn id="47" dur="500"/>
                                        <p:tgtEl>
                                          <p:spTgt spid="12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26">
                                            <p:txEl>
                                              <p:pRg st="9" end="9"/>
                                            </p:txEl>
                                          </p:spTgt>
                                        </p:tgtEl>
                                        <p:attrNameLst>
                                          <p:attrName>style.visibility</p:attrName>
                                        </p:attrNameLst>
                                      </p:cBhvr>
                                      <p:to>
                                        <p:strVal val="visible"/>
                                      </p:to>
                                    </p:set>
                                    <p:animEffect transition="in" filter="fade">
                                      <p:cBhvr>
                                        <p:cTn id="52" dur="500"/>
                                        <p:tgtEl>
                                          <p:spTgt spid="12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26">
                                            <p:txEl>
                                              <p:pRg st="10" end="10"/>
                                            </p:txEl>
                                          </p:spTgt>
                                        </p:tgtEl>
                                        <p:attrNameLst>
                                          <p:attrName>style.visibility</p:attrName>
                                        </p:attrNameLst>
                                      </p:cBhvr>
                                      <p:to>
                                        <p:strVal val="visible"/>
                                      </p:to>
                                    </p:set>
                                    <p:animEffect transition="in" filter="fade">
                                      <p:cBhvr>
                                        <p:cTn id="57" dur="500"/>
                                        <p:tgtEl>
                                          <p:spTgt spid="12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26">
                                            <p:txEl>
                                              <p:pRg st="11" end="11"/>
                                            </p:txEl>
                                          </p:spTgt>
                                        </p:tgtEl>
                                        <p:attrNameLst>
                                          <p:attrName>style.visibility</p:attrName>
                                        </p:attrNameLst>
                                      </p:cBhvr>
                                      <p:to>
                                        <p:strVal val="visible"/>
                                      </p:to>
                                    </p:set>
                                    <p:animEffect transition="in" filter="fade">
                                      <p:cBhvr>
                                        <p:cTn id="62" dur="500"/>
                                        <p:tgtEl>
                                          <p:spTgt spid="12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0" end="0"/>
                                            </p:txEl>
                                          </p:spTgt>
                                        </p:tgtEl>
                                        <p:attrNameLst>
                                          <p:attrName>style.visibility</p:attrName>
                                        </p:attrNameLst>
                                      </p:cBhvr>
                                      <p:to>
                                        <p:strVal val="visible"/>
                                      </p:to>
                                    </p:set>
                                    <p:animEffect transition="in" filter="fade">
                                      <p:cBhvr>
                                        <p:cTn id="67" dur="500"/>
                                        <p:tgtEl>
                                          <p:spTgt spid="7">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8">
                                            <p:txEl>
                                              <p:pRg st="0" end="0"/>
                                            </p:txEl>
                                          </p:spTgt>
                                        </p:tgtEl>
                                        <p:attrNameLst>
                                          <p:attrName>style.visibility</p:attrName>
                                        </p:attrNameLst>
                                      </p:cBhvr>
                                      <p:to>
                                        <p:strVal val="visible"/>
                                      </p:to>
                                    </p:set>
                                    <p:animEffect transition="in" filter="fade">
                                      <p:cBhvr>
                                        <p:cTn id="7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Hyvän yhteiskunnan idea</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a:buChar char="•"/>
            </a:pPr>
            <a:r>
              <a:rPr lang="fi-FI" dirty="0"/>
              <a:t>Antiikin filosofi </a:t>
            </a:r>
            <a:r>
              <a:rPr lang="fi-FI" b="1" dirty="0"/>
              <a:t>Platon</a:t>
            </a:r>
            <a:r>
              <a:rPr lang="fi-FI" dirty="0"/>
              <a:t> vastusti kiivaasti oppi-isänsä Sokrateen kuolemaan tuominnutta Ateenan demokratiaa.</a:t>
            </a:r>
            <a:br>
              <a:rPr lang="fi-FI" dirty="0"/>
            </a:br>
            <a:endParaRPr lang="fi-FI" dirty="0"/>
          </a:p>
          <a:p>
            <a:pPr marL="857250" lvl="0" indent="-857250">
              <a:spcBef>
                <a:spcPts val="0"/>
              </a:spcBef>
              <a:buFont typeface="Arial"/>
              <a:buChar char="•"/>
            </a:pPr>
            <a:r>
              <a:rPr lang="fi-FI" dirty="0"/>
              <a:t>Platonin mukaan </a:t>
            </a:r>
            <a:r>
              <a:rPr lang="fi-FI" b="1" dirty="0"/>
              <a:t>ihanneyhteiskunnassa</a:t>
            </a:r>
            <a:r>
              <a:rPr lang="fi-FI" dirty="0"/>
              <a:t> valtaa ei pidä antaa kaikille kansalaisille vaan vain </a:t>
            </a:r>
            <a:r>
              <a:rPr lang="fi-FI" b="1" dirty="0"/>
              <a:t>viisaimmille</a:t>
            </a:r>
            <a:r>
              <a:rPr lang="fi-FI" dirty="0"/>
              <a:t>.</a:t>
            </a:r>
            <a:br>
              <a:rPr lang="fi-FI" dirty="0"/>
            </a:br>
            <a:endParaRPr lang="fi-FI" dirty="0"/>
          </a:p>
          <a:p>
            <a:pPr marL="857250" lvl="0" indent="-857250">
              <a:spcBef>
                <a:spcPts val="0"/>
              </a:spcBef>
              <a:buFont typeface="Arial"/>
              <a:buChar char="•"/>
            </a:pPr>
            <a:r>
              <a:rPr lang="fi-FI" b="1" dirty="0"/>
              <a:t>Ihmisen olemus </a:t>
            </a:r>
            <a:r>
              <a:rPr lang="fi-FI" dirty="0"/>
              <a:t>eli </a:t>
            </a:r>
            <a:r>
              <a:rPr lang="fi-FI" i="1" dirty="0"/>
              <a:t>essentia</a:t>
            </a:r>
            <a:r>
              <a:rPr lang="fi-FI" dirty="0"/>
              <a:t> määritti hänen tehtävänsä ja paikkansa yhteiskunnassa.</a:t>
            </a:r>
            <a:endParaRPr dirty="0"/>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3</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2</a:t>
            </a:r>
            <a:endParaRPr dirty="0"/>
          </a:p>
        </p:txBody>
      </p:sp>
    </p:spTree>
    <p:extLst>
      <p:ext uri="{BB962C8B-B14F-4D97-AF65-F5344CB8AC3E}">
        <p14:creationId xmlns:p14="http://schemas.microsoft.com/office/powerpoint/2010/main" val="1574709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4</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2</a:t>
            </a:r>
            <a:endParaRPr dirty="0"/>
          </a:p>
        </p:txBody>
      </p:sp>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Platonin ihanneyhteiskunta</a:t>
            </a:r>
          </a:p>
        </p:txBody>
      </p:sp>
      <p:pic>
        <p:nvPicPr>
          <p:cNvPr id="8" name="Kuva 7">
            <a:extLst>
              <a:ext uri="{FF2B5EF4-FFF2-40B4-BE49-F238E27FC236}">
                <a16:creationId xmlns:a16="http://schemas.microsoft.com/office/drawing/2014/main" id="{D1F60BDD-0050-8742-ADBE-C68DF2CB6E83}"/>
              </a:ext>
            </a:extLst>
          </p:cNvPr>
          <p:cNvPicPr>
            <a:picLocks noChangeAspect="1"/>
          </p:cNvPicPr>
          <p:nvPr/>
        </p:nvPicPr>
        <p:blipFill>
          <a:blip r:embed="rId3"/>
          <a:stretch>
            <a:fillRect/>
          </a:stretch>
        </p:blipFill>
        <p:spPr>
          <a:xfrm>
            <a:off x="5976931" y="3080997"/>
            <a:ext cx="12430135" cy="9904752"/>
          </a:xfrm>
          <a:prstGeom prst="rect">
            <a:avLst/>
          </a:prstGeom>
        </p:spPr>
      </p:pic>
    </p:spTree>
    <p:extLst>
      <p:ext uri="{BB962C8B-B14F-4D97-AF65-F5344CB8AC3E}">
        <p14:creationId xmlns:p14="http://schemas.microsoft.com/office/powerpoint/2010/main" val="225779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Platonin </a:t>
            </a:r>
            <a:r>
              <a:rPr lang="fi-FI" i="1" dirty="0"/>
              <a:t>Valtion</a:t>
            </a:r>
            <a:r>
              <a:rPr lang="fi-FI" dirty="0"/>
              <a:t> kritiikki</a:t>
            </a:r>
            <a:endParaRPr dirty="0"/>
          </a:p>
        </p:txBody>
      </p:sp>
      <p:sp>
        <p:nvSpPr>
          <p:cNvPr id="126" name="Google Shape;126;p14"/>
          <p:cNvSpPr txBox="1">
            <a:spLocks noGrp="1"/>
          </p:cNvSpPr>
          <p:nvPr>
            <p:ph type="body" idx="1"/>
          </p:nvPr>
        </p:nvSpPr>
        <p:spPr>
          <a:xfrm>
            <a:off x="1676400" y="3213401"/>
            <a:ext cx="21031199" cy="9421512"/>
          </a:xfrm>
          <a:prstGeom prst="rect">
            <a:avLst/>
          </a:prstGeom>
          <a:noFill/>
          <a:ln>
            <a:noFill/>
          </a:ln>
        </p:spPr>
        <p:txBody>
          <a:bodyPr spcFirstLastPara="1" wrap="square" lIns="91425" tIns="45700" rIns="91425" bIns="45700" anchor="t" anchorCtr="0">
            <a:normAutofit fontScale="92500" lnSpcReduction="20000"/>
          </a:bodyPr>
          <a:lstStyle/>
          <a:p>
            <a:pPr marL="857250" lvl="0" indent="-857250">
              <a:spcBef>
                <a:spcPts val="0"/>
              </a:spcBef>
              <a:buFont typeface="Arial"/>
              <a:buChar char="•"/>
            </a:pPr>
            <a:r>
              <a:rPr lang="fi-FI" dirty="0"/>
              <a:t>Platonin valtiota on kritisoitu mm. seuraavista näkökulmista:</a:t>
            </a:r>
            <a:br>
              <a:rPr lang="fi-FI" dirty="0"/>
            </a:br>
            <a:endParaRPr lang="fi-FI" dirty="0"/>
          </a:p>
          <a:p>
            <a:pPr marL="1314450" lvl="1" indent="-857250">
              <a:spcBef>
                <a:spcPts val="0"/>
              </a:spcBef>
            </a:pPr>
            <a:r>
              <a:rPr lang="fi-FI" b="1" dirty="0"/>
              <a:t>Utopia</a:t>
            </a:r>
            <a:r>
              <a:rPr lang="fi-FI" dirty="0"/>
              <a:t>: Kuviteltavissa, mutta ei toteutettavissa.</a:t>
            </a:r>
          </a:p>
          <a:p>
            <a:pPr marL="1314450" lvl="1" indent="-857250">
              <a:spcBef>
                <a:spcPts val="0"/>
              </a:spcBef>
            </a:pPr>
            <a:r>
              <a:rPr lang="fi-FI" b="1" dirty="0"/>
              <a:t>Kommunismi</a:t>
            </a:r>
            <a:r>
              <a:rPr lang="fi-FI" dirty="0"/>
              <a:t>: Omistaminen on kielletty ylemmiltä luokilta, vaikka kohtuullinen omaisuus tai jopa voiton tavoittelu ovat hyväksi koko yhteiskunnalle.</a:t>
            </a:r>
          </a:p>
          <a:p>
            <a:pPr marL="1314450" lvl="1" indent="-857250">
              <a:spcBef>
                <a:spcPts val="0"/>
              </a:spcBef>
            </a:pPr>
            <a:r>
              <a:rPr lang="fi-FI" b="1" dirty="0"/>
              <a:t>Feminismi</a:t>
            </a:r>
            <a:r>
              <a:rPr lang="fi-FI" dirty="0"/>
              <a:t>: </a:t>
            </a:r>
            <a:r>
              <a:rPr lang="fi-FI" i="1" dirty="0"/>
              <a:t>Valtiossa</a:t>
            </a:r>
            <a:r>
              <a:rPr lang="fi-FI" dirty="0"/>
              <a:t> myös naiset voivat hallita, mikä on suurimman osan historiasta ollut pöyristyttävä ajatus ja aiheuttanut historiallisesti kritiikkiä.</a:t>
            </a:r>
          </a:p>
          <a:p>
            <a:pPr marL="1314450" lvl="1" indent="-857250">
              <a:spcBef>
                <a:spcPts val="0"/>
              </a:spcBef>
            </a:pPr>
            <a:r>
              <a:rPr lang="fi-FI" b="1" dirty="0"/>
              <a:t>Totalitarismi</a:t>
            </a:r>
            <a:r>
              <a:rPr lang="fi-FI" dirty="0"/>
              <a:t>: Kultainen valhe vastustaa avointa yhteiskuntaa. Platon kylvää filosofiassaan totalitarismin siemenen.</a:t>
            </a:r>
          </a:p>
          <a:p>
            <a:pPr marL="1314450" lvl="1" indent="-857250">
              <a:spcBef>
                <a:spcPts val="0"/>
              </a:spcBef>
            </a:pPr>
            <a:r>
              <a:rPr lang="fi-FI" b="1" dirty="0" err="1"/>
              <a:t>Essentialismi</a:t>
            </a:r>
            <a:r>
              <a:rPr lang="fi-FI" dirty="0"/>
              <a:t>: Ei ole yhtä oikeaa ennalta määrättyä tai kasvatettavaa olemusta, luonnetta tai taipumusta (vrt. eksistentialismi: Ihminen on mitä hän itsestään tekee).</a:t>
            </a:r>
          </a:p>
          <a:p>
            <a:pPr marL="1314450" lvl="1" indent="-857250">
              <a:spcBef>
                <a:spcPts val="0"/>
              </a:spcBef>
            </a:pPr>
            <a:r>
              <a:rPr lang="fi-FI" b="1" dirty="0" err="1"/>
              <a:t>Polis</a:t>
            </a:r>
            <a:r>
              <a:rPr lang="fi-FI" dirty="0"/>
              <a:t>: </a:t>
            </a:r>
            <a:r>
              <a:rPr lang="fi-FI" i="1" dirty="0"/>
              <a:t>Valtion</a:t>
            </a:r>
            <a:r>
              <a:rPr lang="fi-FI" dirty="0"/>
              <a:t> pohdinnat koskevat hyvin pienen yhteisön muodostamaa yhteiskuntaa, eikä sillä ole annettavaa nykyisille miljoonien yksilöiden yhteiskunnille.</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5</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2</a:t>
            </a:r>
            <a:endParaRPr dirty="0"/>
          </a:p>
        </p:txBody>
      </p:sp>
    </p:spTree>
    <p:extLst>
      <p:ext uri="{BB962C8B-B14F-4D97-AF65-F5344CB8AC3E}">
        <p14:creationId xmlns:p14="http://schemas.microsoft.com/office/powerpoint/2010/main" val="2681833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6">
                                            <p:txEl>
                                              <p:pRg st="5" end="5"/>
                                            </p:txEl>
                                          </p:spTgt>
                                        </p:tgtEl>
                                        <p:attrNameLst>
                                          <p:attrName>style.visibility</p:attrName>
                                        </p:attrNameLst>
                                      </p:cBhvr>
                                      <p:to>
                                        <p:strVal val="visible"/>
                                      </p:to>
                                    </p:set>
                                    <p:animEffect transition="in" filter="fade">
                                      <p:cBhvr>
                                        <p:cTn id="32" dur="500"/>
                                        <p:tgtEl>
                                          <p:spTgt spid="12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6">
                                            <p:txEl>
                                              <p:pRg st="6" end="6"/>
                                            </p:txEl>
                                          </p:spTgt>
                                        </p:tgtEl>
                                        <p:attrNameLst>
                                          <p:attrName>style.visibility</p:attrName>
                                        </p:attrNameLst>
                                      </p:cBhvr>
                                      <p:to>
                                        <p:strVal val="visible"/>
                                      </p:to>
                                    </p:set>
                                    <p:animEffect transition="in" filter="fade">
                                      <p:cBhvr>
                                        <p:cTn id="37" dur="500"/>
                                        <p:tgtEl>
                                          <p:spTgt spid="12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Aristoteles ja hyvä yhteiskunta</a:t>
            </a:r>
            <a:endParaRPr dirty="0"/>
          </a:p>
        </p:txBody>
      </p:sp>
      <p:sp>
        <p:nvSpPr>
          <p:cNvPr id="126" name="Google Shape;126;p14"/>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lnSpcReduction="10000"/>
          </a:bodyPr>
          <a:lstStyle/>
          <a:p>
            <a:pPr marL="857250" lvl="0" indent="-857250">
              <a:spcBef>
                <a:spcPts val="0"/>
              </a:spcBef>
              <a:buFont typeface="Arial"/>
              <a:buChar char="•"/>
            </a:pPr>
            <a:r>
              <a:rPr lang="fi-FI" dirty="0"/>
              <a:t>Aristoteleen yhteiskuntafilosofian pääpiirteet:</a:t>
            </a:r>
            <a:br>
              <a:rPr lang="fi-FI" dirty="0"/>
            </a:br>
            <a:endParaRPr lang="fi-FI" dirty="0"/>
          </a:p>
          <a:p>
            <a:pPr marL="1314450" lvl="1" indent="-857250">
              <a:spcBef>
                <a:spcPts val="0"/>
              </a:spcBef>
            </a:pPr>
            <a:r>
              <a:rPr lang="fi-FI" dirty="0"/>
              <a:t>Ihminen tavoittelee hyvää elämää.</a:t>
            </a:r>
          </a:p>
          <a:p>
            <a:pPr marL="1314450" lvl="1" indent="-857250">
              <a:spcBef>
                <a:spcPts val="0"/>
              </a:spcBef>
            </a:pPr>
            <a:r>
              <a:rPr lang="fi-FI" dirty="0"/>
              <a:t>Ihminen on olemukseltaan yhteisöllinen eläin, </a:t>
            </a:r>
            <a:r>
              <a:rPr lang="fi-FI" i="1" dirty="0" err="1"/>
              <a:t>zoon</a:t>
            </a:r>
            <a:r>
              <a:rPr lang="fi-FI" i="1" dirty="0"/>
              <a:t> </a:t>
            </a:r>
            <a:r>
              <a:rPr lang="fi-FI" i="1" dirty="0" err="1"/>
              <a:t>politikon</a:t>
            </a:r>
            <a:r>
              <a:rPr lang="fi-FI" dirty="0"/>
              <a:t>.</a:t>
            </a:r>
          </a:p>
          <a:p>
            <a:pPr marL="1314450" lvl="1" indent="-857250">
              <a:spcBef>
                <a:spcPts val="0"/>
              </a:spcBef>
            </a:pPr>
            <a:r>
              <a:rPr lang="fi-FI" dirty="0"/>
              <a:t>Ihmisen olemuksen vuoksi hyvä elämä voi toteutua vain yhteisössä.</a:t>
            </a:r>
          </a:p>
          <a:p>
            <a:pPr marL="1314450" lvl="1" indent="-857250">
              <a:spcBef>
                <a:spcPts val="0"/>
              </a:spcBef>
            </a:pPr>
            <a:r>
              <a:rPr lang="fi-FI" dirty="0"/>
              <a:t>Yhteiskuntafilosofian ei pidä perustua vain järkeilylle, vaan myös olemassa olevien yhteiskuntien tutkimukselle.</a:t>
            </a:r>
          </a:p>
          <a:p>
            <a:pPr marL="1314450" lvl="1" indent="-857250">
              <a:spcBef>
                <a:spcPts val="0"/>
              </a:spcBef>
            </a:pPr>
            <a:r>
              <a:rPr lang="fi-FI" dirty="0"/>
              <a:t>Hallintomuodot, joissa vallankäytön perusteena on kaikkien kansalaisten yhteinen etu, ovat oikeudenmukaisia.</a:t>
            </a:r>
          </a:p>
          <a:p>
            <a:pPr marL="1314450" lvl="1" indent="-857250">
              <a:spcBef>
                <a:spcPts val="0"/>
              </a:spcBef>
            </a:pPr>
            <a:r>
              <a:rPr lang="fi-FI" dirty="0"/>
              <a:t>Vinoutuneet hallinnot tavoittelevat vain hallitsevan luokan etua. (Esimerkiksi demokratiassa enemmistö ajaa vinoutuneesti vain omaa etuaan ja näin ollen sortaa vähemmistöjä.) </a:t>
            </a:r>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6</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2</a:t>
            </a:r>
            <a:endParaRPr dirty="0"/>
          </a:p>
        </p:txBody>
      </p:sp>
    </p:spTree>
    <p:extLst>
      <p:ext uri="{BB962C8B-B14F-4D97-AF65-F5344CB8AC3E}">
        <p14:creationId xmlns:p14="http://schemas.microsoft.com/office/powerpoint/2010/main" val="3398399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1" end="1"/>
                                            </p:txEl>
                                          </p:spTgt>
                                        </p:tgtEl>
                                        <p:attrNameLst>
                                          <p:attrName>style.visibility</p:attrName>
                                        </p:attrNameLst>
                                      </p:cBhvr>
                                      <p:to>
                                        <p:strVal val="visible"/>
                                      </p:to>
                                    </p:set>
                                    <p:animEffect transition="in" filter="fade">
                                      <p:cBhvr>
                                        <p:cTn id="12" dur="500"/>
                                        <p:tgtEl>
                                          <p:spTgt spid="1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2" end="2"/>
                                            </p:txEl>
                                          </p:spTgt>
                                        </p:tgtEl>
                                        <p:attrNameLst>
                                          <p:attrName>style.visibility</p:attrName>
                                        </p:attrNameLst>
                                      </p:cBhvr>
                                      <p:to>
                                        <p:strVal val="visible"/>
                                      </p:to>
                                    </p:set>
                                    <p:animEffect transition="in" filter="fade">
                                      <p:cBhvr>
                                        <p:cTn id="17" dur="500"/>
                                        <p:tgtEl>
                                          <p:spTgt spid="1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3" end="3"/>
                                            </p:txEl>
                                          </p:spTgt>
                                        </p:tgtEl>
                                        <p:attrNameLst>
                                          <p:attrName>style.visibility</p:attrName>
                                        </p:attrNameLst>
                                      </p:cBhvr>
                                      <p:to>
                                        <p:strVal val="visible"/>
                                      </p:to>
                                    </p:set>
                                    <p:animEffect transition="in" filter="fade">
                                      <p:cBhvr>
                                        <p:cTn id="22" dur="500"/>
                                        <p:tgtEl>
                                          <p:spTgt spid="1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4" end="4"/>
                                            </p:txEl>
                                          </p:spTgt>
                                        </p:tgtEl>
                                        <p:attrNameLst>
                                          <p:attrName>style.visibility</p:attrName>
                                        </p:attrNameLst>
                                      </p:cBhvr>
                                      <p:to>
                                        <p:strVal val="visible"/>
                                      </p:to>
                                    </p:set>
                                    <p:animEffect transition="in" filter="fade">
                                      <p:cBhvr>
                                        <p:cTn id="27" dur="500"/>
                                        <p:tgtEl>
                                          <p:spTgt spid="12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6">
                                            <p:txEl>
                                              <p:pRg st="5" end="5"/>
                                            </p:txEl>
                                          </p:spTgt>
                                        </p:tgtEl>
                                        <p:attrNameLst>
                                          <p:attrName>style.visibility</p:attrName>
                                        </p:attrNameLst>
                                      </p:cBhvr>
                                      <p:to>
                                        <p:strVal val="visible"/>
                                      </p:to>
                                    </p:set>
                                    <p:animEffect transition="in" filter="fade">
                                      <p:cBhvr>
                                        <p:cTn id="32" dur="500"/>
                                        <p:tgtEl>
                                          <p:spTgt spid="12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6">
                                            <p:txEl>
                                              <p:pRg st="6" end="6"/>
                                            </p:txEl>
                                          </p:spTgt>
                                        </p:tgtEl>
                                        <p:attrNameLst>
                                          <p:attrName>style.visibility</p:attrName>
                                        </p:attrNameLst>
                                      </p:cBhvr>
                                      <p:to>
                                        <p:strVal val="visible"/>
                                      </p:to>
                                    </p:set>
                                    <p:animEffect transition="in" filter="fade">
                                      <p:cBhvr>
                                        <p:cTn id="37" dur="500"/>
                                        <p:tgtEl>
                                          <p:spTgt spid="12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Aristoteleen hallintomuodot</a:t>
            </a:r>
            <a:endParaRPr dirty="0"/>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7</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2</a:t>
            </a:r>
            <a:endParaRPr dirty="0"/>
          </a:p>
        </p:txBody>
      </p:sp>
      <p:graphicFrame>
        <p:nvGraphicFramePr>
          <p:cNvPr id="2" name="Taulukko 2">
            <a:extLst>
              <a:ext uri="{FF2B5EF4-FFF2-40B4-BE49-F238E27FC236}">
                <a16:creationId xmlns:a16="http://schemas.microsoft.com/office/drawing/2014/main" id="{B54F2798-E635-584A-9348-0E4C22C8F983}"/>
              </a:ext>
            </a:extLst>
          </p:cNvPr>
          <p:cNvGraphicFramePr>
            <a:graphicFrameLocks noGrp="1"/>
          </p:cNvGraphicFramePr>
          <p:nvPr>
            <p:extLst>
              <p:ext uri="{D42A27DB-BD31-4B8C-83A1-F6EECF244321}">
                <p14:modId xmlns:p14="http://schemas.microsoft.com/office/powerpoint/2010/main" val="2930994363"/>
              </p:ext>
            </p:extLst>
          </p:nvPr>
        </p:nvGraphicFramePr>
        <p:xfrm>
          <a:off x="2695353" y="3686177"/>
          <a:ext cx="18993291" cy="7439456"/>
        </p:xfrm>
        <a:graphic>
          <a:graphicData uri="http://schemas.openxmlformats.org/drawingml/2006/table">
            <a:tbl>
              <a:tblPr firstRow="1" bandRow="1">
                <a:tableStyleId>{21E4AEA4-8DFA-4A89-87EB-49C32662AFE0}</a:tableStyleId>
              </a:tblPr>
              <a:tblGrid>
                <a:gridCol w="6331097">
                  <a:extLst>
                    <a:ext uri="{9D8B030D-6E8A-4147-A177-3AD203B41FA5}">
                      <a16:colId xmlns:a16="http://schemas.microsoft.com/office/drawing/2014/main" val="1274342697"/>
                    </a:ext>
                  </a:extLst>
                </a:gridCol>
                <a:gridCol w="6331097">
                  <a:extLst>
                    <a:ext uri="{9D8B030D-6E8A-4147-A177-3AD203B41FA5}">
                      <a16:colId xmlns:a16="http://schemas.microsoft.com/office/drawing/2014/main" val="3046423770"/>
                    </a:ext>
                  </a:extLst>
                </a:gridCol>
                <a:gridCol w="6331097">
                  <a:extLst>
                    <a:ext uri="{9D8B030D-6E8A-4147-A177-3AD203B41FA5}">
                      <a16:colId xmlns:a16="http://schemas.microsoft.com/office/drawing/2014/main" val="1358281829"/>
                    </a:ext>
                  </a:extLst>
                </a:gridCol>
              </a:tblGrid>
              <a:tr h="1859864">
                <a:tc>
                  <a:txBody>
                    <a:bodyPr/>
                    <a:lstStyle/>
                    <a:p>
                      <a:endParaRPr lang="fi-FI" sz="4600" dirty="0"/>
                    </a:p>
                  </a:txBody>
                  <a:tcPr marL="104929" marR="104929" marT="52465" marB="52465"/>
                </a:tc>
                <a:tc>
                  <a:txBody>
                    <a:bodyPr/>
                    <a:lstStyle/>
                    <a:p>
                      <a:r>
                        <a:rPr lang="fi-FI" sz="4600" b="0" dirty="0"/>
                        <a:t>OIKEA HALLINTOMUOTO</a:t>
                      </a:r>
                    </a:p>
                  </a:txBody>
                  <a:tcPr marL="104929" marR="104929" marT="52465" marB="52465"/>
                </a:tc>
                <a:tc>
                  <a:txBody>
                    <a:bodyPr/>
                    <a:lstStyle/>
                    <a:p>
                      <a:r>
                        <a:rPr lang="fi-FI" sz="4600" b="0" dirty="0"/>
                        <a:t>VINOUTUNUT HALLINTOMUOTO</a:t>
                      </a:r>
                    </a:p>
                  </a:txBody>
                  <a:tcPr marL="104929" marR="104929" marT="52465" marB="52465"/>
                </a:tc>
                <a:extLst>
                  <a:ext uri="{0D108BD9-81ED-4DB2-BD59-A6C34878D82A}">
                    <a16:rowId xmlns:a16="http://schemas.microsoft.com/office/drawing/2014/main" val="1427955087"/>
                  </a:ext>
                </a:extLst>
              </a:tr>
              <a:tr h="1859864">
                <a:tc>
                  <a:txBody>
                    <a:bodyPr/>
                    <a:lstStyle/>
                    <a:p>
                      <a:r>
                        <a:rPr lang="fi-FI" sz="4600" dirty="0"/>
                        <a:t>YKSI HALLITSIJA </a:t>
                      </a:r>
                    </a:p>
                  </a:txBody>
                  <a:tcPr marL="104929" marR="104929" marT="52465" marB="52465"/>
                </a:tc>
                <a:tc>
                  <a:txBody>
                    <a:bodyPr/>
                    <a:lstStyle/>
                    <a:p>
                      <a:r>
                        <a:rPr lang="fi-FI" sz="4600" dirty="0"/>
                        <a:t>Monarkia</a:t>
                      </a:r>
                    </a:p>
                  </a:txBody>
                  <a:tcPr marL="104929" marR="104929" marT="52465" marB="52465"/>
                </a:tc>
                <a:tc>
                  <a:txBody>
                    <a:bodyPr/>
                    <a:lstStyle/>
                    <a:p>
                      <a:r>
                        <a:rPr lang="fi-FI" sz="4600" dirty="0"/>
                        <a:t>Tyrannia</a:t>
                      </a:r>
                    </a:p>
                  </a:txBody>
                  <a:tcPr marL="104929" marR="104929" marT="52465" marB="52465"/>
                </a:tc>
                <a:extLst>
                  <a:ext uri="{0D108BD9-81ED-4DB2-BD59-A6C34878D82A}">
                    <a16:rowId xmlns:a16="http://schemas.microsoft.com/office/drawing/2014/main" val="952609198"/>
                  </a:ext>
                </a:extLst>
              </a:tr>
              <a:tr h="1859864">
                <a:tc>
                  <a:txBody>
                    <a:bodyPr/>
                    <a:lstStyle/>
                    <a:p>
                      <a:r>
                        <a:rPr lang="fi-FI" sz="4600" dirty="0"/>
                        <a:t>MUUTAMA HALLITSIJA</a:t>
                      </a:r>
                    </a:p>
                  </a:txBody>
                  <a:tcPr marL="104929" marR="104929" marT="52465" marB="52465"/>
                </a:tc>
                <a:tc>
                  <a:txBody>
                    <a:bodyPr/>
                    <a:lstStyle/>
                    <a:p>
                      <a:r>
                        <a:rPr lang="fi-FI" sz="4600" dirty="0"/>
                        <a:t>Aristokratia</a:t>
                      </a:r>
                    </a:p>
                  </a:txBody>
                  <a:tcPr marL="104929" marR="104929" marT="52465" marB="52465"/>
                </a:tc>
                <a:tc>
                  <a:txBody>
                    <a:bodyPr/>
                    <a:lstStyle/>
                    <a:p>
                      <a:r>
                        <a:rPr lang="fi-FI" sz="4600" dirty="0"/>
                        <a:t>Oligarkia</a:t>
                      </a:r>
                    </a:p>
                  </a:txBody>
                  <a:tcPr marL="104929" marR="104929" marT="52465" marB="52465"/>
                </a:tc>
                <a:extLst>
                  <a:ext uri="{0D108BD9-81ED-4DB2-BD59-A6C34878D82A}">
                    <a16:rowId xmlns:a16="http://schemas.microsoft.com/office/drawing/2014/main" val="2761624447"/>
                  </a:ext>
                </a:extLst>
              </a:tr>
              <a:tr h="1859864">
                <a:tc>
                  <a:txBody>
                    <a:bodyPr/>
                    <a:lstStyle/>
                    <a:p>
                      <a:r>
                        <a:rPr lang="fi-FI" sz="4600" dirty="0"/>
                        <a:t>MONIA HALLITSIJOITA</a:t>
                      </a:r>
                    </a:p>
                  </a:txBody>
                  <a:tcPr marL="104929" marR="104929" marT="52465" marB="52465"/>
                </a:tc>
                <a:tc>
                  <a:txBody>
                    <a:bodyPr/>
                    <a:lstStyle/>
                    <a:p>
                      <a:r>
                        <a:rPr lang="fi-FI" sz="4600" dirty="0" err="1"/>
                        <a:t>Politeia</a:t>
                      </a:r>
                      <a:endParaRPr lang="fi-FI" sz="4600" dirty="0"/>
                    </a:p>
                  </a:txBody>
                  <a:tcPr marL="104929" marR="104929" marT="52465" marB="52465"/>
                </a:tc>
                <a:tc>
                  <a:txBody>
                    <a:bodyPr/>
                    <a:lstStyle/>
                    <a:p>
                      <a:r>
                        <a:rPr lang="fi-FI" sz="4600" dirty="0"/>
                        <a:t>Demokratia</a:t>
                      </a:r>
                    </a:p>
                  </a:txBody>
                  <a:tcPr marL="104929" marR="104929" marT="52465" marB="52465"/>
                </a:tc>
                <a:extLst>
                  <a:ext uri="{0D108BD9-81ED-4DB2-BD59-A6C34878D82A}">
                    <a16:rowId xmlns:a16="http://schemas.microsoft.com/office/drawing/2014/main" val="2806004245"/>
                  </a:ext>
                </a:extLst>
              </a:tr>
            </a:tbl>
          </a:graphicData>
        </a:graphic>
      </p:graphicFrame>
    </p:spTree>
    <p:extLst>
      <p:ext uri="{BB962C8B-B14F-4D97-AF65-F5344CB8AC3E}">
        <p14:creationId xmlns:p14="http://schemas.microsoft.com/office/powerpoint/2010/main" val="3764501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4"/>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ts val="8800"/>
              <a:buFont typeface="Calibri"/>
              <a:buNone/>
            </a:pPr>
            <a:r>
              <a:rPr lang="fi-FI" dirty="0"/>
              <a:t>Tehtävät</a:t>
            </a:r>
            <a:endParaRPr dirty="0"/>
          </a:p>
        </p:txBody>
      </p:sp>
      <p:sp>
        <p:nvSpPr>
          <p:cNvPr id="126" name="Google Shape;126;p14"/>
          <p:cNvSpPr txBox="1">
            <a:spLocks noGrp="1"/>
          </p:cNvSpPr>
          <p:nvPr>
            <p:ph type="body" idx="1"/>
          </p:nvPr>
        </p:nvSpPr>
        <p:spPr>
          <a:xfrm>
            <a:off x="1676400" y="3381377"/>
            <a:ext cx="21031199" cy="8145947"/>
          </a:xfrm>
          <a:prstGeom prst="rect">
            <a:avLst/>
          </a:prstGeom>
          <a:noFill/>
          <a:ln>
            <a:noFill/>
          </a:ln>
        </p:spPr>
        <p:txBody>
          <a:bodyPr spcFirstLastPara="1" wrap="square" lIns="91425" tIns="45700" rIns="91425" bIns="45700" anchor="t" anchorCtr="0">
            <a:normAutofit fontScale="77500" lnSpcReduction="20000"/>
          </a:bodyPr>
          <a:lstStyle/>
          <a:p>
            <a:pPr marL="857250" lvl="0" indent="-857250" algn="l" rtl="0">
              <a:lnSpc>
                <a:spcPct val="90000"/>
              </a:lnSpc>
              <a:spcBef>
                <a:spcPts val="0"/>
              </a:spcBef>
              <a:spcAft>
                <a:spcPts val="0"/>
              </a:spcAft>
              <a:buClr>
                <a:schemeClr val="dk1"/>
              </a:buClr>
              <a:buSzPts val="6000"/>
              <a:buFont typeface="Arial"/>
              <a:buChar char="•"/>
            </a:pPr>
            <a:r>
              <a:rPr lang="fi-FI" i="1" dirty="0"/>
              <a:t>Idea 3</a:t>
            </a:r>
            <a:r>
              <a:rPr lang="fi-FI" dirty="0"/>
              <a:t>, luku 2, tehtävä 3 (s. 27):</a:t>
            </a:r>
          </a:p>
          <a:p>
            <a:pPr marL="857250" lvl="0" indent="-857250" algn="l" rtl="0">
              <a:lnSpc>
                <a:spcPct val="90000"/>
              </a:lnSpc>
              <a:spcBef>
                <a:spcPts val="0"/>
              </a:spcBef>
              <a:spcAft>
                <a:spcPts val="0"/>
              </a:spcAft>
              <a:buClr>
                <a:schemeClr val="dk1"/>
              </a:buClr>
              <a:buSzPts val="6000"/>
              <a:buFont typeface="Arial"/>
              <a:buChar char="•"/>
            </a:pPr>
            <a:endParaRPr lang="fi-FI" dirty="0"/>
          </a:p>
          <a:p>
            <a:pPr marL="0" lvl="0" indent="0">
              <a:spcBef>
                <a:spcPts val="0"/>
              </a:spcBef>
            </a:pPr>
            <a:r>
              <a:rPr lang="fi-FI" dirty="0"/>
              <a:t>Poliittisessa päätöksenteossa hyödynnetään eri alojen asiantuntijoita. Virkamiesten rooli on kasvanut, ja on jopa ehdotettu poliitikkojen korvaamista eri alojen asiantuntijoilla.</a:t>
            </a:r>
          </a:p>
          <a:p>
            <a:pPr marL="0" lvl="0" indent="0">
              <a:spcBef>
                <a:spcPts val="0"/>
              </a:spcBef>
            </a:pPr>
            <a:endParaRPr lang="fi-FI" dirty="0"/>
          </a:p>
          <a:p>
            <a:pPr marL="0" lvl="0" indent="0">
              <a:spcBef>
                <a:spcPts val="0"/>
              </a:spcBef>
            </a:pPr>
            <a:r>
              <a:rPr lang="fi-FI" dirty="0"/>
              <a:t>a) Kuinka ehdotus liittyy Platonin valtiokäsitykseen?</a:t>
            </a:r>
          </a:p>
          <a:p>
            <a:pPr marL="0" lvl="0" indent="0">
              <a:spcBef>
                <a:spcPts val="0"/>
              </a:spcBef>
            </a:pPr>
            <a:r>
              <a:rPr lang="fi-FI" dirty="0"/>
              <a:t>b) Mitä ongelmia tällaisessa ehdotuksessa voi olla?</a:t>
            </a:r>
            <a:br>
              <a:rPr lang="fi-FI" dirty="0"/>
            </a:br>
            <a:endParaRPr lang="fi-FI" dirty="0"/>
          </a:p>
          <a:p>
            <a:pPr marL="0" lvl="0" indent="0">
              <a:spcBef>
                <a:spcPts val="0"/>
              </a:spcBef>
            </a:pPr>
            <a:endParaRPr lang="fi-FI" dirty="0"/>
          </a:p>
          <a:p>
            <a:pPr marL="857250" lvl="0" indent="-857250">
              <a:spcBef>
                <a:spcPts val="0"/>
              </a:spcBef>
              <a:buFont typeface="Arial" panose="020B0604020202020204" pitchFamily="34" charset="0"/>
              <a:buChar char="•"/>
            </a:pPr>
            <a:r>
              <a:rPr lang="fi-FI" i="1" dirty="0"/>
              <a:t>Idea 3</a:t>
            </a:r>
            <a:r>
              <a:rPr lang="fi-FI" dirty="0"/>
              <a:t>, luku 2, tehtävä 4 (s. 27):</a:t>
            </a:r>
            <a:br>
              <a:rPr lang="fi-FI" dirty="0"/>
            </a:br>
            <a:endParaRPr lang="fi-FI" dirty="0"/>
          </a:p>
          <a:p>
            <a:pPr marL="0" lvl="0" indent="0">
              <a:spcBef>
                <a:spcPts val="0"/>
              </a:spcBef>
            </a:pPr>
            <a:r>
              <a:rPr lang="fi-FI" dirty="0"/>
              <a:t>Aristoteleen mukaan tarvitsemme hyveitä elääksemme hyvää elämää. Toiset ammatit vahvistavat hyveitä ja toiset paheita. Esimerkiksi kauppiaan ammatti lisää ahneutta.</a:t>
            </a:r>
          </a:p>
          <a:p>
            <a:pPr marL="0" lvl="0" indent="0">
              <a:spcBef>
                <a:spcPts val="0"/>
              </a:spcBef>
            </a:pPr>
            <a:endParaRPr lang="fi-FI" dirty="0"/>
          </a:p>
          <a:p>
            <a:pPr marL="0" lvl="0" indent="0">
              <a:spcBef>
                <a:spcPts val="0"/>
              </a:spcBef>
            </a:pPr>
            <a:r>
              <a:rPr lang="fi-FI" dirty="0"/>
              <a:t>Ota kantaa Aristoteleen näkemykseen ja anna omia esimerkkejä.</a:t>
            </a:r>
          </a:p>
          <a:p>
            <a:pPr marL="0" lvl="0" indent="0">
              <a:spcBef>
                <a:spcPts val="0"/>
              </a:spcBef>
            </a:pPr>
            <a:endParaRPr lang="fi-FI" dirty="0"/>
          </a:p>
          <a:p>
            <a:pPr marL="0" lvl="0" indent="0" algn="l" rtl="0">
              <a:lnSpc>
                <a:spcPct val="90000"/>
              </a:lnSpc>
              <a:spcBef>
                <a:spcPts val="0"/>
              </a:spcBef>
              <a:spcAft>
                <a:spcPts val="0"/>
              </a:spcAft>
              <a:buClr>
                <a:schemeClr val="dk1"/>
              </a:buClr>
              <a:buSzPts val="6000"/>
            </a:pPr>
            <a:endParaRPr dirty="0"/>
          </a:p>
        </p:txBody>
      </p:sp>
      <p:sp>
        <p:nvSpPr>
          <p:cNvPr id="127" name="Google Shape;127;p14"/>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8</a:t>
            </a:fld>
            <a:endParaRPr/>
          </a:p>
        </p:txBody>
      </p:sp>
      <p:sp>
        <p:nvSpPr>
          <p:cNvPr id="128" name="Google Shape;128;p1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3, luku 2</a:t>
            </a:r>
            <a:endParaRPr dirty="0"/>
          </a:p>
        </p:txBody>
      </p:sp>
    </p:spTree>
    <p:extLst>
      <p:ext uri="{BB962C8B-B14F-4D97-AF65-F5344CB8AC3E}">
        <p14:creationId xmlns:p14="http://schemas.microsoft.com/office/powerpoint/2010/main" val="269551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animEffect transition="in" filter="fade">
                                      <p:cBhvr>
                                        <p:cTn id="7" dur="500"/>
                                        <p:tgtEl>
                                          <p:spTgt spid="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xEl>
                                              <p:pRg st="2" end="2"/>
                                            </p:txEl>
                                          </p:spTgt>
                                        </p:tgtEl>
                                        <p:attrNameLst>
                                          <p:attrName>style.visibility</p:attrName>
                                        </p:attrNameLst>
                                      </p:cBhvr>
                                      <p:to>
                                        <p:strVal val="visible"/>
                                      </p:to>
                                    </p:set>
                                    <p:animEffect transition="in" filter="fade">
                                      <p:cBhvr>
                                        <p:cTn id="12" dur="500"/>
                                        <p:tgtEl>
                                          <p:spTgt spid="12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xEl>
                                              <p:pRg st="4" end="4"/>
                                            </p:txEl>
                                          </p:spTgt>
                                        </p:tgtEl>
                                        <p:attrNameLst>
                                          <p:attrName>style.visibility</p:attrName>
                                        </p:attrNameLst>
                                      </p:cBhvr>
                                      <p:to>
                                        <p:strVal val="visible"/>
                                      </p:to>
                                    </p:set>
                                    <p:animEffect transition="in" filter="fade">
                                      <p:cBhvr>
                                        <p:cTn id="17" dur="500"/>
                                        <p:tgtEl>
                                          <p:spTgt spid="12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
                                            <p:txEl>
                                              <p:pRg st="5" end="5"/>
                                            </p:txEl>
                                          </p:spTgt>
                                        </p:tgtEl>
                                        <p:attrNameLst>
                                          <p:attrName>style.visibility</p:attrName>
                                        </p:attrNameLst>
                                      </p:cBhvr>
                                      <p:to>
                                        <p:strVal val="visible"/>
                                      </p:to>
                                    </p:set>
                                    <p:animEffect transition="in" filter="fade">
                                      <p:cBhvr>
                                        <p:cTn id="22" dur="500"/>
                                        <p:tgtEl>
                                          <p:spTgt spid="12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6">
                                            <p:txEl>
                                              <p:pRg st="7" end="7"/>
                                            </p:txEl>
                                          </p:spTgt>
                                        </p:tgtEl>
                                        <p:attrNameLst>
                                          <p:attrName>style.visibility</p:attrName>
                                        </p:attrNameLst>
                                      </p:cBhvr>
                                      <p:to>
                                        <p:strVal val="visible"/>
                                      </p:to>
                                    </p:set>
                                    <p:animEffect transition="in" filter="fade">
                                      <p:cBhvr>
                                        <p:cTn id="27" dur="500"/>
                                        <p:tgtEl>
                                          <p:spTgt spid="126">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6">
                                            <p:txEl>
                                              <p:pRg st="8" end="8"/>
                                            </p:txEl>
                                          </p:spTgt>
                                        </p:tgtEl>
                                        <p:attrNameLst>
                                          <p:attrName>style.visibility</p:attrName>
                                        </p:attrNameLst>
                                      </p:cBhvr>
                                      <p:to>
                                        <p:strVal val="visible"/>
                                      </p:to>
                                    </p:set>
                                    <p:animEffect transition="in" filter="fade">
                                      <p:cBhvr>
                                        <p:cTn id="32" dur="500"/>
                                        <p:tgtEl>
                                          <p:spTgt spid="126">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6">
                                            <p:txEl>
                                              <p:pRg st="10" end="10"/>
                                            </p:txEl>
                                          </p:spTgt>
                                        </p:tgtEl>
                                        <p:attrNameLst>
                                          <p:attrName>style.visibility</p:attrName>
                                        </p:attrNameLst>
                                      </p:cBhvr>
                                      <p:to>
                                        <p:strVal val="visible"/>
                                      </p:to>
                                    </p:set>
                                    <p:animEffect transition="in" filter="fade">
                                      <p:cBhvr>
                                        <p:cTn id="37" dur="500"/>
                                        <p:tgtEl>
                                          <p:spTgt spid="12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1353</TotalTime>
  <Words>717</Words>
  <Application>Microsoft Office PowerPoint</Application>
  <PresentationFormat>Mukautettu</PresentationFormat>
  <Paragraphs>95</Paragraphs>
  <Slides>8</Slides>
  <Notes>8</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8</vt:i4>
      </vt:variant>
    </vt:vector>
  </HeadingPairs>
  <TitlesOfParts>
    <vt:vector size="11" baseType="lpstr">
      <vt:lpstr>Arial</vt:lpstr>
      <vt:lpstr>Calibri</vt:lpstr>
      <vt:lpstr>Office-teema</vt:lpstr>
      <vt:lpstr>2. Hyvän yhteiskunnan resepti</vt:lpstr>
      <vt:lpstr>Virittäytyminen aiheeseen</vt:lpstr>
      <vt:lpstr>Hyvän yhteiskunnan idea</vt:lpstr>
      <vt:lpstr>Platonin ihanneyhteiskunta</vt:lpstr>
      <vt:lpstr>Platonin Valtion kritiikki</vt:lpstr>
      <vt:lpstr>Aristoteles ja hyvä yhteiskunta</vt:lpstr>
      <vt:lpstr>Aristoteleen hallintomuodot</vt:lpstr>
      <vt:lpstr>Tehtävät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Hyvän yhteiskunnan resepti</dc:title>
  <cp:lastModifiedBy>Roms Jochen</cp:lastModifiedBy>
  <cp:revision>6</cp:revision>
  <cp:lastPrinted>2023-08-08T10:35:10Z</cp:lastPrinted>
  <dcterms:modified xsi:type="dcterms:W3CDTF">2023-08-09T08:07:19Z</dcterms:modified>
</cp:coreProperties>
</file>