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3"/>
  </p:notesMasterIdLst>
  <p:sldIdLst>
    <p:sldId id="256" r:id="rId2"/>
    <p:sldId id="260" r:id="rId3"/>
    <p:sldId id="26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24384000" cy="13716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42"/>
  </p:normalViewPr>
  <p:slideViewPr>
    <p:cSldViewPr snapToGrid="0" snapToObjects="1">
      <p:cViewPr varScale="1">
        <p:scale>
          <a:sx n="38" d="100"/>
          <a:sy n="38" d="100"/>
        </p:scale>
        <p:origin x="3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4" y="1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0679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b="1" dirty="0"/>
              <a:t>Tehtävän avaus: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sukupuoli- ja seksuaalivähemmistöjen epätasa-arvo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kestävän kehityksen laiminlyönti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resurssien tuhlaaminen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eläinten kohtelu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rasismi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taloudellinen eriarvoisuus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teknologian vähäinen hyödyntäminen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nationalistisia etuja ajavat ratkaisut globaaleihin ongelmiin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Arvojen muuttuessa nyky-yhteiskunnan toimintatavat voivat alkaa vaikuttaa epätasa-arvoisilta ja vanhoillisilta. Kun tieto esimerkiksi eläinten kyvystä tuntea tai teknologian mahdollisuuksista lisääntyy, myös asenteet ja moraalikäsitykset voivat muuttua.</a:t>
            </a:r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393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9593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462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335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6314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8746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b="1" dirty="0"/>
              <a:t>Tehtävän avaus: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a) yhteisö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harrastusseura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pitkäaikainen ystäväporukka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perhe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b) yhteiskunta 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maatalousyhteiskunta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teollistunut länsimaa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pohjoismainen hyvinvointiyhteiskunta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c) valtio 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Suomi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USA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Kiina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d) julkisen sektorin toimija 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koulu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Kela 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julkinen sairaala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e) yksityisen sektorin toimija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yritys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kauppa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yksityinen sairaala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f) kolmannen sektorin toimija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SPR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Suomen Mielenterveysseura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Mannerheimin Lastensuojeluliitto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g) yhteiskuntatiede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sosiologia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taloustiede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politiikan tutkimus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kansantaloustiede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valtio-oppi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h) poliittinen päätös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 err="1"/>
              <a:t>sosiaali</a:t>
            </a:r>
            <a:r>
              <a:rPr lang="fi-FI" dirty="0"/>
              <a:t>- ja terveydenhuollon palvelurakenneuudistus (</a:t>
            </a:r>
            <a:r>
              <a:rPr lang="fi-FI" dirty="0" err="1"/>
              <a:t>sote</a:t>
            </a:r>
            <a:r>
              <a:rPr lang="fi-FI" dirty="0"/>
              <a:t>)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Pariisin ilmastosopimus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tasa-arvoinen avioliittolaki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i) yhteiskuntafilosofinen kysymys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Esimerkkejä: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Mitä on oikeudenmukaisuus? 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Millaisia sanktioita lain rikkomisesta pitäisi seurata? 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Miten vallanpitäjät tulisi valita? </a:t>
            </a: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i-FI" dirty="0"/>
              <a:t>Millainen on hyvä hallitsija?</a:t>
            </a:r>
            <a:endParaRPr dirty="0"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324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138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8400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1. </a:t>
            </a:r>
            <a:r>
              <a:rPr lang="fi-FI" dirty="0" err="1"/>
              <a:t>Yksilöita</a:t>
            </a:r>
            <a:r>
              <a:rPr lang="fi-FI" dirty="0"/>
              <a:t>̈ ja </a:t>
            </a:r>
            <a:r>
              <a:rPr lang="fi-FI" dirty="0" err="1"/>
              <a:t>yhteisöja</a:t>
            </a:r>
            <a:r>
              <a:rPr lang="fi-FI" dirty="0"/>
              <a:t>̈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 3 Yhteiskuntafilosofia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Syventävä näkökulma: </a:t>
            </a:r>
            <a:br>
              <a:rPr lang="fi-FI" dirty="0"/>
            </a:br>
            <a:r>
              <a:rPr lang="fi-FI" dirty="0"/>
              <a:t>Millä tavalla yhteiskunnat ovat olemassa?</a:t>
            </a:r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Yhteiskuntafilosofian kaikki kysymykset eivät välttämättä ole normatiivisia.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Sosiaalinen ontologia </a:t>
            </a:r>
            <a:r>
              <a:rPr lang="fi-FI" dirty="0"/>
              <a:t>tutkii yhteiskunnan ja yhteisön olemassaolon tapaa.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Konstruktivismi</a:t>
            </a:r>
            <a:r>
              <a:rPr lang="fi-FI" dirty="0"/>
              <a:t>: Yhteiskunta on sosiaalisen kanssakäymisen muodostama rakennelma.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Realismi</a:t>
            </a:r>
            <a:r>
              <a:rPr lang="fi-FI" dirty="0"/>
              <a:t>: Yhteiskunnallisilla ilmiöillä on todellisia ihmisestä riippumattomia ominaisuuksia (esim. talouden lait).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446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Tehtävä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i="1" dirty="0"/>
              <a:t>Idea 3</a:t>
            </a:r>
            <a:r>
              <a:rPr lang="fi-FI" dirty="0"/>
              <a:t>, luku 1, tehtävä 5 (s. 19):</a:t>
            </a:r>
          </a:p>
          <a:p>
            <a:pPr marL="0" lvl="0" indent="0">
              <a:spcBef>
                <a:spcPts val="0"/>
              </a:spcBef>
            </a:pPr>
            <a:endParaRPr lang="fi-FI" dirty="0"/>
          </a:p>
          <a:p>
            <a:pPr marL="0" lvl="0" indent="0">
              <a:spcBef>
                <a:spcPts val="0"/>
              </a:spcBef>
            </a:pPr>
            <a:r>
              <a:rPr lang="fi-FI" dirty="0"/>
              <a:t>Mitkä ovat suurimmat nyky-yhteiskunnan epäkohdat, joita vuoden 2060 ihmiset katsoisivat kummeksuen? Miksi?</a:t>
            </a: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854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Virittäytyminen aiheeseen: </a:t>
            </a:r>
            <a:br>
              <a:rPr lang="fi-FI" dirty="0"/>
            </a:br>
            <a:r>
              <a:rPr lang="fi-FI" dirty="0"/>
              <a:t>Yksilöitä ja yhteisöjä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>
              <a:spcBef>
                <a:spcPts val="0"/>
              </a:spcBef>
            </a:pPr>
            <a:r>
              <a:rPr lang="fi-FI" dirty="0"/>
              <a:t>”</a:t>
            </a:r>
            <a:r>
              <a:rPr lang="fi-FI" i="1" dirty="0"/>
              <a:t>Yksikään ihminen ei ole saari, täydellinen itsestään</a:t>
            </a:r>
            <a:r>
              <a:rPr lang="fi-FI" dirty="0"/>
              <a:t>”</a:t>
            </a:r>
          </a:p>
          <a:p>
            <a:pPr marL="0" lvl="0" indent="0" algn="ctr">
              <a:spcBef>
                <a:spcPts val="0"/>
              </a:spcBef>
            </a:pPr>
            <a:r>
              <a:rPr lang="fi-FI" dirty="0"/>
              <a:t>- John </a:t>
            </a:r>
            <a:r>
              <a:rPr lang="fi-FI" dirty="0" err="1"/>
              <a:t>Donne</a:t>
            </a:r>
            <a:r>
              <a:rPr lang="fi-FI" dirty="0"/>
              <a:t> (1572–1631), runoilija 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Joukon</a:t>
            </a:r>
            <a:r>
              <a:rPr lang="fi-FI" dirty="0"/>
              <a:t> muodostamiseksi riittää yksilöiden jakama tavoite.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esim. bussissa matkustajia yhdistää tavoite päästä perille</a:t>
            </a:r>
            <a:br>
              <a:rPr lang="fi-FI" dirty="0"/>
            </a:b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Yhteisö</a:t>
            </a:r>
            <a:r>
              <a:rPr lang="fi-FI" dirty="0"/>
              <a:t> on joukkoa kiinteämpi ihmisryhmä.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esim. perhe, harrastusseura, joukkue, tiivis kaveripiiri 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Virittäytyminen aiheeseen: </a:t>
            </a:r>
            <a:br>
              <a:rPr lang="fi-FI" dirty="0"/>
            </a:br>
            <a:r>
              <a:rPr lang="fi-FI" dirty="0"/>
              <a:t>Yksilöitä ja yhteisöjä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dirty="0"/>
              <a:t>Tutustukaa oppikirjan ensimmäisen luvun kuvaan </a:t>
            </a:r>
            <a:r>
              <a:rPr lang="fi-FI" i="1" dirty="0"/>
              <a:t>Yhteisöä koossapitäviä voimia</a:t>
            </a:r>
            <a:r>
              <a:rPr lang="fi-FI" dirty="0"/>
              <a:t> (s. 10).</a:t>
            </a:r>
            <a:br>
              <a:rPr lang="fi-FI" dirty="0"/>
            </a:br>
            <a:endParaRPr lang="fi-FI" dirty="0"/>
          </a:p>
          <a:p>
            <a:pPr marL="857250" lvl="0" indent="-8572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dirty="0"/>
              <a:t>Pohtikaa: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Mihin erilaisiin yhteisöihin kuulutte?</a:t>
            </a:r>
          </a:p>
          <a:p>
            <a:pPr marL="1771650" lvl="2" indent="-857250">
              <a:spcBef>
                <a:spcPts val="0"/>
              </a:spcBef>
            </a:pPr>
            <a:r>
              <a:rPr lang="fi-FI" dirty="0"/>
              <a:t>Miten kirjassa esitellyt yhteisöä koossapitävät voimat ilmenevät näissä yhteisöissä?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971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b="1" dirty="0"/>
              <a:t>Yhteisö</a:t>
            </a:r>
            <a:r>
              <a:rPr lang="fi-FI" dirty="0"/>
              <a:t>, </a:t>
            </a:r>
            <a:r>
              <a:rPr lang="fi-FI" b="1" dirty="0"/>
              <a:t>yhteiskunta</a:t>
            </a:r>
            <a:r>
              <a:rPr lang="fi-FI" dirty="0"/>
              <a:t> ja valtio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Yhteisö </a:t>
            </a:r>
            <a:r>
              <a:rPr lang="fi-FI" dirty="0"/>
              <a:t>on ihmisryhmä, jota yhdistää jaetut tavoitteet, arvot ja normit.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Jäsenet tietävät paikkansa, tehtävänsä ja vastuunsa.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Yhteiskunta</a:t>
            </a:r>
            <a:r>
              <a:rPr lang="fi-FI" dirty="0"/>
              <a:t> on laajaan ilmiöön viittaava kattokäsite.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Yksilöt ja yhteisöt tietyllä maantieteellisellä alueella muodostavat yhteiskunnan.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Voi viitata esim. tietyn alueen yhteisöön, valtioon, poliittisiin käytäntöihin, elämäntapaan, infrastruktuuriin, kansalaisten toimintaan, mediaan ja kulttuuriin.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b="1" dirty="0"/>
              <a:t>Sosiologi</a:t>
            </a:r>
            <a:r>
              <a:rPr lang="fi-FI" dirty="0"/>
              <a:t> </a:t>
            </a:r>
            <a:r>
              <a:rPr lang="fi-FI" b="1" dirty="0"/>
              <a:t>Ferdinand </a:t>
            </a:r>
            <a:r>
              <a:rPr lang="fi-FI" b="1" dirty="0" err="1"/>
              <a:t>Tönnies</a:t>
            </a:r>
            <a:r>
              <a:rPr lang="fi-FI" b="1" dirty="0"/>
              <a:t> </a:t>
            </a:r>
            <a:r>
              <a:rPr lang="fi-FI" dirty="0"/>
              <a:t>(1855–1936): Modernisaatio on siirtymä tiiviistä lähiyhteisöstä väljempään muodollisten sääntöjen ohjaamaan yhteiskuntaan.</a:t>
            </a: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295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Yhteisö, yhteiskunta ja </a:t>
            </a:r>
            <a:r>
              <a:rPr lang="fi-FI" b="1" dirty="0"/>
              <a:t>valtio</a:t>
            </a:r>
            <a:endParaRPr b="1"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Valtio</a:t>
            </a:r>
            <a:r>
              <a:rPr lang="fi-FI" dirty="0"/>
              <a:t> muodostuu tietyn alueen hallintomuodosta ja laeista.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yhteiskuntaa suppeampi käsite</a:t>
            </a:r>
            <a:br>
              <a:rPr lang="fi-FI" dirty="0"/>
            </a:b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Max Weber </a:t>
            </a:r>
            <a:r>
              <a:rPr lang="fi-FI" dirty="0"/>
              <a:t>(1864–1920): Valtio on organisaatio, jolla on yksinoikeus käyttää väkivaltaa tietyllä maantieteellisellä alueella.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ulkoisia uhkia vastaan: armeija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sisäisiä uhkia vastaan: poliisi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490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Instituutiot ja sektorit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Instituutioita</a:t>
            </a:r>
            <a:r>
              <a:rPr lang="fi-FI" dirty="0"/>
              <a:t> ovat yhteiskunnan kannalta tärkeät ja vakiintuneet käyttäytymismallit ja laitokset.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esim. koulu, kirkko, perhe, loma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dirty="0"/>
              <a:t>Näkemykset vastuunjaosta yhteiskunnassa vaihtelevat: minkä sektorin pitäisi huolehtia esim. kansalaisten terveydestä ja hyvinvoinnista?</a:t>
            </a:r>
          </a:p>
          <a:p>
            <a:pPr marL="0" lvl="0" indent="0">
              <a:spcBef>
                <a:spcPts val="0"/>
              </a:spcBef>
            </a:pP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Julkinen sektori</a:t>
            </a:r>
            <a:r>
              <a:rPr lang="fi-FI" dirty="0"/>
              <a:t> = valtio ja kunnat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Yksityinen sektori </a:t>
            </a:r>
            <a:r>
              <a:rPr lang="fi-FI" dirty="0"/>
              <a:t>= yksityiset yritykset</a:t>
            </a:r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Kolmas sektori</a:t>
            </a:r>
            <a:r>
              <a:rPr lang="fi-FI" dirty="0"/>
              <a:t> = kansalaisjärjestöt ja yhdistykset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785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Yhteiskuntatieteet, politiikka ja filosofia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Yhteiskuntatieteet</a:t>
            </a:r>
            <a:r>
              <a:rPr lang="fi-FI" dirty="0"/>
              <a:t> pyrkivät selvittämään, miten asiat ovat ja mitkä mekanismit vaikuttavat yhteiskunnassa.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tavoite </a:t>
            </a:r>
            <a:r>
              <a:rPr lang="fi-FI" b="1" dirty="0"/>
              <a:t>deskriptiivinen</a:t>
            </a:r>
            <a:r>
              <a:rPr lang="fi-FI" dirty="0"/>
              <a:t> eli kuvaava</a:t>
            </a:r>
            <a:br>
              <a:rPr lang="fi-FI" dirty="0"/>
            </a:b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Politiikka</a:t>
            </a:r>
            <a:r>
              <a:rPr lang="fi-FI" dirty="0"/>
              <a:t> pyrkii muuttamaan yhteiskuntaa toivottuun suuntaan.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tavoite </a:t>
            </a:r>
            <a:r>
              <a:rPr lang="fi-FI" b="1" dirty="0"/>
              <a:t>pragmaattinen</a:t>
            </a:r>
            <a:r>
              <a:rPr lang="fi-FI" dirty="0"/>
              <a:t> eli käytännöllinen</a:t>
            </a:r>
            <a:br>
              <a:rPr lang="fi-FI" dirty="0"/>
            </a:br>
            <a:endParaRPr lang="fi-FI" dirty="0"/>
          </a:p>
          <a:p>
            <a:pPr marL="857250" lvl="0" indent="-857250">
              <a:spcBef>
                <a:spcPts val="0"/>
              </a:spcBef>
              <a:buFont typeface="Arial"/>
              <a:buChar char="•"/>
            </a:pPr>
            <a:r>
              <a:rPr lang="fi-FI" b="1" dirty="0"/>
              <a:t>Yhteiskuntafilosofia</a:t>
            </a:r>
            <a:r>
              <a:rPr lang="fi-FI" dirty="0"/>
              <a:t> pohtii tieteen kuvaaman nykytilanteen tai politiikan tavoitteleman muutoksen oikeutusta.</a:t>
            </a:r>
          </a:p>
          <a:p>
            <a:pPr marL="1314450" lvl="1" indent="-857250">
              <a:spcBef>
                <a:spcPts val="0"/>
              </a:spcBef>
            </a:pPr>
            <a:r>
              <a:rPr lang="fi-FI" dirty="0"/>
              <a:t>tavoite </a:t>
            </a:r>
            <a:r>
              <a:rPr lang="fi-FI" b="1" dirty="0"/>
              <a:t>normatiivinen</a:t>
            </a:r>
            <a:r>
              <a:rPr lang="fi-FI" dirty="0"/>
              <a:t> eli arvioiva</a:t>
            </a: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178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Tehtävä</a:t>
            </a:r>
            <a:endParaRPr dirty="0"/>
          </a:p>
        </p:txBody>
      </p:sp>
      <p:sp>
        <p:nvSpPr>
          <p:cNvPr id="126" name="Google Shape;126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lang="fi-FI" i="1" dirty="0"/>
              <a:t>Idea 3</a:t>
            </a:r>
            <a:r>
              <a:rPr lang="fi-FI" dirty="0"/>
              <a:t>, luku 1, tehtävä 2 (s. 19):</a:t>
            </a:r>
          </a:p>
          <a:p>
            <a:pPr marL="0" lvl="0" indent="0">
              <a:spcBef>
                <a:spcPts val="0"/>
              </a:spcBef>
            </a:pPr>
            <a:br>
              <a:rPr lang="fi-FI" dirty="0"/>
            </a:br>
            <a:r>
              <a:rPr lang="fi-FI" dirty="0"/>
              <a:t>Anna esimerkki seuraavista: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a) yhteisö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b) yhteiskunta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c) valtio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d) julkisen sektorin toimija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e) yksityisen sektorin toimija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f) kolmannen sektorin toimija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g) yhteiskuntatiede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h) poliittinen päätös</a:t>
            </a:r>
          </a:p>
          <a:p>
            <a:pPr marL="0" lvl="0" indent="0">
              <a:spcBef>
                <a:spcPts val="0"/>
              </a:spcBef>
            </a:pPr>
            <a:r>
              <a:rPr lang="fi-FI" dirty="0"/>
              <a:t>i) yhteiskuntafilosofinen kysymys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886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>
            <a:spLocks noGrp="1"/>
          </p:cNvSpPr>
          <p:nvPr>
            <p:ph type="title"/>
          </p:nvPr>
        </p:nvSpPr>
        <p:spPr>
          <a:xfrm>
            <a:off x="1676401" y="32273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Yhteiskuntaa koskevia kysymyksiä</a:t>
            </a:r>
            <a:endParaRPr dirty="0"/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128" name="Google Shape;128;p14"/>
          <p:cNvSpPr txBox="1">
            <a:spLocks noGrp="1"/>
          </p:cNvSpPr>
          <p:nvPr>
            <p:ph type="ftr" idx="11"/>
          </p:nvPr>
        </p:nvSpPr>
        <p:spPr>
          <a:xfrm>
            <a:off x="1676400" y="1246040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3, luku 1</a:t>
            </a:r>
            <a:endParaRPr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BB55D649-CAD3-DA4E-A15D-250EFDC0D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054342"/>
              </p:ext>
            </p:extLst>
          </p:nvPr>
        </p:nvGraphicFramePr>
        <p:xfrm>
          <a:off x="971550" y="2410899"/>
          <a:ext cx="22440900" cy="102475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80300">
                  <a:extLst>
                    <a:ext uri="{9D8B030D-6E8A-4147-A177-3AD203B41FA5}">
                      <a16:colId xmlns:a16="http://schemas.microsoft.com/office/drawing/2014/main" val="2662036477"/>
                    </a:ext>
                  </a:extLst>
                </a:gridCol>
                <a:gridCol w="7480300">
                  <a:extLst>
                    <a:ext uri="{9D8B030D-6E8A-4147-A177-3AD203B41FA5}">
                      <a16:colId xmlns:a16="http://schemas.microsoft.com/office/drawing/2014/main" val="1732409542"/>
                    </a:ext>
                  </a:extLst>
                </a:gridCol>
                <a:gridCol w="7480300">
                  <a:extLst>
                    <a:ext uri="{9D8B030D-6E8A-4147-A177-3AD203B41FA5}">
                      <a16:colId xmlns:a16="http://schemas.microsoft.com/office/drawing/2014/main" val="184105288"/>
                    </a:ext>
                  </a:extLst>
                </a:gridCol>
              </a:tblGrid>
              <a:tr h="1052320">
                <a:tc>
                  <a:txBody>
                    <a:bodyPr/>
                    <a:lstStyle/>
                    <a:p>
                      <a:r>
                        <a:rPr lang="fi-FI" sz="3600" b="0" dirty="0"/>
                        <a:t>YHTEISKUNTATIETEET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b="0" dirty="0"/>
                        <a:t>POLITIIKKA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b="0" dirty="0"/>
                        <a:t>YHTEISKUNTAFILOSOFIA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1758801525"/>
                  </a:ext>
                </a:extLst>
              </a:tr>
              <a:tr h="1463438">
                <a:tc>
                  <a:txBody>
                    <a:bodyPr/>
                    <a:lstStyle/>
                    <a:p>
                      <a:r>
                        <a:rPr lang="fi-FI" sz="3600" dirty="0"/>
                        <a:t>Kuinka moni suomalainen kannattaa asevelvollisuuslain muuttamista yhdenvertaiseksi?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Pitäisiko</a:t>
                      </a:r>
                      <a:r>
                        <a:rPr lang="fi-FI" sz="3600" dirty="0"/>
                        <a:t>̈ asevelvollisuuslakia muuttaa?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Mita</a:t>
                      </a:r>
                      <a:r>
                        <a:rPr lang="fi-FI" sz="3600" dirty="0"/>
                        <a:t>̈ on yhdenvertaisuus?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2117521603"/>
                  </a:ext>
                </a:extLst>
              </a:tr>
              <a:tr h="1052320">
                <a:tc>
                  <a:txBody>
                    <a:bodyPr/>
                    <a:lstStyle/>
                    <a:p>
                      <a:r>
                        <a:rPr lang="fi-FI" sz="3600" dirty="0" err="1"/>
                        <a:t>Mita</a:t>
                      </a:r>
                      <a:r>
                        <a:rPr lang="fi-FI" sz="3600" dirty="0"/>
                        <a:t>̈ </a:t>
                      </a:r>
                      <a:r>
                        <a:rPr lang="fi-FI" sz="3600" dirty="0" err="1"/>
                        <a:t>yhteisia</a:t>
                      </a:r>
                      <a:r>
                        <a:rPr lang="fi-FI" sz="3600" dirty="0"/>
                        <a:t>̈ </a:t>
                      </a:r>
                      <a:r>
                        <a:rPr lang="fi-FI" sz="3600" dirty="0" err="1"/>
                        <a:t>piirteita</a:t>
                      </a:r>
                      <a:r>
                        <a:rPr lang="fi-FI" sz="3600" dirty="0"/>
                        <a:t>̈ </a:t>
                      </a:r>
                      <a:r>
                        <a:rPr lang="fi-FI" sz="3600" dirty="0" err="1"/>
                        <a:t>syrjäytyneiden</a:t>
                      </a:r>
                      <a:r>
                        <a:rPr lang="fi-FI" sz="3600" dirty="0"/>
                        <a:t> nuorten kokemuksissa on?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Olisiko perustulo toivottava tapa </a:t>
                      </a:r>
                      <a:r>
                        <a:rPr lang="fi-FI" sz="3600" dirty="0" err="1"/>
                        <a:t>ehkäista</a:t>
                      </a:r>
                      <a:r>
                        <a:rPr lang="fi-FI" sz="3600" dirty="0"/>
                        <a:t>̈ </a:t>
                      </a:r>
                      <a:r>
                        <a:rPr lang="fi-FI" sz="3600" dirty="0" err="1"/>
                        <a:t>syrjäytymista</a:t>
                      </a:r>
                      <a:r>
                        <a:rPr lang="fi-FI" sz="3600" dirty="0"/>
                        <a:t>̈?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Mita</a:t>
                      </a:r>
                      <a:r>
                        <a:rPr lang="fi-FI" sz="3600" dirty="0"/>
                        <a:t>̈ on </a:t>
                      </a:r>
                      <a:r>
                        <a:rPr lang="fi-FI" sz="3600" dirty="0" err="1"/>
                        <a:t>syrjäytyminen</a:t>
                      </a:r>
                      <a:r>
                        <a:rPr lang="fi-FI" sz="3600" dirty="0"/>
                        <a:t>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4218798782"/>
                  </a:ext>
                </a:extLst>
              </a:tr>
              <a:tr h="1052320">
                <a:tc>
                  <a:txBody>
                    <a:bodyPr/>
                    <a:lstStyle/>
                    <a:p>
                      <a:r>
                        <a:rPr lang="fi-FI" sz="3600" dirty="0"/>
                        <a:t>Ovatko kovemmat rangaistukset </a:t>
                      </a:r>
                      <a:r>
                        <a:rPr lang="fi-FI" sz="3600" dirty="0" err="1"/>
                        <a:t>vähentäneet</a:t>
                      </a:r>
                      <a:r>
                        <a:rPr lang="fi-FI" sz="3600" dirty="0"/>
                        <a:t> rikollisuutta?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Pitäisiko</a:t>
                      </a:r>
                      <a:r>
                        <a:rPr lang="fi-FI" sz="3600" dirty="0"/>
                        <a:t>̈ rangaistuksia koventaa?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Mikä on rangaistusten </a:t>
                      </a:r>
                      <a:r>
                        <a:rPr lang="fi-FI" sz="3600" dirty="0" err="1"/>
                        <a:t>tehtäva</a:t>
                      </a:r>
                      <a:r>
                        <a:rPr lang="fi-FI" sz="3600" dirty="0"/>
                        <a:t>̈?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974785436"/>
                  </a:ext>
                </a:extLst>
              </a:tr>
              <a:tr h="1052320">
                <a:tc>
                  <a:txBody>
                    <a:bodyPr/>
                    <a:lstStyle/>
                    <a:p>
                      <a:r>
                        <a:rPr lang="fi-FI" sz="3600" dirty="0" err="1"/>
                        <a:t>Minkälaisia</a:t>
                      </a:r>
                      <a:r>
                        <a:rPr lang="fi-FI" sz="3600" dirty="0"/>
                        <a:t> eri yhteiskuntamalleja maailmalla esiintyy?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Pitäisiko</a:t>
                      </a:r>
                      <a:r>
                        <a:rPr lang="fi-FI" sz="3600" dirty="0"/>
                        <a:t>̈ Suomen perustuslakia muuttaa?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Millainen on </a:t>
                      </a:r>
                      <a:r>
                        <a:rPr lang="fi-FI" sz="3600" dirty="0" err="1"/>
                        <a:t>hyva</a:t>
                      </a:r>
                      <a:r>
                        <a:rPr lang="fi-FI" sz="3600" dirty="0"/>
                        <a:t>̈ yhteiskuntamalli?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3483607831"/>
                  </a:ext>
                </a:extLst>
              </a:tr>
              <a:tr h="1052320">
                <a:tc>
                  <a:txBody>
                    <a:bodyPr/>
                    <a:lstStyle/>
                    <a:p>
                      <a:r>
                        <a:rPr lang="fi-FI" sz="3600" dirty="0"/>
                        <a:t>Millaiset tuloerot Suomessa on?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Pitäisiko</a:t>
                      </a:r>
                      <a:r>
                        <a:rPr lang="fi-FI" sz="3600" dirty="0"/>
                        <a:t>̈ tuloeroja kaventaa?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Millä perusteella tuloeroja voi </a:t>
                      </a:r>
                      <a:r>
                        <a:rPr lang="fi-FI" sz="3600" dirty="0" err="1"/>
                        <a:t>pitäa</a:t>
                      </a:r>
                      <a:r>
                        <a:rPr lang="fi-FI" sz="3600" dirty="0"/>
                        <a:t>̈ oikeudenmukaisina?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990358441"/>
                  </a:ext>
                </a:extLst>
              </a:tr>
              <a:tr h="1052320">
                <a:tc>
                  <a:txBody>
                    <a:bodyPr/>
                    <a:lstStyle/>
                    <a:p>
                      <a:r>
                        <a:rPr lang="fi-FI" sz="3600" dirty="0" err="1"/>
                        <a:t>Mitka</a:t>
                      </a:r>
                      <a:r>
                        <a:rPr lang="fi-FI" sz="3600" dirty="0"/>
                        <a:t>̈ seikat vaikuttavat talouskasvuun?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Mikä olisi paras poliittinen keino </a:t>
                      </a:r>
                      <a:r>
                        <a:rPr lang="fi-FI" sz="3600" dirty="0" err="1"/>
                        <a:t>edistäa</a:t>
                      </a:r>
                      <a:r>
                        <a:rPr lang="fi-FI" sz="3600" dirty="0"/>
                        <a:t>̈ talouskasvua?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Onko talouskasvu toivottavaa?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2778474702"/>
                  </a:ext>
                </a:extLst>
              </a:tr>
              <a:tr h="1052320">
                <a:tc>
                  <a:txBody>
                    <a:bodyPr/>
                    <a:lstStyle/>
                    <a:p>
                      <a:r>
                        <a:rPr lang="fi-FI" sz="3600" dirty="0" err="1"/>
                        <a:t>Mitka</a:t>
                      </a:r>
                      <a:r>
                        <a:rPr lang="fi-FI" sz="3600" dirty="0"/>
                        <a:t>̈ </a:t>
                      </a:r>
                      <a:r>
                        <a:rPr lang="fi-FI" sz="3600" dirty="0" err="1"/>
                        <a:t>tekijät</a:t>
                      </a:r>
                      <a:r>
                        <a:rPr lang="fi-FI" sz="3600" dirty="0"/>
                        <a:t> aiheuttavat pakolaisuutta?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 err="1"/>
                        <a:t>Pitäisiko</a:t>
                      </a:r>
                      <a:r>
                        <a:rPr lang="fi-FI" sz="3600" dirty="0"/>
                        <a:t>̈ Suomen </a:t>
                      </a:r>
                      <a:r>
                        <a:rPr lang="fi-FI" sz="3600" dirty="0" err="1"/>
                        <a:t>lisäta</a:t>
                      </a:r>
                      <a:r>
                        <a:rPr lang="fi-FI" sz="3600" dirty="0"/>
                        <a:t>̈ humanitaarista maahanmuuttoa?</a:t>
                      </a:r>
                    </a:p>
                  </a:txBody>
                  <a:tcPr marL="137949" marR="137949" marT="68975" marB="68975"/>
                </a:tc>
                <a:tc>
                  <a:txBody>
                    <a:bodyPr/>
                    <a:lstStyle/>
                    <a:p>
                      <a:r>
                        <a:rPr lang="fi-FI" sz="3600" dirty="0"/>
                        <a:t>Mikä on </a:t>
                      </a:r>
                      <a:r>
                        <a:rPr lang="fi-FI" sz="3600" dirty="0" err="1"/>
                        <a:t>yksittäisen</a:t>
                      </a:r>
                      <a:r>
                        <a:rPr lang="fi-FI" sz="3600" dirty="0"/>
                        <a:t> maan globaali vastuu?</a:t>
                      </a:r>
                    </a:p>
                  </a:txBody>
                  <a:tcPr marL="137949" marR="137949" marT="68975" marB="68975"/>
                </a:tc>
                <a:extLst>
                  <a:ext uri="{0D108BD9-81ED-4DB2-BD59-A6C34878D82A}">
                    <a16:rowId xmlns:a16="http://schemas.microsoft.com/office/drawing/2014/main" val="4081540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75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898</Words>
  <Application>Microsoft Office PowerPoint</Application>
  <PresentationFormat>Mukautettu</PresentationFormat>
  <Paragraphs>184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1. Yksilöitä ja yhteisöjä</vt:lpstr>
      <vt:lpstr>Virittäytyminen aiheeseen:  Yksilöitä ja yhteisöjä</vt:lpstr>
      <vt:lpstr>Virittäytyminen aiheeseen:  Yksilöitä ja yhteisöjä</vt:lpstr>
      <vt:lpstr>Yhteisö, yhteiskunta ja valtio</vt:lpstr>
      <vt:lpstr>Yhteisö, yhteiskunta ja valtio</vt:lpstr>
      <vt:lpstr>Instituutiot ja sektorit</vt:lpstr>
      <vt:lpstr>Yhteiskuntatieteet, politiikka ja filosofia</vt:lpstr>
      <vt:lpstr>Tehtävä</vt:lpstr>
      <vt:lpstr>Yhteiskuntaa koskevia kysymyksiä</vt:lpstr>
      <vt:lpstr>Syventävä näkökulma:  Millä tavalla yhteiskunnat ovat olemassa?</vt:lpstr>
      <vt:lpstr>Tehtävä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Yksilöitä ja yhteisöjä</dc:title>
  <cp:lastModifiedBy>Roms Jochen</cp:lastModifiedBy>
  <cp:revision>25</cp:revision>
  <cp:lastPrinted>2023-08-08T10:34:38Z</cp:lastPrinted>
  <dcterms:modified xsi:type="dcterms:W3CDTF">2023-08-09T08:06:59Z</dcterms:modified>
</cp:coreProperties>
</file>