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4"/>
  </p:sldMasterIdLst>
  <p:notesMasterIdLst>
    <p:notesMasterId r:id="rId15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 snapToGrid="0" snapToObjects="1">
      <p:cViewPr varScale="1">
        <p:scale>
          <a:sx n="35" d="100"/>
          <a:sy n="35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5653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5858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8708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063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2207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79385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277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2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5" r:id="rId6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9. Mielenrauha ja nautinto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IDEA (LOPS21)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FI2 Etiikka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Pohdittavaksi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Millaiset asiat tuovat omaan elämääsi</a:t>
            </a:r>
          </a:p>
          <a:p>
            <a:pPr marL="1600200" lvl="1" indent="-914400">
              <a:buFont typeface="+mj-lt"/>
              <a:buAutoNum type="alphaLcParenR"/>
            </a:pPr>
            <a:r>
              <a:rPr lang="fi-FI" dirty="0"/>
              <a:t>nautintoa</a:t>
            </a:r>
          </a:p>
          <a:p>
            <a:pPr marL="1600200" lvl="1" indent="-914400">
              <a:buFont typeface="+mj-lt"/>
              <a:buAutoNum type="alphaLcParenR"/>
            </a:pPr>
            <a:r>
              <a:rPr lang="fi-FI" dirty="0"/>
              <a:t>mielenrauhaa?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Miksi? 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Mitä eroa näillä on? 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Vai voiko juuri mielenrauha olla nautintoa?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266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Lue Arno </a:t>
            </a:r>
            <a:r>
              <a:rPr lang="fi-FI" dirty="0" err="1"/>
              <a:t>Kotron</a:t>
            </a:r>
            <a:r>
              <a:rPr lang="fi-FI" dirty="0"/>
              <a:t> kolumni </a:t>
            </a:r>
            <a:r>
              <a:rPr lang="fi-FI" i="1" dirty="0"/>
              <a:t>Juhlien jälkeen </a:t>
            </a:r>
            <a:r>
              <a:rPr lang="fi-FI" dirty="0"/>
              <a:t>(</a:t>
            </a:r>
            <a:r>
              <a:rPr lang="fi-FI" i="1" dirty="0"/>
              <a:t>Idea 2</a:t>
            </a:r>
            <a:r>
              <a:rPr lang="fi-FI" dirty="0"/>
              <a:t>, luku 9, s. 102).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Mitä itse ajattelet: missä mielessä elämän päättyminen tekee elämän turhaksi, missä mielessä tärkeäksi?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9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Virittäytyminen aiheeseen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8639175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Katso kuvaa.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Minkälaisen elämänfilosofisen ohjeen kuva välittää?</a:t>
            </a:r>
          </a:p>
          <a:p>
            <a:pPr marL="1085850" indent="-857250">
              <a:buFont typeface="Arial" panose="020B0604020202020204" pitchFamily="34" charset="0"/>
              <a:buChar char="•"/>
            </a:pPr>
            <a:r>
              <a:rPr lang="fi-FI" dirty="0"/>
              <a:t>Olisitko valmis omaksumaan kuvan ajatuksen ohjenuoraksesi? Perustele.</a:t>
            </a:r>
          </a:p>
          <a:p>
            <a:r>
              <a:rPr lang="fi-FI" dirty="0"/>
              <a:t/>
            </a:r>
            <a:br>
              <a:rPr lang="fi-FI" dirty="0"/>
            </a:b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9</a:t>
            </a:r>
            <a:endParaRPr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A9D38F33-C595-FF43-926A-7214EE23B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83776" y="3568572"/>
            <a:ext cx="10923823" cy="857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669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Epikurolainen elämänfilosofia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Filosofi Epikuroksen ympärille syntynyt antiikin elämänfilosofinen koulukunta.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Tärkeää elämässä on mielihyvä.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Ei hedonistista mässäilyä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vaan kohtuullisia nautintoja, jotka eivät häiritse mielenrauhaa.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Elämän mittaan mielihyvän maksimoi se, ettei pyri hetkelliseen mielihyvään, vaan kohtuullisiin, viisaisiin ja kestäviin nautintoihin.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Ei kannata tavoitella mainetta ja mammonaa vaan nauttia pienistä iloista, kuten ystävien seurasta.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Mieluummin puutarhanhoitoa kuin julkisuutta ja politiikkaa.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488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Mielihyväkone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Katsotaan video </a:t>
            </a:r>
            <a:r>
              <a:rPr lang="fi-FI" i="1" dirty="0"/>
              <a:t>Moraaliset dilemmat </a:t>
            </a:r>
            <a:r>
              <a:rPr lang="fi-FI" dirty="0"/>
              <a:t>digikirjan luvusta 8. Videossa puhutaan ajatuskokeesta nimeltä mielihyväkone.</a:t>
            </a: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Tehdään videossa annetut tehtävät.</a:t>
            </a:r>
          </a:p>
          <a:p>
            <a:pPr marL="8572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dirty="0"/>
              <a:t>Missä mielessä mielihyväkoneessa aikansa viettävä ihminen elää hyvää, missä mielessä huonoa elämää?</a:t>
            </a: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292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Stoalainen elämänfilosofia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Antiikin elämänfilosofinen oppi, jonka mukaan tärkeää on pyrkiä mielen tyyneyteen (vrt. buddhalaisuus).</a:t>
            </a:r>
            <a:endParaRPr lang="fi-FI" sz="5400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Pohjalla on deterministinen metafysiikka.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Maailmankaikkeutta ohjaa maailmanjärki ja mitään ei tapahdu sattumalta.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Kaikki tapahtuu vääjäämättä.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Koska kaikki tapahtuu vääjäämättä niin kuin tapahtuu, on turha murehtia vastoinkäymisiä. 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Ihminen voi kuitenkin valita sisäisen suhtautumisensa maailmaan.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Asiat eivät tee meitä onnettomiksi, vaan tapamme suhtautua niihin.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561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Stoalainen elämänfilosofia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Kuinka saavuttaa mielenrauha ja tasapaino?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On opeteltava mukautumaan järjen avulla väistämättömään ja kestettävä vastoinkäymiset tyynesti.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Pitää pyrkiä ulkomaailmasta riippumattomaan mielenrauhaan.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Tavoitteena on intohimoista ja mielenliikutuksista vapautuminen, </a:t>
            </a:r>
            <a:r>
              <a:rPr lang="fi-FI" b="1" i="1" dirty="0"/>
              <a:t>apatia</a:t>
            </a:r>
            <a:r>
              <a:rPr lang="fi-FI" i="1" dirty="0"/>
              <a:t>.</a:t>
            </a:r>
            <a:endParaRPr lang="fi-FI" dirty="0"/>
          </a:p>
          <a:p>
            <a:pPr marL="2000250" lvl="2" indent="-857250">
              <a:buFont typeface="Arial" panose="020B0604020202020204" pitchFamily="34" charset="0"/>
              <a:buChar char="•"/>
            </a:pPr>
            <a:r>
              <a:rPr lang="fi-FI" dirty="0" err="1"/>
              <a:t>Epiktetos</a:t>
            </a:r>
            <a:r>
              <a:rPr lang="fi-FI" dirty="0"/>
              <a:t>: </a:t>
            </a:r>
            <a:r>
              <a:rPr lang="fi-FI" i="1" dirty="0"/>
              <a:t>Kukaan muu ei vahingoita sinua, ellet itse sitä tahdo. Sinua on vahingoitettu silloin, kun ajattelet, että sinua on vahingoitettu.</a:t>
            </a: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874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Miten reagoisit?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Kuvittele seuraava tilanne: </a:t>
            </a:r>
            <a:br>
              <a:rPr lang="fi-FI" dirty="0"/>
            </a:br>
            <a:r>
              <a:rPr lang="fi-FI" i="1" dirty="0"/>
              <a:t>Olet matkalla ylioppilaskirjoituksiin, mutta jäät jumiin liikenneruuhkaan. Kello tikittää ja käy yhä selvemmäksi, että et tule mitenkään kerkeämään ajoissa kokeeseen.</a:t>
            </a:r>
            <a:endParaRPr lang="fi-FI" sz="5400" i="1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Miten reagoit? 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Miten stoalainen reagoisi kyseisessä tilanteessa?</a:t>
            </a:r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320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Miten reagoisit?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Kuvittele seuraava tilanne: </a:t>
            </a:r>
            <a:br>
              <a:rPr lang="fi-FI" dirty="0"/>
            </a:br>
            <a:r>
              <a:rPr lang="fi-FI" i="1" dirty="0"/>
              <a:t>Olet matkalla ylioppilaskirjoituksiin, mutta jäät jumiin liikenneruuhkaan. Kello tikittää ja käy yhä selvemmäksi, että et tule mitenkään kerkeämään ajoissa kokeeseen.</a:t>
            </a:r>
            <a:endParaRPr lang="fi-FI" sz="5400" i="1" dirty="0"/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dirty="0"/>
              <a:t>Miten reagoit? </a:t>
            </a:r>
          </a:p>
          <a:p>
            <a:pPr marL="1085850" indent="-857250" fontAlgn="base">
              <a:buFont typeface="Arial" panose="020B0604020202020204" pitchFamily="34" charset="0"/>
              <a:buChar char="•"/>
            </a:pPr>
            <a:r>
              <a:rPr lang="fi-FI" b="1" dirty="0"/>
              <a:t>Miten stoalainen reagoisi kyseisessä tilanteessa?</a:t>
            </a:r>
          </a:p>
          <a:p>
            <a:pPr marL="1543050" lvl="1" indent="-857250" fontAlgn="base">
              <a:buFont typeface="Arial" panose="020B0604020202020204" pitchFamily="34" charset="0"/>
              <a:buChar char="•"/>
            </a:pPr>
            <a:r>
              <a:rPr lang="fi-FI" dirty="0"/>
              <a:t>Stoalaisittain voit joko hyväksyä vääjäämättömän ruuhkan ja säilyttää mielenrauhan, tai harmitella, ahdistua ja kiukutella ja olla edelleen jumissa ruuhkassa.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xfrm>
            <a:off x="1621944" y="12472415"/>
            <a:ext cx="8229600" cy="513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Idea 2, luku 9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6673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 thruBlk="1"/>
      </p:transition>
    </mc:Choice>
    <mc:Fallback xmlns="">
      <p:transition spd="slow">
        <p:fade thruBlk="1"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7145A7-6723-41F3-823D-265199213B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1F2D10-91B5-422C-BE70-0035BCAE25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2B5882-2ECF-4FC3-8BAA-DF558AB17110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42ccd07-6dee-4268-8983-d0cc307909f3"/>
    <ds:schemaRef ds:uri="ae6f4c56-1b40-49ce-a64e-cede96ac5a4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481</Words>
  <Application>Microsoft Office PowerPoint</Application>
  <PresentationFormat>Mukautettu</PresentationFormat>
  <Paragraphs>71</Paragraphs>
  <Slides>10</Slides>
  <Notes>10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9. Mielenrauha ja nautinto</vt:lpstr>
      <vt:lpstr>Virittäytyminen aiheeseen</vt:lpstr>
      <vt:lpstr>Virittäytyminen aiheeseen</vt:lpstr>
      <vt:lpstr>Epikurolainen elämänfilosofia</vt:lpstr>
      <vt:lpstr>Mielihyväkone</vt:lpstr>
      <vt:lpstr>Stoalainen elämänfilosofia</vt:lpstr>
      <vt:lpstr>Stoalainen elämänfilosofia</vt:lpstr>
      <vt:lpstr>Miten reagoisit?</vt:lpstr>
      <vt:lpstr>Miten reagoisit?</vt:lpstr>
      <vt:lpstr>Pohdittavaksi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Mielenrauha ja nautinto</dc:title>
  <dc:creator>Virkkunen, Verna L</dc:creator>
  <cp:lastModifiedBy>Roms Jochen</cp:lastModifiedBy>
  <cp:revision>5</cp:revision>
  <dcterms:created xsi:type="dcterms:W3CDTF">2021-05-18T10:06:33Z</dcterms:created>
  <dcterms:modified xsi:type="dcterms:W3CDTF">2022-09-01T06:04:55Z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