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 snapToGrid="0" snapToObjects="1">
      <p:cViewPr varScale="1">
        <p:scale>
          <a:sx n="35" d="100"/>
          <a:sy n="35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6556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129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814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9698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52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6706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1346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358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6286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040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7. Hyve-etiikka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IDEA (LOPS21)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FI2 Etiikka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Aristoteles ja elämän päämäärä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Pelkkä hyveellisyys ja käytännöllinen järki eivät vielä yksinään riitä hyvään elämään.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Ihminen on poliittinen eläin, </a:t>
            </a:r>
            <a:r>
              <a:rPr lang="fi-FI" i="1" dirty="0" err="1"/>
              <a:t>zoon</a:t>
            </a:r>
            <a:r>
              <a:rPr lang="fi-FI" i="1" dirty="0"/>
              <a:t> </a:t>
            </a:r>
            <a:r>
              <a:rPr lang="fi-FI" i="1" dirty="0" err="1"/>
              <a:t>politikon</a:t>
            </a:r>
            <a:r>
              <a:rPr lang="fi-FI" i="1" dirty="0"/>
              <a:t>, </a:t>
            </a:r>
            <a:r>
              <a:rPr lang="fi-FI" dirty="0"/>
              <a:t>ja sen pitää elää yhteisössä.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Yhteisössä, joka arvostaa hyveitä: viisautta, rohkeutta, kohtuullisuutta ja oikeudenmukaisuutta.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635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Hyve-etiikan ongelmia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Miten hyve-etiikkaa voi soveltaa arjen moraalisiin valintatilanteisiin?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Se ei anna konkreettisia toimintaohjeita.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Hyveet voivat olla myös keskenään ristiriitaisia ja niiden soveltaminen haastavaa.</a:t>
            </a:r>
            <a:endParaRPr lang="fi-FI" sz="54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267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Lopuksi: Arjen etiikkaa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Tosielämän eettiset ongelmat ovat monisyisiä ja harva on puhtaasti joko seuraus-, velvollisuus- tai hyve-</a:t>
            </a:r>
            <a:r>
              <a:rPr lang="fi-FI" dirty="0" err="1"/>
              <a:t>eetikko</a:t>
            </a:r>
            <a:r>
              <a:rPr lang="fi-FI" dirty="0"/>
              <a:t>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Eikä näin välttämättä tarvitsekaan olla.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Kasuistiikassa </a:t>
            </a:r>
            <a:r>
              <a:rPr lang="fi-FI" dirty="0"/>
              <a:t>eettistä päätöksentekoa tarkastellaan tapauskohtaisesti.</a:t>
            </a:r>
            <a:endParaRPr lang="fi-FI" b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Normatiivisen etiikan teorioita käytetään työkaluina tapauksen eettisessä analyysissa.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Tavoitteena on ottaa huomioon kaikki tilanteeseen vaikuttavat moraaliset seikat ja valita ne, jotka ovat tapauksen kannalta olennaisia.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275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Opettajalle: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Tehdään digikirjan </a:t>
            </a:r>
            <a:r>
              <a:rPr lang="fi-FI"/>
              <a:t>tehtävä 9 </a:t>
            </a:r>
            <a:r>
              <a:rPr lang="fi-FI" dirty="0"/>
              <a:t>luvusta 7 (vain digikirja).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Tehtävä on kaksiosainen, ja erityisesti 1. osasta (”Onko kyseessä hyve vai pahe?”) keskustellaan koko ryhmän kesken seuraavan dian kysymysten pohjalta.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Voidaanko tietää, milloin jokin asia (esim. ylpeys omista saavutuksista) on hyve ja milloin pahe?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Oletko törmännyt hyve- tai paheajatteluun aikaisemmin, vai tuntuuko se uudelta?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108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Hyve-etiikka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Hyve-etiikassa</a:t>
            </a:r>
            <a:r>
              <a:rPr lang="fi-FI" dirty="0"/>
              <a:t> keskitytään moraaliagentin luonteeseen ja hyveellisyyteen.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Katsotaan henkilöä, joka tekee moraalisia tekoja, eikä niinkään itse tekoja tai niiden seurauksia.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Mitä hyveet ovat?</a:t>
            </a:r>
            <a:endParaRPr lang="fi-FI" sz="5400" b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Ihmisen hyviä ominaisuuksia, luonteenpiirteitä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Esimerkiksi kohtuullisuus, viisaus, rohkeus.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05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Aristoteleen hyve-etiikka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Tärkein hyve-etiikan edustaja on antiikin filosofi Aristoteles.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Hänelle onnellisuus, kukoistus, hyvä elämä ja oikeat teot ovat kaikki riippuvaisia toisistaan.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Aristotelesta kiinnosti se, miten toteuttaa jonkin olion tarkoitus.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Kaikilla maailman asioilla on mahdollisuutensa eli </a:t>
            </a:r>
            <a:r>
              <a:rPr lang="fi-FI" b="1" dirty="0" err="1"/>
              <a:t>potentiansa</a:t>
            </a:r>
            <a:r>
              <a:rPr lang="fi-FI" dirty="0"/>
              <a:t>, ja jos se toteutuu eli </a:t>
            </a:r>
            <a:r>
              <a:rPr lang="fi-FI" b="1" dirty="0"/>
              <a:t>aktualisoituu</a:t>
            </a:r>
            <a:r>
              <a:rPr lang="fi-FI" dirty="0"/>
              <a:t>, tarkoitus on täytetty, päämäärä saavutettu.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Esim. veitsen tehtävä on leikata hyvin ja sen ”hyve” on terävyys.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Mikä sitten on ihmisen tarkoitus tai päämäärä?</a:t>
            </a:r>
            <a:endParaRPr lang="fi-FI" sz="5400" b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Saamme selville, mikä saa kukat tai kasvit kukoistamaan kun seuraamme niitä.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Yhtälailla voimme löytää ihmisten tarkoituksen katsomalla minkälaisia olioita ihmiset ovat.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015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Aristoteles ja ihmisen tarkoitus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indent="0" algn="ctr"/>
            <a:r>
              <a:rPr lang="fi-FI" i="1" dirty="0" err="1"/>
              <a:t>Käytännöllinen</a:t>
            </a:r>
            <a:r>
              <a:rPr lang="fi-FI" i="1" dirty="0"/>
              <a:t> </a:t>
            </a:r>
            <a:r>
              <a:rPr lang="fi-FI" i="1" dirty="0" err="1"/>
              <a:t>järki</a:t>
            </a:r>
            <a:r>
              <a:rPr lang="fi-FI" i="1" dirty="0"/>
              <a:t> on toimintavalmius, joka koskee oikeudenmukaisia, jaloja ja ihmisille </a:t>
            </a:r>
            <a:r>
              <a:rPr lang="fi-FI" i="1" dirty="0" err="1"/>
              <a:t>hyvia</a:t>
            </a:r>
            <a:r>
              <a:rPr lang="fi-FI" i="1" dirty="0"/>
              <a:t>̈ asioita - - ihmisen </a:t>
            </a:r>
            <a:r>
              <a:rPr lang="fi-FI" i="1" dirty="0" err="1"/>
              <a:t>tehtäva</a:t>
            </a:r>
            <a:r>
              <a:rPr lang="fi-FI" i="1" dirty="0"/>
              <a:t>̈ toteutuu vain </a:t>
            </a:r>
            <a:r>
              <a:rPr lang="fi-FI" i="1" dirty="0" err="1"/>
              <a:t>käytännöllisen</a:t>
            </a:r>
            <a:r>
              <a:rPr lang="fi-FI" i="1" dirty="0"/>
              <a:t> </a:t>
            </a:r>
            <a:r>
              <a:rPr lang="fi-FI" i="1" dirty="0" err="1"/>
              <a:t>järjen</a:t>
            </a:r>
            <a:r>
              <a:rPr lang="fi-FI" i="1" dirty="0"/>
              <a:t> ja luonteen hyveiden yhteisvaikutuksesta. Sillä luonteen hyveet huolehtivat </a:t>
            </a:r>
            <a:r>
              <a:rPr lang="fi-FI" i="1" dirty="0" err="1"/>
              <a:t>siita</a:t>
            </a:r>
            <a:r>
              <a:rPr lang="fi-FI" i="1" dirty="0"/>
              <a:t>̈, </a:t>
            </a:r>
            <a:r>
              <a:rPr lang="fi-FI" i="1" dirty="0" err="1"/>
              <a:t>etta</a:t>
            </a:r>
            <a:r>
              <a:rPr lang="fi-FI" i="1" dirty="0"/>
              <a:t>̈ tavoite on oikea, ja </a:t>
            </a:r>
            <a:r>
              <a:rPr lang="fi-FI" i="1" dirty="0" err="1"/>
              <a:t>käytännöllinen</a:t>
            </a:r>
            <a:r>
              <a:rPr lang="fi-FI" i="1" dirty="0"/>
              <a:t> </a:t>
            </a:r>
            <a:r>
              <a:rPr lang="fi-FI" i="1" dirty="0" err="1"/>
              <a:t>järki</a:t>
            </a:r>
            <a:r>
              <a:rPr lang="fi-FI" i="1" dirty="0"/>
              <a:t> </a:t>
            </a:r>
            <a:r>
              <a:rPr lang="fi-FI" i="1" dirty="0" err="1"/>
              <a:t>siita</a:t>
            </a:r>
            <a:r>
              <a:rPr lang="fi-FI" i="1" dirty="0"/>
              <a:t>̈, </a:t>
            </a:r>
            <a:r>
              <a:rPr lang="fi-FI" i="1" dirty="0" err="1"/>
              <a:t>etta</a:t>
            </a:r>
            <a:r>
              <a:rPr lang="fi-FI" i="1" dirty="0"/>
              <a:t>̈ keinot ovat oikeita.</a:t>
            </a:r>
            <a:br>
              <a:rPr lang="fi-FI" i="1" dirty="0"/>
            </a:br>
            <a:endParaRPr lang="fi-FI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Järki </a:t>
            </a:r>
            <a:r>
              <a:rPr lang="fi-FI" dirty="0"/>
              <a:t>erottaa ihmiset muista olioista.</a:t>
            </a:r>
            <a:endParaRPr lang="fi-FI" sz="5400" b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Fyysisten perustarpeiden tyydytys ei riitä.</a:t>
            </a:r>
          </a:p>
          <a:p>
            <a:pPr marL="1543050" lvl="1" indent="-857250">
              <a:buFont typeface="Arial" panose="020B0604020202020204" pitchFamily="34" charset="0"/>
              <a:buChar char="•"/>
            </a:pPr>
            <a:r>
              <a:rPr lang="fi-FI" dirty="0"/>
              <a:t>Hyvässä. elämässä teot tarvitsevat </a:t>
            </a:r>
            <a:r>
              <a:rPr lang="fi-FI" b="1" dirty="0"/>
              <a:t>käytännöllisen järjen ohjausta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81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Aristoteles ja hyveet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Hyveet ovat luonteenpiirteitä.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Ne saavutetaan harjoittelulla ja koulutuksella.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ei-</a:t>
            </a:r>
            <a:r>
              <a:rPr lang="fi-FI" dirty="0" err="1"/>
              <a:t>synnynäisiä</a:t>
            </a:r>
            <a:endParaRPr lang="fi-FI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pysyviä tapoja toimia oikein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Esim. tekemällä oikeudenmukaisia tekoja ihmiset oppivat olemaan oikeudenmukaisia, lopulta oikeudenmukaisuudesta tulee osa luonnetta. Jatkossa kaikki hyveellisen ihmisen teot ovat automaattisesti oikeudenmukaisia.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Koulutusta tarvitaan, jotta vältytään </a:t>
            </a:r>
            <a:r>
              <a:rPr lang="fi-FI" i="1" dirty="0" err="1"/>
              <a:t>akrasialta</a:t>
            </a:r>
            <a:r>
              <a:rPr lang="fi-FI" i="1" dirty="0"/>
              <a:t> </a:t>
            </a:r>
            <a:r>
              <a:rPr lang="fi-FI" dirty="0"/>
              <a:t>(heikkoluonteisuudelta). Hyveelliseksi kasvaminen vie vuosikausia.</a:t>
            </a:r>
            <a:endParaRPr lang="fi-FI" sz="54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834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Aristoteles ja kultainen keskitie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Jokaiselle hyveelle on olemassa kaksi pahetta.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liiallisuus ja vaje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Esim. rohkeus on hyve, mutta liiallisena se muuttuu uhkarohkeudeksi tai vajavaisena pelkuruudeksi, jotka ovat paheita.</a:t>
            </a: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083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Aristoteles ja elämän päämäärä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Elämän päämäärä on </a:t>
            </a:r>
            <a:r>
              <a:rPr lang="fi-FI" i="1" dirty="0" err="1"/>
              <a:t>eudaimonia</a:t>
            </a:r>
            <a:r>
              <a:rPr lang="fi-FI" i="1" dirty="0"/>
              <a:t> </a:t>
            </a:r>
            <a:r>
              <a:rPr lang="fi-FI" dirty="0"/>
              <a:t>eli kukoistus tai onnellisuus.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Kukoistus on kokonaisvaltaista: se on hyvää, arvokasta ja onnistunutta elämää, mielen tyyneyttä ja onnellisuutta.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Miten siihen päästään?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Toteuttamalla ihmisen tarkoitus.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Mikä tämä tarkoitus on? 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Poikkeuksellinen kyky ajatella.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Ihminen toteuttaa omaa tarkoitustaan käyttämällä järkeä – miettimällä, pohtimalla, filosofoimalla. Sellainen ihmiselämä, joka ei sisällä pohdiskelua, menee samalla tavalla hukkaan kuin lamppu, joka ei koskaan valaise.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009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EF3BAE-B1EE-4DBA-BFB9-150C804DD9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725EA6-19E1-42F4-9283-F8C3974B0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D134B8-6429-4754-B6ED-B1F1921E205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700</Words>
  <Application>Microsoft Office PowerPoint</Application>
  <PresentationFormat>Mukautettu</PresentationFormat>
  <Paragraphs>85</Paragraphs>
  <Slides>12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7. Hyve-etiikka</vt:lpstr>
      <vt:lpstr>Virittäytyminen aiheeseen</vt:lpstr>
      <vt:lpstr>Virittäytyminen aiheeseen</vt:lpstr>
      <vt:lpstr>Hyve-etiikka</vt:lpstr>
      <vt:lpstr>Aristoteleen hyve-etiikka</vt:lpstr>
      <vt:lpstr>Aristoteles ja ihmisen tarkoitus</vt:lpstr>
      <vt:lpstr>Aristoteles ja hyveet</vt:lpstr>
      <vt:lpstr>Aristoteles ja kultainen keskitie</vt:lpstr>
      <vt:lpstr>Aristoteles ja elämän päämäärä</vt:lpstr>
      <vt:lpstr>Aristoteles ja elämän päämäärä</vt:lpstr>
      <vt:lpstr>Hyve-etiikan ongelmia</vt:lpstr>
      <vt:lpstr>Lopuksi: Arjen etiikkaa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Hyve-etiikka</dc:title>
  <dc:creator>Roms Jochen</dc:creator>
  <cp:lastModifiedBy>Roms Jochen</cp:lastModifiedBy>
  <cp:revision>10</cp:revision>
  <dcterms:modified xsi:type="dcterms:W3CDTF">2022-08-25T11:46:22Z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