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00"/>
  </p:normalViewPr>
  <p:slideViewPr>
    <p:cSldViewPr snapToGrid="0" snapToObjects="1">
      <p:cViewPr varScale="1">
        <p:scale>
          <a:sx n="35" d="100"/>
          <a:sy n="35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8631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1612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53613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0574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42687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38379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0093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6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24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 dirty="0"/>
              <a:t>2. Etiikka ja yhteiskunta</a:t>
            </a:r>
            <a:endParaRPr dirty="0"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IDEA (LOPS21)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FI2 Etiikka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Virittäytyminen aiheeseen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>
              <a:buFont typeface="Arial" panose="020B0604020202020204" pitchFamily="34" charset="0"/>
              <a:buChar char="•"/>
            </a:pPr>
            <a:r>
              <a:rPr lang="fi-FI" dirty="0"/>
              <a:t>Tehkää parin kanssa tai pienryhmissä lista keinoista, joilla yhteiskunta vaikuttaa ja ohjaa yksilöiden valintoja.</a:t>
            </a:r>
          </a:p>
          <a:p>
            <a:pPr marL="1085850" indent="-857250">
              <a:buFont typeface="Arial" panose="020B0604020202020204" pitchFamily="34" charset="0"/>
              <a:buChar char="•"/>
            </a:pPr>
            <a:r>
              <a:rPr lang="fi-FI" dirty="0"/>
              <a:t>Pohtikaa:</a:t>
            </a:r>
          </a:p>
          <a:p>
            <a:pPr marL="1371600" lvl="1" indent="-685800" fontAlgn="base"/>
            <a:r>
              <a:rPr lang="fi-FI" dirty="0"/>
              <a:t>Mitkä keinot ovat tehokkaita?</a:t>
            </a:r>
          </a:p>
          <a:p>
            <a:pPr marL="1371600" lvl="1" indent="-685800" fontAlgn="base"/>
            <a:r>
              <a:rPr lang="fi-FI" dirty="0"/>
              <a:t>Entä tehottomia?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2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Virittäytyminen aiheeseen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2628006" y="2684828"/>
            <a:ext cx="19790569" cy="121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228600" indent="0"/>
            <a:r>
              <a:rPr lang="fi-FI" dirty="0"/>
              <a:t>Esimerkkejä keinoista, joilla yhteiskunta vaikuttaa yksilöiden valintoihin: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2</a:t>
            </a:r>
            <a:endParaRPr dirty="0"/>
          </a:p>
        </p:txBody>
      </p:sp>
      <p:graphicFrame>
        <p:nvGraphicFramePr>
          <p:cNvPr id="2" name="Taulukko 2">
            <a:extLst>
              <a:ext uri="{FF2B5EF4-FFF2-40B4-BE49-F238E27FC236}">
                <a16:creationId xmlns:a16="http://schemas.microsoft.com/office/drawing/2014/main" id="{A06A97F8-41D8-914A-A425-E59D5E5B91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055693"/>
              </p:ext>
            </p:extLst>
          </p:nvPr>
        </p:nvGraphicFramePr>
        <p:xfrm>
          <a:off x="2338983" y="4128635"/>
          <a:ext cx="20368616" cy="77379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184308">
                  <a:extLst>
                    <a:ext uri="{9D8B030D-6E8A-4147-A177-3AD203B41FA5}">
                      <a16:colId xmlns:a16="http://schemas.microsoft.com/office/drawing/2014/main" val="1193052683"/>
                    </a:ext>
                  </a:extLst>
                </a:gridCol>
                <a:gridCol w="10184308">
                  <a:extLst>
                    <a:ext uri="{9D8B030D-6E8A-4147-A177-3AD203B41FA5}">
                      <a16:colId xmlns:a16="http://schemas.microsoft.com/office/drawing/2014/main" val="857150824"/>
                    </a:ext>
                  </a:extLst>
                </a:gridCol>
              </a:tblGrid>
              <a:tr h="967246">
                <a:tc>
                  <a:txBody>
                    <a:bodyPr/>
                    <a:lstStyle/>
                    <a:p>
                      <a:r>
                        <a:rPr lang="fi-FI" sz="4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Vaikutuskeino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4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Esimerkki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2748616"/>
                  </a:ext>
                </a:extLst>
              </a:tr>
              <a:tr h="967246">
                <a:tc>
                  <a:txBody>
                    <a:bodyPr/>
                    <a:lstStyle/>
                    <a:p>
                      <a:r>
                        <a:rPr lang="fi-FI" sz="4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Valistus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4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Koulu, ravitsemussuositukset</a:t>
                      </a:r>
                      <a:endParaRPr lang="fi-FI" sz="4400" b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132374"/>
                  </a:ext>
                </a:extLst>
              </a:tr>
              <a:tr h="967246">
                <a:tc>
                  <a:txBody>
                    <a:bodyPr/>
                    <a:lstStyle/>
                    <a:p>
                      <a:r>
                        <a:rPr lang="fi-FI" sz="4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Lait ja kiellot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4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Nopeusrajoitukset, ikärajat</a:t>
                      </a:r>
                      <a:endParaRPr lang="fi-FI" sz="4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075813"/>
                  </a:ext>
                </a:extLst>
              </a:tr>
              <a:tr h="967246">
                <a:tc>
                  <a:txBody>
                    <a:bodyPr/>
                    <a:lstStyle/>
                    <a:p>
                      <a:r>
                        <a:rPr lang="fi-FI" sz="4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Rangaistukset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4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Sakko, vankeus</a:t>
                      </a:r>
                      <a:endParaRPr lang="fi-FI" sz="4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987424"/>
                  </a:ext>
                </a:extLst>
              </a:tr>
              <a:tr h="967246">
                <a:tc>
                  <a:txBody>
                    <a:bodyPr/>
                    <a:lstStyle/>
                    <a:p>
                      <a:r>
                        <a:rPr lang="fi-FI" sz="4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Verotus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4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Haittaverot, veronalennukset</a:t>
                      </a:r>
                      <a:endParaRPr lang="fi-FI" sz="4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209418"/>
                  </a:ext>
                </a:extLst>
              </a:tr>
              <a:tr h="967246">
                <a:tc>
                  <a:txBody>
                    <a:bodyPr/>
                    <a:lstStyle/>
                    <a:p>
                      <a:r>
                        <a:rPr lang="fi-FI" sz="4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Julkiset palvelut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4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Terveydenhuolto, kirjastot</a:t>
                      </a:r>
                      <a:endParaRPr lang="fi-FI" sz="4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675242"/>
                  </a:ext>
                </a:extLst>
              </a:tr>
              <a:tr h="967246">
                <a:tc>
                  <a:txBody>
                    <a:bodyPr/>
                    <a:lstStyle/>
                    <a:p>
                      <a:r>
                        <a:rPr lang="fi-FI" sz="4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4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Maataloustuet, opintotuki</a:t>
                      </a:r>
                      <a:endParaRPr lang="fi-FI" sz="4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166442"/>
                  </a:ext>
                </a:extLst>
              </a:tr>
              <a:tr h="967246">
                <a:tc>
                  <a:txBody>
                    <a:bodyPr/>
                    <a:lstStyle/>
                    <a:p>
                      <a:r>
                        <a:rPr lang="fi-FI" sz="4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Velvollisuudet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4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Oppivelvollisuus, maanpuolustus</a:t>
                      </a:r>
                      <a:endParaRPr lang="fi-FI" sz="4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874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31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fi-FI" dirty="0"/>
              <a:t>Ihminen tarvitsee yhteiskuntaa...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600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1085850" indent="-857250">
              <a:buFont typeface="Arial" panose="020B0604020202020204" pitchFamily="34" charset="0"/>
              <a:buChar char="•"/>
            </a:pPr>
            <a:r>
              <a:rPr lang="fi-FI" dirty="0"/>
              <a:t>Jo Aristoteles</a:t>
            </a:r>
            <a:r>
              <a:rPr lang="fi-FI" b="1" dirty="0"/>
              <a:t> </a:t>
            </a:r>
            <a:r>
              <a:rPr lang="fi-FI" dirty="0"/>
              <a:t>korosti yhteiskunnan merkitystä:</a:t>
            </a:r>
          </a:p>
          <a:p>
            <a:pPr marL="1371600" lvl="1" indent="-685800" fontAlgn="base"/>
            <a:r>
              <a:rPr lang="fi-FI" dirty="0"/>
              <a:t>Ihmisen päämäärä on elää hyvää ja onnellista elämää.</a:t>
            </a:r>
          </a:p>
          <a:p>
            <a:pPr marL="1371600" lvl="1" indent="-685800" fontAlgn="base"/>
            <a:r>
              <a:rPr lang="fi-FI" dirty="0"/>
              <a:t>Ihminen on olemukseltaan sosiaalinen ja poliittinen eläin (</a:t>
            </a:r>
            <a:r>
              <a:rPr lang="fi-FI" i="1" dirty="0" err="1"/>
              <a:t>zoon</a:t>
            </a:r>
            <a:r>
              <a:rPr lang="fi-FI" i="1" dirty="0"/>
              <a:t> </a:t>
            </a:r>
            <a:r>
              <a:rPr lang="fi-FI" i="1" dirty="0" err="1"/>
              <a:t>politikon</a:t>
            </a:r>
            <a:r>
              <a:rPr lang="fi-FI" dirty="0"/>
              <a:t>).</a:t>
            </a:r>
          </a:p>
          <a:p>
            <a:pPr marL="1371600" lvl="1" indent="-685800" fontAlgn="base"/>
            <a:r>
              <a:rPr lang="fi-FI" dirty="0"/>
              <a:t>Tarvitsemme siis hyvän yhteisön voidaksemme elää hyvää elämää.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Miten yhteiskunta edistää hyvää elämää?</a:t>
            </a:r>
            <a:endParaRPr lang="fi-FI" dirty="0"/>
          </a:p>
          <a:p>
            <a:pPr marL="1371600" lvl="1" indent="-685800" fontAlgn="base"/>
            <a:r>
              <a:rPr lang="fi-FI" dirty="0"/>
              <a:t>Yhteiskunta turvaa järjestyksen ja aineelliset perustarpeet.</a:t>
            </a:r>
          </a:p>
          <a:p>
            <a:pPr marL="1371600" lvl="1" indent="-685800" fontAlgn="base"/>
            <a:r>
              <a:rPr lang="fi-FI" dirty="0"/>
              <a:t>Kasvattaa hyviä luonteenpirteitä eli </a:t>
            </a:r>
            <a:r>
              <a:rPr lang="fi-FI" i="1" dirty="0"/>
              <a:t>hyveitä.</a:t>
            </a:r>
            <a:endParaRPr lang="fi-FI" dirty="0"/>
          </a:p>
          <a:p>
            <a:pPr marL="1371600" lvl="1" indent="-685800" fontAlgn="base"/>
            <a:r>
              <a:rPr lang="fi-FI" dirty="0"/>
              <a:t>Ehkäisee huonoja luonteenpiirteitä eli </a:t>
            </a:r>
            <a:r>
              <a:rPr lang="fi-FI" i="1" dirty="0"/>
              <a:t>paheita.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Nykyään arvostetaan myös</a:t>
            </a:r>
            <a:r>
              <a:rPr lang="fi-FI" dirty="0"/>
              <a:t>:</a:t>
            </a:r>
          </a:p>
          <a:p>
            <a:pPr marL="1371600" lvl="1" indent="-685800" fontAlgn="base"/>
            <a:r>
              <a:rPr lang="fi-FI" dirty="0"/>
              <a:t>Eriarvoisuuden vähentämistä</a:t>
            </a:r>
          </a:p>
          <a:p>
            <a:pPr marL="1371600" lvl="1" indent="-685800" fontAlgn="base"/>
            <a:r>
              <a:rPr lang="fi-FI" dirty="0"/>
              <a:t>Syrjinnän ehkäisyä</a:t>
            </a:r>
          </a:p>
          <a:p>
            <a:pPr marL="1371600" lvl="1" indent="-685800" fontAlgn="base"/>
            <a:r>
              <a:rPr lang="fi-FI" dirty="0"/>
              <a:t>Yhtäläistä mahdollisuutta tavoitella hyvää elämää</a:t>
            </a:r>
          </a:p>
          <a:p>
            <a:pPr marL="1371600" lvl="1" indent="-685800" fontAlgn="base"/>
            <a:r>
              <a:rPr lang="fi-FI" dirty="0"/>
              <a:t>Vapautta päättää omasta elämästään.</a:t>
            </a:r>
          </a:p>
          <a:p>
            <a:pPr marL="228600" indent="0"/>
            <a:endParaRPr lang="fi-FI"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091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…ja yhteiskunta ihmistä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381377"/>
            <a:ext cx="21031199" cy="9091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algn="ctr"/>
            <a:r>
              <a:rPr lang="fi-FI" sz="6400" i="1" dirty="0"/>
              <a:t>”Älä kysy mitä maa voi tehdä puolestasi, </a:t>
            </a:r>
            <a:endParaRPr lang="fi-FI" sz="6400" dirty="0"/>
          </a:p>
          <a:p>
            <a:pPr algn="ctr"/>
            <a:r>
              <a:rPr lang="fi-FI" sz="6400" i="1" dirty="0"/>
              <a:t>vaan mitä sinä voit tehdä maasi puolesta!”</a:t>
            </a:r>
            <a:endParaRPr lang="fi-FI" sz="6400" dirty="0"/>
          </a:p>
          <a:p>
            <a:pPr algn="ctr" fontAlgn="base"/>
            <a:r>
              <a:rPr lang="fi-FI" sz="5800" dirty="0"/>
              <a:t>- J. F. Kennedy, Yhdysvaltain presidentti</a:t>
            </a:r>
            <a:br>
              <a:rPr lang="fi-FI" sz="5800" dirty="0"/>
            </a:br>
            <a:endParaRPr lang="fi-FI" sz="5800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Pohdi</a:t>
            </a:r>
            <a:r>
              <a:rPr lang="fi-FI" dirty="0"/>
              <a:t>: Millainen on hyvä kansalainen?</a:t>
            </a:r>
            <a:endParaRPr lang="fi-FI" b="1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Kansalaishyveitä eri aikakausilta:</a:t>
            </a:r>
          </a:p>
          <a:p>
            <a:pPr marL="1371600" lvl="1" indent="-685800" fontAlgn="base"/>
            <a:r>
              <a:rPr lang="fi-FI" b="1" dirty="0"/>
              <a:t>Antiikki:</a:t>
            </a:r>
            <a:r>
              <a:rPr lang="fi-FI" dirty="0"/>
              <a:t> Omien tarpeiden sivuuttaminen, yhteiskunnan palveleminen</a:t>
            </a:r>
            <a:endParaRPr lang="fi-FI" b="1" dirty="0"/>
          </a:p>
          <a:p>
            <a:pPr marL="1371600" lvl="1" indent="-685800" fontAlgn="base"/>
            <a:r>
              <a:rPr lang="fi-FI" b="1" dirty="0"/>
              <a:t>Keskiaika:</a:t>
            </a:r>
            <a:r>
              <a:rPr lang="fi-FI" dirty="0"/>
              <a:t> Jumalan käskyjen mukaan eläminen, kuuliaisuus valtaapitäviä kohtaan</a:t>
            </a:r>
            <a:endParaRPr lang="fi-FI" b="1" dirty="0"/>
          </a:p>
          <a:p>
            <a:pPr marL="1371600" lvl="1" indent="-685800" fontAlgn="base"/>
            <a:r>
              <a:rPr lang="fi-FI" b="1" dirty="0"/>
              <a:t>Uusi aika:</a:t>
            </a:r>
            <a:r>
              <a:rPr lang="fi-FI" dirty="0"/>
              <a:t> Ahkeruus, työteliäisyys, yrittäjyys</a:t>
            </a:r>
            <a:endParaRPr lang="fi-FI" b="1" dirty="0"/>
          </a:p>
          <a:p>
            <a:pPr marL="1371600" lvl="1" indent="-685800" fontAlgn="base"/>
            <a:r>
              <a:rPr lang="fi-FI" b="1" dirty="0"/>
              <a:t>Nykyaika:</a:t>
            </a:r>
            <a:r>
              <a:rPr lang="fi-FI" dirty="0"/>
              <a:t> Aktiivinen kansalaisuus eli osallistuminen yhteiskunnan toimintaan ja päätöksiin</a:t>
            </a:r>
            <a:endParaRPr lang="fi-FI" b="1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Pohdi ja keskustele:</a:t>
            </a:r>
            <a:r>
              <a:rPr lang="fi-FI" dirty="0"/>
              <a:t> </a:t>
            </a:r>
          </a:p>
          <a:p>
            <a:pPr marL="1371600" lvl="1" indent="-685800" fontAlgn="base"/>
            <a:r>
              <a:rPr lang="fi-FI" dirty="0"/>
              <a:t>Mitkä kansalaishyveet ovat mielestäsi erityisen tärkeitä? </a:t>
            </a:r>
          </a:p>
          <a:p>
            <a:pPr marL="1371600" lvl="1" indent="-685800" fontAlgn="base"/>
            <a:r>
              <a:rPr lang="fi-FI" dirty="0"/>
              <a:t>Miten ne näkyvät käytännössä?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441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Ihmisoikeudet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600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1085850" indent="-857250">
              <a:buFont typeface="Arial" panose="020B0604020202020204" pitchFamily="34" charset="0"/>
              <a:buChar char="•"/>
            </a:pPr>
            <a:r>
              <a:rPr lang="fi-FI" dirty="0"/>
              <a:t>Filosofiassa oikeuksia on perusteltu eri aikoina eri näkökulmista:</a:t>
            </a:r>
          </a:p>
          <a:p>
            <a:pPr marL="1371600" lvl="1" indent="-685800" fontAlgn="base"/>
            <a:r>
              <a:rPr lang="fi-FI" b="1" dirty="0"/>
              <a:t>Antiikki:</a:t>
            </a:r>
            <a:r>
              <a:rPr lang="fi-FI" dirty="0"/>
              <a:t> Luonnon järjestyksestä voidaan päätellä jokaisen olennon oma paikka ja luonnolliset oikeudet.</a:t>
            </a:r>
            <a:endParaRPr lang="fi-FI" b="1" dirty="0"/>
          </a:p>
          <a:p>
            <a:pPr marL="1371600" lvl="1" indent="-685800" fontAlgn="base"/>
            <a:r>
              <a:rPr lang="fi-FI" b="1" dirty="0"/>
              <a:t>Uskonnollinen perustelu:</a:t>
            </a:r>
            <a:r>
              <a:rPr lang="fi-FI" dirty="0"/>
              <a:t> Esim. kristinuskon Jumalan luoma maailmanjärjestys ja siihen perustuvat oikeudet sekä ihmisarvo.</a:t>
            </a:r>
            <a:endParaRPr lang="fi-FI" b="1" dirty="0"/>
          </a:p>
          <a:p>
            <a:pPr marL="1371600" lvl="1" indent="-685800" fontAlgn="base"/>
            <a:r>
              <a:rPr lang="fi-FI" b="1" dirty="0"/>
              <a:t>Valistus:</a:t>
            </a:r>
            <a:r>
              <a:rPr lang="fi-FI" dirty="0"/>
              <a:t> Ihminen voi uskonnon ja järjen avulla perustella kaikille kuuluvan ihmisarvon.</a:t>
            </a:r>
            <a:endParaRPr lang="fi-FI" b="1" dirty="0"/>
          </a:p>
          <a:p>
            <a:pPr marL="1828800" lvl="2" indent="-685800" fontAlgn="base"/>
            <a:r>
              <a:rPr lang="fi-FI" b="1" dirty="0"/>
              <a:t>John </a:t>
            </a:r>
            <a:r>
              <a:rPr lang="fi-FI" b="1" dirty="0" err="1"/>
              <a:t>Locke</a:t>
            </a:r>
            <a:r>
              <a:rPr lang="fi-FI" dirty="0"/>
              <a:t>: Kaikilla ihmisillä on oikeus elämään, vapauteen ja omaisuuteen.</a:t>
            </a:r>
            <a:endParaRPr lang="fi-FI" b="1" dirty="0"/>
          </a:p>
          <a:p>
            <a:pPr marL="1828800" lvl="2" indent="-685800" fontAlgn="base"/>
            <a:r>
              <a:rPr lang="fi-FI" b="1" dirty="0"/>
              <a:t>Immanuel Kant:</a:t>
            </a:r>
            <a:r>
              <a:rPr lang="fi-FI" dirty="0"/>
              <a:t> Ihmisyys aina itseisarvo, jota pitää kunnioittaa kaikissa ihmisissä.</a:t>
            </a:r>
            <a:endParaRPr lang="fi-FI" b="1" dirty="0"/>
          </a:p>
          <a:p>
            <a:pPr marL="1085850" indent="-857250">
              <a:buFont typeface="Arial" panose="020B0604020202020204" pitchFamily="34" charset="0"/>
              <a:buChar char="•"/>
            </a:pPr>
            <a:r>
              <a:rPr lang="fi-FI" dirty="0"/>
              <a:t>Pyrkimys universaaleihin, kaikille yhtäläisiin ja loukkaamattomiin ihmisoikeuksiin ei ole ollut turha:</a:t>
            </a:r>
          </a:p>
          <a:p>
            <a:pPr marL="1371600" lvl="1" indent="-685800" fontAlgn="base"/>
            <a:r>
              <a:rPr lang="fi-FI" dirty="0"/>
              <a:t>Yhdysvaltain perustuslaki 1787 </a:t>
            </a:r>
          </a:p>
          <a:p>
            <a:pPr marL="1371600" lvl="1" indent="-685800" fontAlgn="base"/>
            <a:r>
              <a:rPr lang="fi-FI" dirty="0"/>
              <a:t>Ranskan suuri vallankumous 1789</a:t>
            </a:r>
          </a:p>
          <a:p>
            <a:pPr marL="1371600" lvl="1" indent="-685800" fontAlgn="base"/>
            <a:r>
              <a:rPr lang="fi-FI" dirty="0"/>
              <a:t>YK:n yleismaailmallinen ihmisoikeuksien julistus 1948.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19237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Perusoikeudet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600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Sekä </a:t>
            </a:r>
            <a:r>
              <a:rPr lang="fi-FI" dirty="0" err="1"/>
              <a:t>ihmis</a:t>
            </a:r>
            <a:r>
              <a:rPr lang="fi-FI" dirty="0"/>
              <a:t>- että perusoikeuksien ajatellaan olevan</a:t>
            </a:r>
            <a:r>
              <a:rPr lang="fi-FI" i="1" dirty="0"/>
              <a:t> kaikille kuuluvia loukkaamattomia oikeuksia.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Erottavat tekijät:</a:t>
            </a:r>
          </a:p>
          <a:p>
            <a:pPr marL="1371600" lvl="1" indent="-685800" fontAlgn="base"/>
            <a:r>
              <a:rPr lang="fi-FI" dirty="0"/>
              <a:t>Ihmisoikeudet määritellään </a:t>
            </a:r>
            <a:r>
              <a:rPr lang="fi-FI" i="1" dirty="0"/>
              <a:t>kansainvälisissä sopimuksissa.</a:t>
            </a:r>
          </a:p>
          <a:p>
            <a:pPr marL="1828800" lvl="2" indent="-685800" fontAlgn="base"/>
            <a:r>
              <a:rPr lang="fi-FI" dirty="0"/>
              <a:t>Esim. YK:n ihmisoikeuksien julistus</a:t>
            </a:r>
          </a:p>
          <a:p>
            <a:pPr marL="1371600" lvl="1" indent="-685800" fontAlgn="base"/>
            <a:r>
              <a:rPr lang="fi-FI" dirty="0"/>
              <a:t>Perusoikeuksista päätetään </a:t>
            </a:r>
            <a:r>
              <a:rPr lang="fi-FI" i="1" dirty="0"/>
              <a:t>kansallisella tasolla.</a:t>
            </a:r>
          </a:p>
          <a:p>
            <a:pPr marL="1828800" lvl="2" indent="-685800" fontAlgn="base"/>
            <a:r>
              <a:rPr lang="fi-FI" dirty="0"/>
              <a:t>Esim. Suomen perustuslaki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Perusoikeudet täsmentävät ihmisoikeuksia.</a:t>
            </a:r>
          </a:p>
          <a:p>
            <a:pPr marL="1371600" lvl="1" indent="-685800" fontAlgn="base"/>
            <a:r>
              <a:rPr lang="fi-FI" dirty="0"/>
              <a:t>Ylevistä julistuksista tulee osa valtioiden lainsäädäntöä.</a:t>
            </a:r>
          </a:p>
          <a:p>
            <a:pPr marL="1371600" lvl="1" indent="-685800" fontAlgn="base"/>
            <a:r>
              <a:rPr lang="fi-FI" dirty="0"/>
              <a:t>Muut lait eivät saa olla ristiriidassa kansalaisten perusoikeuksien kanssa.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Ajatusta kaikille yhteisistä oikeuksista on myös kritisoitu:</a:t>
            </a:r>
          </a:p>
          <a:p>
            <a:pPr marL="1371600" lvl="1" indent="-685800" fontAlgn="base"/>
            <a:r>
              <a:rPr lang="fi-FI" dirty="0"/>
              <a:t>Ovatko nykyiset </a:t>
            </a:r>
            <a:r>
              <a:rPr lang="fi-FI" dirty="0" err="1"/>
              <a:t>ihmis</a:t>
            </a:r>
            <a:r>
              <a:rPr lang="fi-FI" dirty="0"/>
              <a:t>- ja perusoikeudet liian länsikeskeisiä?</a:t>
            </a:r>
          </a:p>
          <a:p>
            <a:pPr marL="1371600" lvl="1" indent="-685800" fontAlgn="base"/>
            <a:r>
              <a:rPr lang="fi-FI" dirty="0"/>
              <a:t>Eri kulttuureilla on erilaisia käsityksiä tasa-arvosta, oikeudenmukaisuudesta ja ihmisarvosta.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53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Rasismi – maailma ei ole valmis!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600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Ihmisoikeuksien toteutumiseen ei riitä pelkkä lainsäädäntö.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Yksilöiden eriarvoinen kohtelu voi johtua myös rasistisista asenteista ja toimintatavoista.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Rasismi </a:t>
            </a:r>
            <a:r>
              <a:rPr lang="fi-FI" dirty="0"/>
              <a:t>= virheellinen käsitys, jonka mukaan ihmislaji voidaan jakaa eri rotuihin; </a:t>
            </a:r>
            <a:r>
              <a:rPr lang="fi-FI" i="1" dirty="0" err="1"/>
              <a:t>rodullistettujen</a:t>
            </a:r>
            <a:r>
              <a:rPr lang="fi-FI" dirty="0"/>
              <a:t> ominaisuuksien, kuten ihonvärin pitäminen moraalisesti merkittävinä</a:t>
            </a:r>
            <a:br>
              <a:rPr lang="fi-FI" dirty="0"/>
            </a:br>
            <a:endParaRPr lang="fi-FI" b="1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Rasismia voi vastustaa esimerkiksi seuraavilla argumenteilla:</a:t>
            </a:r>
          </a:p>
          <a:p>
            <a:pPr marL="1371600" lvl="1" indent="-685800" fontAlgn="base"/>
            <a:r>
              <a:rPr lang="fi-FI" dirty="0"/>
              <a:t>Jokaisella yksilöllä on yhtäläinen ihmisarvo.</a:t>
            </a:r>
          </a:p>
          <a:p>
            <a:pPr marL="1371600" lvl="1" indent="-685800" fontAlgn="base"/>
            <a:r>
              <a:rPr lang="fi-FI" dirty="0"/>
              <a:t>Biologian mukaan ihmislajin sisällä ei ole rotuja, koska geneettinen vaihtelu ihmisten välillä on hyvin vähäistä.</a:t>
            </a:r>
          </a:p>
          <a:p>
            <a:pPr marL="1371600" lvl="1" indent="-685800" fontAlgn="base"/>
            <a:r>
              <a:rPr lang="fi-FI" dirty="0"/>
              <a:t>Kulttuuri ja etnisyys ovat vain yksi osa yksilön identiteettiä.</a:t>
            </a:r>
          </a:p>
          <a:p>
            <a:pPr marL="1371600" lvl="1" indent="-685800" fontAlgn="base"/>
            <a:r>
              <a:rPr lang="fi-FI" dirty="0"/>
              <a:t>Vaikka rotuja olisikin, yksilöiden väliset erot ovat merkittävämpiä kuin ryhmien väliset erot.</a:t>
            </a:r>
            <a:br>
              <a:rPr lang="fi-FI" dirty="0"/>
            </a:br>
            <a:endParaRPr lang="fi-FI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Pohdi ja keskustele: </a:t>
            </a:r>
          </a:p>
          <a:p>
            <a:pPr marL="1371600" lvl="1" indent="-685800" fontAlgn="base"/>
            <a:r>
              <a:rPr lang="fi-FI" dirty="0"/>
              <a:t>Miten rasismi näkyy käytännössä?</a:t>
            </a:r>
          </a:p>
          <a:p>
            <a:pPr marL="1371600" lvl="1" indent="-685800" fontAlgn="base"/>
            <a:r>
              <a:rPr lang="fi-FI" dirty="0"/>
              <a:t>Miten sitä voitaisiin vähentää?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86356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fi-FI" dirty="0"/>
              <a:t>Kolumnitehtävä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600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1085850" indent="-857250">
              <a:buFont typeface="Arial" panose="020B0604020202020204" pitchFamily="34" charset="0"/>
              <a:buChar char="•"/>
            </a:pPr>
            <a:r>
              <a:rPr lang="fi-FI" dirty="0"/>
              <a:t>Lue Antti Kilpijärven kolumni </a:t>
            </a:r>
            <a:r>
              <a:rPr lang="fi-FI" i="1" dirty="0"/>
              <a:t>Ehkä olin väärässä?</a:t>
            </a:r>
            <a:br>
              <a:rPr lang="fi-FI" i="1" dirty="0"/>
            </a:br>
            <a:r>
              <a:rPr lang="fi-FI" dirty="0"/>
              <a:t>(</a:t>
            </a:r>
            <a:r>
              <a:rPr lang="fi-FI" i="1" dirty="0"/>
              <a:t>Idea 2</a:t>
            </a:r>
            <a:r>
              <a:rPr lang="fi-FI" dirty="0"/>
              <a:t>, luku 2, s. 28).</a:t>
            </a:r>
            <a:br>
              <a:rPr lang="fi-FI" dirty="0"/>
            </a:br>
            <a:endParaRPr lang="fi-FI" dirty="0"/>
          </a:p>
          <a:p>
            <a:pPr marL="1085850" indent="-857250">
              <a:buFont typeface="Arial" panose="020B0604020202020204" pitchFamily="34" charset="0"/>
              <a:buChar char="•"/>
            </a:pPr>
            <a:r>
              <a:rPr lang="fi-FI" b="1" dirty="0"/>
              <a:t>Pohdi ja keskustele:</a:t>
            </a:r>
          </a:p>
          <a:p>
            <a:pPr marL="1371600" lvl="1" indent="-685800"/>
            <a:r>
              <a:rPr lang="fi-FI" dirty="0"/>
              <a:t>Voitko samastua kolumnissa kuvattuun kokemukseen? Oletko joskus muuttanut mieltäsi jossain sinulle tärkeässä asiassa?</a:t>
            </a:r>
          </a:p>
          <a:p>
            <a:pPr marL="1371600" lvl="1" indent="-685800" fontAlgn="base"/>
            <a:r>
              <a:rPr lang="fi-FI" dirty="0"/>
              <a:t>Mitä mieltä olet maanpuolustusvelvollisuudesta?</a:t>
            </a:r>
          </a:p>
          <a:p>
            <a:pPr marL="1371600" lvl="1" indent="-685800" fontAlgn="base"/>
            <a:r>
              <a:rPr lang="fi-FI" dirty="0"/>
              <a:t>Entä vain miehiä koskevasta asevelvollisuudesta?</a:t>
            </a:r>
          </a:p>
          <a:p>
            <a:pPr marL="1371600" lvl="1" indent="-685800" fontAlgn="base"/>
            <a:r>
              <a:rPr lang="fi-FI" dirty="0"/>
              <a:t>Onko väkivalta eettisesti oikeutettua, jos sen avulla voidaan estää vielä suurempia vääryyksiä?</a:t>
            </a:r>
          </a:p>
          <a:p>
            <a:pPr marL="1371600" lvl="1" indent="-685800" fontAlgn="base"/>
            <a:r>
              <a:rPr lang="fi-FI" dirty="0"/>
              <a:t>Voiko sota olla eettisesti oikeutettu? Millä perusteella?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9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8753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D330BE2FF61EB4F9F095CEE9DE28A4F" ma:contentTypeVersion="12" ma:contentTypeDescription="Luo uusi asiakirja." ma:contentTypeScope="" ma:versionID="2d172205e6b1e9f90410461194ccb86e">
  <xsd:schema xmlns:xsd="http://www.w3.org/2001/XMLSchema" xmlns:xs="http://www.w3.org/2001/XMLSchema" xmlns:p="http://schemas.microsoft.com/office/2006/metadata/properties" xmlns:ns3="842ccd07-6dee-4268-8983-d0cc307909f3" xmlns:ns4="ae6f4c56-1b40-49ce-a64e-cede96ac5a44" targetNamespace="http://schemas.microsoft.com/office/2006/metadata/properties" ma:root="true" ma:fieldsID="0c59c07ba59b230843aced3d90a01ec9" ns3:_="" ns4:_="">
    <xsd:import namespace="842ccd07-6dee-4268-8983-d0cc307909f3"/>
    <xsd:import namespace="ae6f4c56-1b40-49ce-a64e-cede96ac5a4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ccd07-6dee-4268-8983-d0cc307909f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f4c56-1b40-49ce-a64e-cede96ac5a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451D34-D88D-4CFB-8BE5-BFF3AAEF68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ccd07-6dee-4268-8983-d0cc307909f3"/>
    <ds:schemaRef ds:uri="ae6f4c56-1b40-49ce-a64e-cede96ac5a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5408F5-140D-4E8F-9521-3141A672E0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4C823F-4E6E-47CE-BD8B-EC966782A748}">
  <ds:schemaRefs>
    <ds:schemaRef ds:uri="http://schemas.openxmlformats.org/package/2006/metadata/core-properties"/>
    <ds:schemaRef ds:uri="http://schemas.microsoft.com/office/2006/documentManagement/types"/>
    <ds:schemaRef ds:uri="842ccd07-6dee-4268-8983-d0cc307909f3"/>
    <ds:schemaRef ds:uri="ae6f4c56-1b40-49ce-a64e-cede96ac5a44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690</Words>
  <Application>Microsoft Office PowerPoint</Application>
  <PresentationFormat>Mukautettu</PresentationFormat>
  <Paragraphs>113</Paragraphs>
  <Slides>9</Slides>
  <Notes>9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Office-teema</vt:lpstr>
      <vt:lpstr>2. Etiikka ja yhteiskunta</vt:lpstr>
      <vt:lpstr>Virittäytyminen aiheeseen</vt:lpstr>
      <vt:lpstr>Virittäytyminen aiheeseen</vt:lpstr>
      <vt:lpstr>Ihminen tarvitsee yhteiskuntaa...</vt:lpstr>
      <vt:lpstr>…ja yhteiskunta ihmistä</vt:lpstr>
      <vt:lpstr>Ihmisoikeudet</vt:lpstr>
      <vt:lpstr>Perusoikeudet</vt:lpstr>
      <vt:lpstr>Rasismi – maailma ei ole valmis!</vt:lpstr>
      <vt:lpstr>Kolumnitehtävä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Otsikko</dc:title>
  <dc:creator>Roms Jochen</dc:creator>
  <cp:lastModifiedBy>Roms Jochen</cp:lastModifiedBy>
  <cp:revision>12</cp:revision>
  <dcterms:modified xsi:type="dcterms:W3CDTF">2022-09-29T08:34:48Z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0x0101001D330BE2FF61EB4F9F095CEE9DE28A4F</vt:lpwstr>
  </property>
</Properties>
</file>