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4"/>
  </p:sldMasterIdLst>
  <p:notesMasterIdLst>
    <p:notesMasterId r:id="rId17"/>
  </p:notesMasterIdLst>
  <p:sldIdLst>
    <p:sldId id="256" r:id="rId5"/>
    <p:sldId id="257" r:id="rId6"/>
    <p:sldId id="259" r:id="rId7"/>
    <p:sldId id="258" r:id="rId8"/>
    <p:sldId id="260" r:id="rId9"/>
    <p:sldId id="261" r:id="rId10"/>
    <p:sldId id="263" r:id="rId11"/>
    <p:sldId id="262" r:id="rId12"/>
    <p:sldId id="264" r:id="rId13"/>
    <p:sldId id="265" r:id="rId14"/>
    <p:sldId id="266" r:id="rId15"/>
    <p:sldId id="267" r:id="rId16"/>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204"/>
  </p:normalViewPr>
  <p:slideViewPr>
    <p:cSldViewPr snapToGrid="0" snapToObjects="1">
      <p:cViewPr varScale="1">
        <p:scale>
          <a:sx n="35" d="100"/>
          <a:sy n="35"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816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2563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fi-FI" b="1" dirty="0"/>
              <a:t>Tehtävän avaus:</a:t>
            </a:r>
          </a:p>
          <a:p>
            <a:pPr marL="0" lvl="0" indent="0" algn="l" rtl="0">
              <a:spcBef>
                <a:spcPts val="0"/>
              </a:spcBef>
              <a:spcAft>
                <a:spcPts val="0"/>
              </a:spcAft>
              <a:buNone/>
            </a:pPr>
            <a:endParaRPr lang="fi-FI" dirty="0"/>
          </a:p>
          <a:p>
            <a:pPr>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Opiskelijan oma vastaus.</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Voi esimerkiksi pohtia: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Onko oven avaaminen naiselle vähättelevä viesti (”ylistämällä alistaminen”)?</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Millainen erikoiskohtelu kuuluu raskaana olevalle naiselle?</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Onko oikein, että tytöt voivat pitää päähinettä sisällä, mutta pojat eivät?</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Onko perusteltua, että liikuntatunneilla tytöt ja pojat perehdytetään eri lajeihin?</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Miksi tytöille ja pojille usein annetaan erilaisia leluja ja heidät puetaan erivärisiin vaatteisiin (tytöille pinkkiä, pojille sinistä)?</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Miksi on tapana sanoa ”tyttöjä ei saa lyödä”?</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Miksi poikien väkivaltaisuutta helposti pidetään normaalina, tyttöjen ei?</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Onko vain miehiä koskeva asevelvollisuus eettisesti perusteltu?</a:t>
            </a: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6227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1541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3138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1062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0590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0133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1289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7779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2" name="Google Shape;22;p3"/>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23" name="Google Shape;23;p3"/>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5"/>
        <p:cNvGrpSpPr/>
        <p:nvPr/>
      </p:nvGrpSpPr>
      <p:grpSpPr>
        <a:xfrm>
          <a:off x="0" y="0"/>
          <a:ext cx="0" cy="0"/>
          <a:chOff x="0" y="0"/>
          <a:chExt cx="0" cy="0"/>
        </a:xfrm>
      </p:grpSpPr>
      <p:sp>
        <p:nvSpPr>
          <p:cNvPr id="36" name="Google Shape;36;p5"/>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37" name="Google Shape;37;p5"/>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8" name="Google Shape;38;p5"/>
          <p:cNvSpPr>
            <a:spLocks noGrp="1"/>
          </p:cNvSpPr>
          <p:nvPr>
            <p:ph type="pic" idx="2"/>
          </p:nvPr>
        </p:nvSpPr>
        <p:spPr>
          <a:xfrm>
            <a:off x="13460186"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8F8F8F"/>
                </a:solidFill>
                <a:latin typeface="Calibri"/>
                <a:ea typeface="Calibri"/>
                <a:cs typeface="Calibri"/>
                <a:sym typeface="Calibri"/>
              </a:defRPr>
            </a:lvl1pPr>
            <a:lvl2pPr marL="0" lvl="1" indent="0" algn="r">
              <a:spcBef>
                <a:spcPts val="0"/>
              </a:spcBef>
              <a:buNone/>
              <a:defRPr sz="2400" b="0" i="0" u="none" strike="noStrike" cap="none">
                <a:solidFill>
                  <a:srgbClr val="8F8F8F"/>
                </a:solidFill>
                <a:latin typeface="Calibri"/>
                <a:ea typeface="Calibri"/>
                <a:cs typeface="Calibri"/>
                <a:sym typeface="Calibri"/>
              </a:defRPr>
            </a:lvl2pPr>
            <a:lvl3pPr marL="0" lvl="2" indent="0" algn="r">
              <a:spcBef>
                <a:spcPts val="0"/>
              </a:spcBef>
              <a:buNone/>
              <a:defRPr sz="2400" b="0" i="0" u="none" strike="noStrike" cap="none">
                <a:solidFill>
                  <a:srgbClr val="8F8F8F"/>
                </a:solidFill>
                <a:latin typeface="Calibri"/>
                <a:ea typeface="Calibri"/>
                <a:cs typeface="Calibri"/>
                <a:sym typeface="Calibri"/>
              </a:defRPr>
            </a:lvl3pPr>
            <a:lvl4pPr marL="0" lvl="3" indent="0" algn="r">
              <a:spcBef>
                <a:spcPts val="0"/>
              </a:spcBef>
              <a:buNone/>
              <a:defRPr sz="2400" b="0" i="0" u="none" strike="noStrike" cap="none">
                <a:solidFill>
                  <a:srgbClr val="8F8F8F"/>
                </a:solidFill>
                <a:latin typeface="Calibri"/>
                <a:ea typeface="Calibri"/>
                <a:cs typeface="Calibri"/>
                <a:sym typeface="Calibri"/>
              </a:defRPr>
            </a:lvl4pPr>
            <a:lvl5pPr marL="0" lvl="4" indent="0" algn="r">
              <a:spcBef>
                <a:spcPts val="0"/>
              </a:spcBef>
              <a:buNone/>
              <a:defRPr sz="2400" b="0" i="0" u="none" strike="noStrike" cap="none">
                <a:solidFill>
                  <a:srgbClr val="8F8F8F"/>
                </a:solidFill>
                <a:latin typeface="Calibri"/>
                <a:ea typeface="Calibri"/>
                <a:cs typeface="Calibri"/>
                <a:sym typeface="Calibri"/>
              </a:defRPr>
            </a:lvl5pPr>
            <a:lvl6pPr marL="0" lvl="5" indent="0" algn="r">
              <a:spcBef>
                <a:spcPts val="0"/>
              </a:spcBef>
              <a:buNone/>
              <a:defRPr sz="2400" b="0" i="0" u="none" strike="noStrike" cap="none">
                <a:solidFill>
                  <a:srgbClr val="8F8F8F"/>
                </a:solidFill>
                <a:latin typeface="Calibri"/>
                <a:ea typeface="Calibri"/>
                <a:cs typeface="Calibri"/>
                <a:sym typeface="Calibri"/>
              </a:defRPr>
            </a:lvl6pPr>
            <a:lvl7pPr marL="0" lvl="6" indent="0" algn="r">
              <a:spcBef>
                <a:spcPts val="0"/>
              </a:spcBef>
              <a:buNone/>
              <a:defRPr sz="2400" b="0" i="0" u="none" strike="noStrike" cap="none">
                <a:solidFill>
                  <a:srgbClr val="8F8F8F"/>
                </a:solidFill>
                <a:latin typeface="Calibri"/>
                <a:ea typeface="Calibri"/>
                <a:cs typeface="Calibri"/>
                <a:sym typeface="Calibri"/>
              </a:defRPr>
            </a:lvl7pPr>
            <a:lvl8pPr marL="0" lvl="7" indent="0" algn="r">
              <a:spcBef>
                <a:spcPts val="0"/>
              </a:spcBef>
              <a:buNone/>
              <a:defRPr sz="2400" b="0" i="0" u="none" strike="noStrike" cap="none">
                <a:solidFill>
                  <a:srgbClr val="8F8F8F"/>
                </a:solidFill>
                <a:latin typeface="Calibri"/>
                <a:ea typeface="Calibri"/>
                <a:cs typeface="Calibri"/>
                <a:sym typeface="Calibri"/>
              </a:defRPr>
            </a:lvl8pPr>
            <a:lvl9pPr marL="0" lvl="8" indent="0" algn="r">
              <a:spcBef>
                <a:spcPts val="0"/>
              </a:spcBef>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0" name="Google Shape;40;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24">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9600"/>
              <a:buFont typeface="Calibri"/>
              <a:buNone/>
            </a:pPr>
            <a:r>
              <a:rPr lang="fi-FI" dirty="0"/>
              <a:t>11. Yksilö, vapaus ja ahdistus</a:t>
            </a:r>
            <a:endParaRPr dirty="0"/>
          </a:p>
        </p:txBody>
      </p:sp>
      <p:sp>
        <p:nvSpPr>
          <p:cNvPr id="86" name="Google Shape;86;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IDEA (LOPS21)</a:t>
            </a:r>
            <a:endParaRPr/>
          </a:p>
        </p:txBody>
      </p:sp>
      <p:sp>
        <p:nvSpPr>
          <p:cNvPr id="87" name="Google Shape;87;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FI2 Etiikka</a:t>
            </a:r>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Jean Paul Sartre</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77500" lnSpcReduction="20000"/>
          </a:bodyPr>
          <a:lstStyle/>
          <a:p>
            <a:pPr marL="1085850" indent="-857250" fontAlgn="base">
              <a:buFont typeface="Arial" panose="020B0604020202020204" pitchFamily="34" charset="0"/>
              <a:buChar char="•"/>
            </a:pPr>
            <a:r>
              <a:rPr lang="fi-FI" dirty="0"/>
              <a:t>Olemuksemme muodostuu tekojemme kautta.</a:t>
            </a:r>
          </a:p>
          <a:p>
            <a:pPr marL="1543050" lvl="1" indent="-857250" fontAlgn="base">
              <a:buFont typeface="Arial" panose="020B0604020202020204" pitchFamily="34" charset="0"/>
              <a:buChar char="•"/>
            </a:pPr>
            <a:r>
              <a:rPr lang="fi-FI" dirty="0"/>
              <a:t>Ei ole olemassa mitään valmista ihmisluontoa.</a:t>
            </a:r>
          </a:p>
          <a:p>
            <a:pPr marL="1085850" indent="-857250" fontAlgn="base">
              <a:buFont typeface="Arial" panose="020B0604020202020204" pitchFamily="34" charset="0"/>
              <a:buChar char="•"/>
            </a:pPr>
            <a:r>
              <a:rPr lang="fi-FI" dirty="0"/>
              <a:t>Myös valitsematta jättäminen on valinta.</a:t>
            </a:r>
          </a:p>
          <a:p>
            <a:pPr marL="1085850" indent="-857250" fontAlgn="base">
              <a:buFont typeface="Arial" panose="020B0604020202020204" pitchFamily="34" charset="0"/>
              <a:buChar char="•"/>
            </a:pPr>
            <a:r>
              <a:rPr lang="fi-FI" dirty="0"/>
              <a:t>Olen sitä mitä teen.</a:t>
            </a:r>
          </a:p>
          <a:p>
            <a:pPr marL="1085850" indent="-857250" fontAlgn="base">
              <a:buFont typeface="Arial" panose="020B0604020202020204" pitchFamily="34" charset="0"/>
              <a:buChar char="•"/>
            </a:pPr>
            <a:r>
              <a:rPr lang="fi-FI" dirty="0"/>
              <a:t>Ihminen on </a:t>
            </a:r>
            <a:r>
              <a:rPr lang="fi-FI" b="1" dirty="0"/>
              <a:t>radikaalisti vapaa</a:t>
            </a:r>
            <a:r>
              <a:rPr lang="fi-FI" dirty="0"/>
              <a:t>.</a:t>
            </a:r>
          </a:p>
          <a:p>
            <a:pPr marL="1543050" lvl="1" indent="-857250" fontAlgn="base">
              <a:buFont typeface="Arial" panose="020B0604020202020204" pitchFamily="34" charset="0"/>
              <a:buChar char="•"/>
            </a:pPr>
            <a:r>
              <a:rPr lang="fi-FI" dirty="0"/>
              <a:t>Vapauttaan ja valintojaan ja siten vastuutaan ei voi paeta.</a:t>
            </a:r>
          </a:p>
          <a:p>
            <a:pPr marL="1543050" lvl="1" indent="-857250" fontAlgn="base">
              <a:buFont typeface="Arial" panose="020B0604020202020204" pitchFamily="34" charset="0"/>
              <a:buChar char="•"/>
            </a:pPr>
            <a:r>
              <a:rPr lang="fi-FI" dirty="0"/>
              <a:t>Tämä aiheuttaa ahdistuksen.</a:t>
            </a:r>
          </a:p>
          <a:p>
            <a:pPr marL="1085850" indent="-857250" fontAlgn="base">
              <a:buFont typeface="Arial" panose="020B0604020202020204" pitchFamily="34" charset="0"/>
              <a:buChar char="•"/>
            </a:pPr>
            <a:r>
              <a:rPr lang="fi-FI" dirty="0"/>
              <a:t>Yksilö valitsee joka hetki itsensä, toisin luuleminen on </a:t>
            </a:r>
            <a:r>
              <a:rPr lang="fi-FI" b="1" dirty="0"/>
              <a:t>huonoa uskoa</a:t>
            </a:r>
            <a:r>
              <a:rPr lang="fi-FI" dirty="0"/>
              <a:t>.</a:t>
            </a:r>
            <a:endParaRPr lang="fi-FI" sz="5400" dirty="0"/>
          </a:p>
          <a:p>
            <a:pPr marL="1543050" lvl="1" indent="-857250" fontAlgn="base">
              <a:buFont typeface="Arial" panose="020B0604020202020204" pitchFamily="34" charset="0"/>
              <a:buChar char="•"/>
            </a:pPr>
            <a:r>
              <a:rPr lang="fi-FI" dirty="0"/>
              <a:t>Yksilö ei ole sidottu mihinkään valinnoissaan. </a:t>
            </a:r>
          </a:p>
          <a:p>
            <a:pPr marL="1543050" lvl="1" indent="-857250" fontAlgn="base">
              <a:buFont typeface="Arial" panose="020B0604020202020204" pitchFamily="34" charset="0"/>
              <a:buChar char="•"/>
            </a:pPr>
            <a:r>
              <a:rPr lang="fi-FI" dirty="0"/>
              <a:t>Aina voi tehdä päätöksen tehdä tai olla tekemättä jotain, mutta yksilö kantaa tästä aina vastuun.</a:t>
            </a:r>
          </a:p>
          <a:p>
            <a:pPr marL="1543050" lvl="1" indent="-857250" fontAlgn="base">
              <a:buFont typeface="Arial" panose="020B0604020202020204" pitchFamily="34" charset="0"/>
              <a:buChar char="•"/>
            </a:pPr>
            <a:r>
              <a:rPr lang="fi-FI" dirty="0"/>
              <a:t>Selittelyt eivät auta.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10</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159643664"/>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Simone de Beauvoir</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ranskalainen kirjailija ja filosofi</a:t>
            </a:r>
          </a:p>
          <a:p>
            <a:pPr marL="1085850" indent="-857250" fontAlgn="base">
              <a:buFont typeface="Arial" panose="020B0604020202020204" pitchFamily="34" charset="0"/>
              <a:buChar char="•"/>
            </a:pPr>
            <a:r>
              <a:rPr lang="fi-FI" dirty="0"/>
              <a:t>Nainen on </a:t>
            </a:r>
            <a:r>
              <a:rPr lang="fi-FI" i="1" dirty="0"/>
              <a:t>Toinen</a:t>
            </a:r>
            <a:r>
              <a:rPr lang="fi-FI" dirty="0"/>
              <a:t> suhteessa mieheen.</a:t>
            </a:r>
          </a:p>
          <a:p>
            <a:pPr marL="1085850" indent="-857250" fontAlgn="base">
              <a:buFont typeface="Arial" panose="020B0604020202020204" pitchFamily="34" charset="0"/>
              <a:buChar char="•"/>
            </a:pPr>
            <a:r>
              <a:rPr lang="fi-FI" dirty="0"/>
              <a:t>Mikään valmiiksi annettu ei kuitenkaan määritä ihmisen olemusta, ei edes sukupuoli.</a:t>
            </a:r>
          </a:p>
          <a:p>
            <a:pPr marL="1543050" lvl="1" indent="-857250" fontAlgn="base">
              <a:buFont typeface="Arial" panose="020B0604020202020204" pitchFamily="34" charset="0"/>
              <a:buChar char="•"/>
            </a:pPr>
            <a:r>
              <a:rPr lang="fi-FI" dirty="0"/>
              <a:t>Erottelu biologisen sukupuolen (</a:t>
            </a:r>
            <a:r>
              <a:rPr lang="fi-FI" dirty="0" err="1"/>
              <a:t>eng</a:t>
            </a:r>
            <a:r>
              <a:rPr lang="fi-FI" dirty="0"/>
              <a:t>. </a:t>
            </a:r>
            <a:r>
              <a:rPr lang="fi-FI" i="1" dirty="0" err="1"/>
              <a:t>sex</a:t>
            </a:r>
            <a:r>
              <a:rPr lang="fi-FI" dirty="0"/>
              <a:t>) ja </a:t>
            </a:r>
            <a:r>
              <a:rPr lang="fi-FI" dirty="0" err="1"/>
              <a:t>psykososiaalisen</a:t>
            </a:r>
            <a:r>
              <a:rPr lang="fi-FI" dirty="0"/>
              <a:t> sukupuolen (engl. </a:t>
            </a:r>
            <a:r>
              <a:rPr lang="fi-FI" i="1" dirty="0" err="1"/>
              <a:t>gender</a:t>
            </a:r>
            <a:r>
              <a:rPr lang="fi-FI" dirty="0"/>
              <a:t>) välillä.</a:t>
            </a:r>
          </a:p>
          <a:p>
            <a:pPr marL="1543050" lvl="1" indent="-857250" fontAlgn="base">
              <a:buFont typeface="Arial" panose="020B0604020202020204" pitchFamily="34" charset="0"/>
              <a:buChar char="•"/>
            </a:pPr>
            <a:r>
              <a:rPr lang="fi-FI" dirty="0"/>
              <a:t>Nainen voi itse määritellä, minkälaisen roolin hän itselleen haluaa.</a:t>
            </a:r>
          </a:p>
          <a:p>
            <a:pPr marL="1085850" indent="-857250" fontAlgn="base">
              <a:buFont typeface="Arial" panose="020B0604020202020204" pitchFamily="34" charset="0"/>
              <a:buChar char="•"/>
            </a:pPr>
            <a:r>
              <a:rPr lang="fi-FI" i="1" dirty="0"/>
              <a:t>Naiseksi ei synnytä vaan naiseksi tullaan.</a:t>
            </a:r>
          </a:p>
          <a:p>
            <a:pPr marL="228600" indent="0" fontAlgn="base"/>
            <a:endParaRPr lang="fi-FI"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11</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491239750"/>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Tehtävä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r>
              <a:rPr lang="fi-FI" i="1" dirty="0"/>
              <a:t>Idea 2</a:t>
            </a:r>
            <a:r>
              <a:rPr lang="fi-FI" dirty="0"/>
              <a:t>, luku 11, tehtävä 4 (s. 115):</a:t>
            </a:r>
            <a:br>
              <a:rPr lang="fi-FI" dirty="0"/>
            </a:br>
            <a:endParaRPr lang="fi-FI" dirty="0"/>
          </a:p>
          <a:p>
            <a:pPr marL="228600" indent="0"/>
            <a:r>
              <a:rPr lang="fi-FI" dirty="0"/>
              <a:t>Monet ovat kritisoineet vanhoja tapanormeja, kuten normia, jonka mukaan miehen pitää avata naiselle ovi. Pohdi, millaisissa tilanteissa hyväksyt tyttöjen ja poikien tai naisten ja miesten erilaisen kohtelun sukupuolen vuoksi. Perustele.</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2168514377"/>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 </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a:buFont typeface="Arial" panose="020B0604020202020204" pitchFamily="34" charset="0"/>
              <a:buChar char="•"/>
            </a:pPr>
            <a:r>
              <a:rPr lang="fi-FI" dirty="0"/>
              <a:t>Luetaan seuraavalla dialla oleva Jean-Paul Sartren teksti. </a:t>
            </a:r>
          </a:p>
          <a:p>
            <a:pPr marL="1085850" indent="-857250">
              <a:buFont typeface="Arial" panose="020B0604020202020204" pitchFamily="34" charset="0"/>
              <a:buChar char="•"/>
            </a:pPr>
            <a:r>
              <a:rPr lang="fi-FI" dirty="0"/>
              <a:t>Mitä hän haluaa tekstissä sanoa eksistentialismin perustavista ajatuksista?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77500" lnSpcReduction="20000"/>
          </a:bodyPr>
          <a:lstStyle/>
          <a:p>
            <a:r>
              <a:rPr lang="fi-FI" b="1" dirty="0"/>
              <a:t>Jean-Paul Sartre, </a:t>
            </a:r>
            <a:r>
              <a:rPr lang="fi-FI" b="1" i="1" dirty="0"/>
              <a:t>Eksistentialismikin on humanismia</a:t>
            </a:r>
            <a:r>
              <a:rPr lang="fi-FI" b="1" dirty="0"/>
              <a:t>:</a:t>
            </a:r>
            <a:endParaRPr lang="fi-FI" dirty="0"/>
          </a:p>
          <a:p>
            <a:pPr marL="228600" indent="0"/>
            <a:r>
              <a:rPr lang="fi-FI" dirty="0"/>
              <a:t>”Edustamani ateistinen eksistentialismi on selväpiirteisempää. Sen mukaan, vaikkei Jumalaa olekaan olemassa, on kuitenkin yksi olento, jonka olemassaolo on ennen olemusta, olento, joka on olemassa jo ennen kuin sitä käsittein voidaan määritellä. Tämä olento on ihminen. – – Entä mitä sitten tässä yhteydessä tarkoitetaan kun sanotaan että olemassaolo on ennen olemusta? Se merkitsee että ihminen on olemassa ensin, – – ilmaantuu maailmaan ja määrittelee itsensä vasta kaiken tämän jälkeen. Se ettei ihminen sellaisena kuin eksistentialisti hänet käsittää, ole määriteltävissä, johtuu siitä ettei hän aluksi ole mitään. Oleminen alkaa vasta myöhemmin ja hänestä tulee se mitä hän itsestään tekee. Ei ole myöskään ihmisluontoa, koska ei ole Jumalaa, joka sen mielessään loisi. Ihminen on, ei ainoastaan sellainen miksi hän itsensä käsittää, vaan myös sitä mitä tahtoo olla, sellainen minä hän itseään pitää ollessaan olemassa, sitten kun olemassaoloa kohti syöksyvä laine saavuttaa rannan: ihminen on vain sitä, mitä hän itsestään tekee. Tämä on eksistentialismin ensimmäinen periaate.”</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
        <p:nvSpPr>
          <p:cNvPr id="2" name="Tekstiruutu 1">
            <a:extLst>
              <a:ext uri="{FF2B5EF4-FFF2-40B4-BE49-F238E27FC236}">
                <a16:creationId xmlns:a16="http://schemas.microsoft.com/office/drawing/2014/main" id="{73327599-A6E6-FA46-BEB3-BD0D2D56E32C}"/>
              </a:ext>
            </a:extLst>
          </p:cNvPr>
          <p:cNvSpPr txBox="1"/>
          <p:nvPr/>
        </p:nvSpPr>
        <p:spPr>
          <a:xfrm>
            <a:off x="4432105" y="12100134"/>
            <a:ext cx="18208534" cy="461665"/>
          </a:xfrm>
          <a:prstGeom prst="rect">
            <a:avLst/>
          </a:prstGeom>
          <a:noFill/>
        </p:spPr>
        <p:txBody>
          <a:bodyPr wrap="square" rtlCol="0">
            <a:spAutoFit/>
          </a:bodyPr>
          <a:lstStyle/>
          <a:p>
            <a:pPr marL="228600" indent="0" algn="r"/>
            <a:r>
              <a:rPr lang="fi-FI" sz="2400" dirty="0">
                <a:latin typeface="Calibri" panose="020F0502020204030204" pitchFamily="34" charset="0"/>
                <a:cs typeface="Calibri" panose="020F0502020204030204" pitchFamily="34" charset="0"/>
              </a:rPr>
              <a:t>Lähde: Jean-Paul Sartre. </a:t>
            </a:r>
            <a:r>
              <a:rPr lang="fi-FI" sz="2400" i="1" dirty="0">
                <a:latin typeface="Calibri" panose="020F0502020204030204" pitchFamily="34" charset="0"/>
                <a:cs typeface="Calibri" panose="020F0502020204030204" pitchFamily="34" charset="0"/>
              </a:rPr>
              <a:t>Eksistentialismikin on humanismia</a:t>
            </a:r>
            <a:r>
              <a:rPr lang="fi-FI" sz="2400" dirty="0">
                <a:latin typeface="Calibri" panose="020F0502020204030204" pitchFamily="34" charset="0"/>
                <a:cs typeface="Calibri" panose="020F0502020204030204" pitchFamily="34" charset="0"/>
              </a:rPr>
              <a:t>. Esseitä I. Julkaistu: 1946. Käännös: Aarne T. K. Lahtinen (1965).</a:t>
            </a:r>
          </a:p>
        </p:txBody>
      </p:sp>
    </p:spTree>
    <p:extLst>
      <p:ext uri="{BB962C8B-B14F-4D97-AF65-F5344CB8AC3E}">
        <p14:creationId xmlns:p14="http://schemas.microsoft.com/office/powerpoint/2010/main" val="4061808410"/>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Eksistentialismi</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lnSpcReduction="10000"/>
          </a:bodyPr>
          <a:lstStyle/>
          <a:p>
            <a:pPr marL="1085850" indent="-857250" fontAlgn="base">
              <a:buFont typeface="Arial" panose="020B0604020202020204" pitchFamily="34" charset="0"/>
              <a:buChar char="•"/>
            </a:pPr>
            <a:r>
              <a:rPr lang="fi-FI" dirty="0"/>
              <a:t>Filosofian ja kirjallisuuden suuntaus, jossa on keskeistä yksilön kokemus ja oleminen maailmassa.</a:t>
            </a:r>
          </a:p>
          <a:p>
            <a:pPr marL="1085850" indent="-857250" fontAlgn="base">
              <a:buFont typeface="Arial" panose="020B0604020202020204" pitchFamily="34" charset="0"/>
              <a:buChar char="•"/>
            </a:pPr>
            <a:r>
              <a:rPr lang="fi-FI" b="1" dirty="0" err="1"/>
              <a:t>Essentialismissa</a:t>
            </a:r>
            <a:r>
              <a:rPr lang="fi-FI" b="1" i="1" dirty="0"/>
              <a:t> </a:t>
            </a:r>
            <a:r>
              <a:rPr lang="fi-FI" dirty="0"/>
              <a:t>ajatellaan, että ihmisellä on valmis olemus.</a:t>
            </a:r>
          </a:p>
          <a:p>
            <a:pPr marL="1543050" lvl="1" indent="-857250" fontAlgn="base">
              <a:buFont typeface="Arial" panose="020B0604020202020204" pitchFamily="34" charset="0"/>
              <a:buChar char="•"/>
            </a:pPr>
            <a:r>
              <a:rPr lang="fi-FI" dirty="0"/>
              <a:t>synnymme tietynlaisiksi</a:t>
            </a:r>
          </a:p>
          <a:p>
            <a:pPr marL="1543050" lvl="1" indent="-857250" fontAlgn="base">
              <a:buFont typeface="Arial" panose="020B0604020202020204" pitchFamily="34" charset="0"/>
              <a:buChar char="•"/>
            </a:pPr>
            <a:r>
              <a:rPr lang="fi-FI" i="1" dirty="0"/>
              <a:t>olemus ennen olemassaoloa</a:t>
            </a:r>
            <a:endParaRPr lang="fi-FI" dirty="0"/>
          </a:p>
          <a:p>
            <a:pPr marL="1085850" indent="-857250" fontAlgn="base">
              <a:buFont typeface="Arial" panose="020B0604020202020204" pitchFamily="34" charset="0"/>
              <a:buChar char="•"/>
            </a:pPr>
            <a:r>
              <a:rPr lang="fi-FI" b="1" dirty="0"/>
              <a:t>Eksistentialistit</a:t>
            </a:r>
            <a:r>
              <a:rPr lang="fi-FI" b="1" i="1" dirty="0"/>
              <a:t> </a:t>
            </a:r>
            <a:r>
              <a:rPr lang="fi-FI" dirty="0"/>
              <a:t>kääntävät tämän ajatuksen.</a:t>
            </a:r>
            <a:endParaRPr lang="fi-FI" b="1" i="1" dirty="0"/>
          </a:p>
          <a:p>
            <a:pPr marL="1543050" lvl="1" indent="-857250" fontAlgn="base">
              <a:buFont typeface="Arial" panose="020B0604020202020204" pitchFamily="34" charset="0"/>
              <a:buChar char="•"/>
            </a:pPr>
            <a:r>
              <a:rPr lang="fi-FI" b="1" i="1" dirty="0"/>
              <a:t>Olemassaolo edeltää olemusta.</a:t>
            </a:r>
          </a:p>
          <a:p>
            <a:pPr marL="1543050" lvl="1" indent="-857250" fontAlgn="base">
              <a:buFont typeface="Arial" panose="020B0604020202020204" pitchFamily="34" charset="0"/>
              <a:buChar char="•"/>
            </a:pPr>
            <a:r>
              <a:rPr lang="fi-FI" dirty="0"/>
              <a:t>Ihminen syntyy maailmaan vailla olemusta, kunkin tehtävä on luoda elämästään merkityksellinen.</a:t>
            </a:r>
            <a:endParaRPr lang="fi-FI" sz="4800"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4</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3541570766"/>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err="1"/>
              <a:t>Søren</a:t>
            </a:r>
            <a:r>
              <a:rPr lang="fi-FI" dirty="0"/>
              <a:t> </a:t>
            </a:r>
            <a:r>
              <a:rPr lang="fi-FI" dirty="0" err="1"/>
              <a:t>Kierkegaard</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lnSpcReduction="10000"/>
          </a:bodyPr>
          <a:lstStyle/>
          <a:p>
            <a:pPr marL="1085850" indent="-857250" fontAlgn="base">
              <a:buFont typeface="Arial" panose="020B0604020202020204" pitchFamily="34" charset="0"/>
              <a:buChar char="•"/>
            </a:pPr>
            <a:r>
              <a:rPr lang="fi-FI" dirty="0"/>
              <a:t>tanskalainen teologi ja filosofi</a:t>
            </a:r>
          </a:p>
          <a:p>
            <a:pPr marL="1085850" indent="-857250" fontAlgn="base">
              <a:buFont typeface="Arial" panose="020B0604020202020204" pitchFamily="34" charset="0"/>
              <a:buChar char="•"/>
            </a:pPr>
            <a:r>
              <a:rPr lang="fi-FI" dirty="0"/>
              <a:t>Äärimmäisen yksilöllisyyden filosofia: vain subjektin kokemuksella ja valinnoilla on merkitystä.</a:t>
            </a:r>
          </a:p>
          <a:p>
            <a:pPr marL="1543050" lvl="1" indent="-857250" fontAlgn="base">
              <a:buFont typeface="Arial" panose="020B0604020202020204" pitchFamily="34" charset="0"/>
              <a:buChar char="•"/>
            </a:pPr>
            <a:r>
              <a:rPr lang="fi-FI" dirty="0"/>
              <a:t>Kuinka juuri minä näen maailman, teen valintoja ja koen valintojeni seuraukset?</a:t>
            </a:r>
          </a:p>
          <a:p>
            <a:pPr marL="1085850" indent="-857250" fontAlgn="base">
              <a:buFont typeface="Arial" panose="020B0604020202020204" pitchFamily="34" charset="0"/>
              <a:buChar char="•"/>
            </a:pPr>
            <a:r>
              <a:rPr lang="fi-FI" dirty="0"/>
              <a:t>Elämisen kolme tasoa:</a:t>
            </a:r>
          </a:p>
          <a:p>
            <a:pPr marL="1600200" lvl="1" indent="-914400" fontAlgn="base">
              <a:buFont typeface="+mj-lt"/>
              <a:buAutoNum type="arabicPeriod"/>
            </a:pPr>
            <a:r>
              <a:rPr lang="fi-FI" dirty="0"/>
              <a:t>esteettinen: nautiskelu</a:t>
            </a:r>
          </a:p>
          <a:p>
            <a:pPr marL="1600200" lvl="1" indent="-914400" fontAlgn="base">
              <a:buFont typeface="+mj-lt"/>
              <a:buAutoNum type="arabicPeriod"/>
            </a:pPr>
            <a:r>
              <a:rPr lang="fi-FI" dirty="0"/>
              <a:t>eettinen: velvollisuuksien noudattaminen</a:t>
            </a:r>
          </a:p>
          <a:p>
            <a:pPr marL="1600200" lvl="1" indent="-914400" fontAlgn="base">
              <a:buFont typeface="+mj-lt"/>
              <a:buAutoNum type="arabicPeriod"/>
            </a:pPr>
            <a:r>
              <a:rPr lang="fi-FI" b="1" dirty="0"/>
              <a:t>uskonnollinen: hyppy uskon varaan</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5</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291109642"/>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err="1"/>
              <a:t>Kierkegaardin</a:t>
            </a:r>
            <a:r>
              <a:rPr lang="fi-FI" dirty="0"/>
              <a:t> elämisen kolme tasoa</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371600" indent="-1143000" fontAlgn="base">
              <a:buFont typeface="+mj-lt"/>
              <a:buAutoNum type="arabicPeriod"/>
            </a:pPr>
            <a:r>
              <a:rPr lang="fi-FI" b="1" dirty="0"/>
              <a:t>Esteettinen taso:</a:t>
            </a:r>
          </a:p>
          <a:p>
            <a:pPr marL="1543050" lvl="1" indent="-857250" fontAlgn="base">
              <a:buFont typeface="Arial" panose="020B0604020202020204" pitchFamily="34" charset="0"/>
              <a:buChar char="•"/>
            </a:pPr>
            <a:r>
              <a:rPr lang="fi-FI" dirty="0"/>
              <a:t>Keskittyminen nautiskeluun (hedonismia)</a:t>
            </a:r>
          </a:p>
          <a:p>
            <a:pPr marL="1543050" lvl="1" indent="-857250" fontAlgn="base">
              <a:buFont typeface="Arial" panose="020B0604020202020204" pitchFamily="34" charset="0"/>
              <a:buChar char="•"/>
            </a:pPr>
            <a:r>
              <a:rPr lang="fi-FI" dirty="0"/>
              <a:t>Pinnallisia iloja</a:t>
            </a:r>
          </a:p>
          <a:p>
            <a:pPr marL="1543050" lvl="1" indent="-857250" fontAlgn="base">
              <a:buFont typeface="Arial" panose="020B0604020202020204" pitchFamily="34" charset="0"/>
              <a:buChar char="•"/>
            </a:pPr>
            <a:r>
              <a:rPr lang="fi-FI" dirty="0"/>
              <a:t>Ongelmana turhautuminen</a:t>
            </a:r>
          </a:p>
          <a:p>
            <a:pPr marL="2000250" lvl="2" indent="-857250" fontAlgn="base">
              <a:buFont typeface="Arial" panose="020B0604020202020204" pitchFamily="34" charset="0"/>
              <a:buChar char="•"/>
            </a:pPr>
            <a:r>
              <a:rPr lang="fi-FI" dirty="0"/>
              <a:t>Lopulta mikään ei tunnu enää miltään.</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6</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270926965"/>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err="1"/>
              <a:t>Kierkegaardin</a:t>
            </a:r>
            <a:r>
              <a:rPr lang="fi-FI" dirty="0"/>
              <a:t> elämisen kolme tasoa</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371600" indent="-1143000" fontAlgn="base">
              <a:buFont typeface="+mj-lt"/>
              <a:buAutoNum type="arabicPeriod" startAt="2"/>
            </a:pPr>
            <a:r>
              <a:rPr lang="fi-FI" b="1" dirty="0"/>
              <a:t>Eettinen taso:</a:t>
            </a:r>
          </a:p>
          <a:p>
            <a:pPr marL="1543050" lvl="1" indent="-857250" fontAlgn="base">
              <a:buFont typeface="Arial" panose="020B0604020202020204" pitchFamily="34" charset="0"/>
              <a:buChar char="•"/>
            </a:pPr>
            <a:r>
              <a:rPr lang="fi-FI" dirty="0"/>
              <a:t>Luopuminen hetkellisistä nautinnoista suuremman hyvän vuoksi</a:t>
            </a:r>
          </a:p>
          <a:p>
            <a:pPr marL="1543050" lvl="1" indent="-857250" fontAlgn="base">
              <a:buFont typeface="Arial" panose="020B0604020202020204" pitchFamily="34" charset="0"/>
              <a:buChar char="•"/>
            </a:pPr>
            <a:r>
              <a:rPr lang="fi-FI" dirty="0"/>
              <a:t>Ihminen ymmärtää velvollisuutensa.</a:t>
            </a:r>
          </a:p>
          <a:p>
            <a:pPr marL="2000250" lvl="2" indent="-857250" fontAlgn="base">
              <a:buFont typeface="Arial" panose="020B0604020202020204" pitchFamily="34" charset="0"/>
              <a:buChar char="•"/>
            </a:pPr>
            <a:r>
              <a:rPr lang="fi-FI" dirty="0"/>
              <a:t>Työpaikka, verot, asuntolaina, lastenkasvatus, sääntöjen noudattaminen</a:t>
            </a:r>
          </a:p>
          <a:p>
            <a:pPr marL="1543050" lvl="1" indent="-857250" fontAlgn="base">
              <a:buFont typeface="Arial" panose="020B0604020202020204" pitchFamily="34" charset="0"/>
              <a:buChar char="•"/>
            </a:pPr>
            <a:r>
              <a:rPr lang="fi-FI" dirty="0"/>
              <a:t>Elämä on kuitenkin epäaitoa ja epäyksilöllistä, koska se nojaa muiden odotusten täyttämiseen.</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2053953351"/>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err="1"/>
              <a:t>Kierkegaardin</a:t>
            </a:r>
            <a:r>
              <a:rPr lang="fi-FI" dirty="0"/>
              <a:t> elämisen kolme tasoa</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371600" indent="-1143000" fontAlgn="base">
              <a:buFont typeface="+mj-lt"/>
              <a:buAutoNum type="arabicPeriod" startAt="3"/>
            </a:pPr>
            <a:r>
              <a:rPr lang="fi-FI" b="1" dirty="0"/>
              <a:t>Uskonnollinen taso:</a:t>
            </a:r>
          </a:p>
          <a:p>
            <a:pPr marL="1543050" lvl="1" indent="-857250" fontAlgn="base">
              <a:buFont typeface="Arial" panose="020B0604020202020204" pitchFamily="34" charset="0"/>
              <a:buChar char="•"/>
            </a:pPr>
            <a:r>
              <a:rPr lang="fi-FI" dirty="0"/>
              <a:t>Todellinen yksilöllisyys toteutuu kristinuskossa.</a:t>
            </a:r>
          </a:p>
          <a:p>
            <a:pPr marL="1543050" lvl="1" indent="-857250" fontAlgn="base">
              <a:buFont typeface="Arial" panose="020B0604020202020204" pitchFamily="34" charset="0"/>
              <a:buChar char="•"/>
            </a:pPr>
            <a:r>
              <a:rPr lang="fi-FI" dirty="0"/>
              <a:t>Jumalan olemassaolosta meillä ei ole tietoa, joten on </a:t>
            </a:r>
            <a:r>
              <a:rPr lang="fi-FI" i="1" dirty="0"/>
              <a:t>hypättävä uskon varaan.</a:t>
            </a:r>
          </a:p>
          <a:p>
            <a:pPr marL="2000250" lvl="2" indent="-857250" fontAlgn="base">
              <a:buFont typeface="Arial" panose="020B0604020202020204" pitchFamily="34" charset="0"/>
              <a:buChar char="•"/>
            </a:pPr>
            <a:r>
              <a:rPr lang="fi-FI" dirty="0"/>
              <a:t>Ei ole mitään varmuutta, mitä uskominen tuo tullessaan, mutta siihen on sitouduttava täysin.</a:t>
            </a:r>
          </a:p>
          <a:p>
            <a:pPr marL="2000250" lvl="2" indent="-857250" fontAlgn="base">
              <a:buFont typeface="Arial" panose="020B0604020202020204" pitchFamily="34" charset="0"/>
              <a:buChar char="•"/>
            </a:pPr>
            <a:r>
              <a:rPr lang="fi-FI" dirty="0"/>
              <a:t>Tämä on suurinta mahdollista vapautta.</a:t>
            </a:r>
          </a:p>
          <a:p>
            <a:pPr marL="0" lvl="0" indent="0" algn="l" rtl="0">
              <a:lnSpc>
                <a:spcPct val="90000"/>
              </a:lnSpc>
              <a:spcBef>
                <a:spcPts val="0"/>
              </a:spcBef>
              <a:spcAft>
                <a:spcPts val="0"/>
              </a:spcAft>
              <a:buClr>
                <a:schemeClr val="dk1"/>
              </a:buClr>
              <a:buSzPts val="6000"/>
              <a:buFont typeface="Calibri"/>
              <a:buNone/>
            </a:pP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8</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4122350713"/>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Jean Paul Sartre</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ranskalainen kirjailija ja filosofi</a:t>
            </a:r>
          </a:p>
          <a:p>
            <a:pPr marL="1085850" indent="-857250" fontAlgn="base">
              <a:buFont typeface="Arial" panose="020B0604020202020204" pitchFamily="34" charset="0"/>
              <a:buChar char="•"/>
            </a:pPr>
            <a:r>
              <a:rPr lang="fi-FI" dirty="0"/>
              <a:t>Ihminen on pohjattoman vapaa, ja siksi yksilö on aina vastuussa omista valinnoistaan.</a:t>
            </a:r>
          </a:p>
          <a:p>
            <a:pPr marL="1085850" indent="-857250" fontAlgn="base">
              <a:buFont typeface="Arial" panose="020B0604020202020204" pitchFamily="34" charset="0"/>
              <a:buChar char="•"/>
            </a:pPr>
            <a:r>
              <a:rPr lang="fi-FI" dirty="0"/>
              <a:t>Vapaus tuo mukanaan ahdistuksen (</a:t>
            </a:r>
            <a:r>
              <a:rPr lang="fi-FI" dirty="0" err="1"/>
              <a:t>Angst</a:t>
            </a:r>
            <a:r>
              <a:rPr lang="fi-FI" dirty="0"/>
              <a:t>).</a:t>
            </a:r>
          </a:p>
          <a:p>
            <a:pPr marL="1085850" indent="-857250" fontAlgn="base">
              <a:buFont typeface="Arial" panose="020B0604020202020204" pitchFamily="34" charset="0"/>
              <a:buChar char="•"/>
            </a:pPr>
            <a:r>
              <a:rPr lang="fi-FI" dirty="0"/>
              <a:t>Yksilö valitsee joka hetki itsensä, toisin luuleminen on huonoa uskoa.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9</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11</a:t>
            </a:r>
            <a:endParaRPr dirty="0"/>
          </a:p>
        </p:txBody>
      </p:sp>
    </p:spTree>
    <p:extLst>
      <p:ext uri="{BB962C8B-B14F-4D97-AF65-F5344CB8AC3E}">
        <p14:creationId xmlns:p14="http://schemas.microsoft.com/office/powerpoint/2010/main" val="1128499883"/>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D330BE2FF61EB4F9F095CEE9DE28A4F" ma:contentTypeVersion="12" ma:contentTypeDescription="Luo uusi asiakirja." ma:contentTypeScope="" ma:versionID="2d172205e6b1e9f90410461194ccb86e">
  <xsd:schema xmlns:xsd="http://www.w3.org/2001/XMLSchema" xmlns:xs="http://www.w3.org/2001/XMLSchema" xmlns:p="http://schemas.microsoft.com/office/2006/metadata/properties" xmlns:ns3="842ccd07-6dee-4268-8983-d0cc307909f3" xmlns:ns4="ae6f4c56-1b40-49ce-a64e-cede96ac5a44" targetNamespace="http://schemas.microsoft.com/office/2006/metadata/properties" ma:root="true" ma:fieldsID="0c59c07ba59b230843aced3d90a01ec9" ns3:_="" ns4:_="">
    <xsd:import namespace="842ccd07-6dee-4268-8983-d0cc307909f3"/>
    <xsd:import namespace="ae6f4c56-1b40-49ce-a64e-cede96ac5a4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AutoKeyPoints" minOccurs="0"/>
                <xsd:element ref="ns4:MediaServiceKeyPoint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ccd07-6dee-4268-8983-d0cc307909f3"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f4c56-1b40-49ce-a64e-cede96ac5a4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6889BC-D819-406B-B0F3-78FD5BF8C9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2ccd07-6dee-4268-8983-d0cc307909f3"/>
    <ds:schemaRef ds:uri="ae6f4c56-1b40-49ce-a64e-cede96ac5a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97D492-8DCE-47A8-A1D8-E3285F7EB359}">
  <ds:schemaRefs>
    <ds:schemaRef ds:uri="http://schemas.microsoft.com/sharepoint/v3/contenttype/forms"/>
  </ds:schemaRefs>
</ds:datastoreItem>
</file>

<file path=customXml/itemProps3.xml><?xml version="1.0" encoding="utf-8"?>
<ds:datastoreItem xmlns:ds="http://schemas.openxmlformats.org/officeDocument/2006/customXml" ds:itemID="{F9714933-E1C3-4F47-9742-93605C69CB5E}">
  <ds:schemaRefs>
    <ds:schemaRef ds:uri="http://purl.org/dc/terms/"/>
    <ds:schemaRef ds:uri="http://schemas.openxmlformats.org/package/2006/metadata/core-properties"/>
    <ds:schemaRef ds:uri="http://purl.org/dc/dcmitype/"/>
    <ds:schemaRef ds:uri="842ccd07-6dee-4268-8983-d0cc307909f3"/>
    <ds:schemaRef ds:uri="http://schemas.microsoft.com/office/infopath/2007/PartnerControls"/>
    <ds:schemaRef ds:uri="http://purl.org/dc/elements/1.1/"/>
    <ds:schemaRef ds:uri="http://schemas.microsoft.com/office/2006/metadata/properties"/>
    <ds:schemaRef ds:uri="http://schemas.microsoft.com/office/2006/documentManagement/types"/>
    <ds:schemaRef ds:uri="ae6f4c56-1b40-49ce-a64e-cede96ac5a4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62</TotalTime>
  <Words>864</Words>
  <Application>Microsoft Office PowerPoint</Application>
  <PresentationFormat>Mukautettu</PresentationFormat>
  <Paragraphs>105</Paragraphs>
  <Slides>12</Slides>
  <Notes>12</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12</vt:i4>
      </vt:variant>
    </vt:vector>
  </HeadingPairs>
  <TitlesOfParts>
    <vt:vector size="15" baseType="lpstr">
      <vt:lpstr>Arial</vt:lpstr>
      <vt:lpstr>Calibri</vt:lpstr>
      <vt:lpstr>Office-teema</vt:lpstr>
      <vt:lpstr>11. Yksilö, vapaus ja ahdistus</vt:lpstr>
      <vt:lpstr>Virittäytyminen aiheeseen </vt:lpstr>
      <vt:lpstr>Virittäytyminen aiheeseen</vt:lpstr>
      <vt:lpstr>Eksistentialismi</vt:lpstr>
      <vt:lpstr>Søren Kierkegaard</vt:lpstr>
      <vt:lpstr>Kierkegaardin elämisen kolme tasoa</vt:lpstr>
      <vt:lpstr>Kierkegaardin elämisen kolme tasoa</vt:lpstr>
      <vt:lpstr>Kierkegaardin elämisen kolme tasoa</vt:lpstr>
      <vt:lpstr>Jean Paul Sartre</vt:lpstr>
      <vt:lpstr>Jean Paul Sartre</vt:lpstr>
      <vt:lpstr>Simone de Beauvoir</vt:lpstr>
      <vt:lpstr>Tehtävä</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Yksilö, vapaus ja ahdistus</dc:title>
  <dc:creator>Roms Jochen</dc:creator>
  <cp:lastModifiedBy>Roms Jochen</cp:lastModifiedBy>
  <cp:revision>11</cp:revision>
  <dcterms:modified xsi:type="dcterms:W3CDTF">2022-11-08T07:40:54Z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0x0101001D330BE2FF61EB4F9F095CEE9DE28A4F</vt:lpwstr>
  </property>
</Properties>
</file>