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6" r:id="rId4"/>
  </p:sldMasterIdLst>
  <p:notesMasterIdLst>
    <p:notesMasterId r:id="rId17"/>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x="24384000" cy="13716000"/>
  <p:notesSz cx="6794500" cy="9931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46"/>
  </p:normalViewPr>
  <p:slideViewPr>
    <p:cSldViewPr snapToGrid="0" snapToObjects="1">
      <p:cViewPr varScale="1">
        <p:scale>
          <a:sx n="35" d="100"/>
          <a:sy n="35"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4283" cy="49829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48645" y="0"/>
            <a:ext cx="2944283" cy="498295"/>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450" y="4779486"/>
            <a:ext cx="5435600" cy="3910489"/>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33107"/>
            <a:ext cx="2944283" cy="498294"/>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48645" y="9433107"/>
            <a:ext cx="2944283" cy="498294"/>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fi-FI"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1: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3" name="Google Shape;83;p1: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732090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552779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228600" indent="0" rtl="0">
              <a:buNone/>
            </a:pPr>
            <a:r>
              <a:rPr lang="fi-FI" sz="1200" b="1" i="0" u="none" strike="noStrike" cap="none" dirty="0">
                <a:solidFill>
                  <a:schemeClr val="dk1"/>
                </a:solidFill>
                <a:effectLst/>
                <a:latin typeface="Calibri"/>
                <a:ea typeface="Calibri"/>
                <a:cs typeface="Calibri"/>
                <a:sym typeface="Calibri"/>
              </a:rPr>
              <a:t>Tehtävän avaus:</a:t>
            </a:r>
            <a:r>
              <a:rPr lang="fi-FI" sz="1200" b="0" i="0" u="none" strike="noStrike" cap="none" dirty="0">
                <a:solidFill>
                  <a:schemeClr val="dk1"/>
                </a:solidFill>
                <a:effectLst/>
                <a:latin typeface="Calibri"/>
                <a:ea typeface="Calibri"/>
                <a:cs typeface="Calibri"/>
                <a:sym typeface="Calibri"/>
              </a:rPr>
              <a:t/>
            </a:r>
            <a:br>
              <a:rPr lang="fi-FI" sz="1200" b="0" i="0" u="none" strike="noStrike" cap="none" dirty="0">
                <a:solidFill>
                  <a:schemeClr val="dk1"/>
                </a:solidFill>
                <a:effectLst/>
                <a:latin typeface="Calibri"/>
                <a:ea typeface="Calibri"/>
                <a:cs typeface="Calibri"/>
                <a:sym typeface="Calibri"/>
              </a:rPr>
            </a:br>
            <a:endParaRPr lang="fi-FI" sz="1200" b="0" i="0" u="none" strike="noStrike" cap="none" dirty="0">
              <a:solidFill>
                <a:schemeClr val="dk1"/>
              </a:solidFill>
              <a:effectLst/>
              <a:latin typeface="Calibri"/>
              <a:ea typeface="Calibri"/>
              <a:cs typeface="Calibri"/>
              <a:sym typeface="Calibri"/>
            </a:endParaRPr>
          </a:p>
          <a:p>
            <a:pPr rtl="0">
              <a:buAutoNum type="alphaLcParenR"/>
            </a:pPr>
            <a:r>
              <a:rPr lang="fi-FI" sz="1200" b="1" i="0" u="none" strike="noStrike" cap="none" dirty="0">
                <a:solidFill>
                  <a:schemeClr val="dk1"/>
                </a:solidFill>
                <a:effectLst/>
                <a:latin typeface="Calibri"/>
                <a:ea typeface="Calibri"/>
                <a:cs typeface="Calibri"/>
                <a:sym typeface="Calibri"/>
              </a:rPr>
              <a:t>Moraali on tunnetta. </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Liittyy </a:t>
            </a:r>
            <a:r>
              <a:rPr lang="fi-FI" sz="1200" b="0" i="0" u="none" strike="noStrike" cap="none" dirty="0" err="1">
                <a:solidFill>
                  <a:schemeClr val="dk1"/>
                </a:solidFill>
                <a:effectLst/>
                <a:latin typeface="Calibri"/>
                <a:ea typeface="Calibri"/>
                <a:cs typeface="Calibri"/>
                <a:sym typeface="Calibri"/>
              </a:rPr>
              <a:t>sentimentalismiin</a:t>
            </a:r>
            <a:r>
              <a:rPr lang="fi-FI" sz="1200" b="0" i="0" u="none" strike="noStrike" cap="none" dirty="0">
                <a:solidFill>
                  <a:schemeClr val="dk1"/>
                </a:solidFill>
                <a:effectLst/>
                <a:latin typeface="Calibri"/>
                <a:ea typeface="Calibri"/>
                <a:cs typeface="Calibri"/>
                <a:sym typeface="Calibri"/>
              </a:rPr>
              <a:t>, eli metaetiikan teoriaan, jonka mukaan tietyt tunteet (empatia, välittäminen) ovat moraalin perusta, sekä </a:t>
            </a:r>
            <a:r>
              <a:rPr lang="fi-FI" sz="1200" b="0" i="0" u="none" strike="noStrike" cap="none" dirty="0" err="1">
                <a:solidFill>
                  <a:schemeClr val="dk1"/>
                </a:solidFill>
                <a:effectLst/>
                <a:latin typeface="Calibri"/>
                <a:ea typeface="Calibri"/>
                <a:cs typeface="Calibri"/>
                <a:sym typeface="Calibri"/>
              </a:rPr>
              <a:t>emotivismiin</a:t>
            </a:r>
            <a:r>
              <a:rPr lang="fi-FI" sz="1200" b="0" i="0" u="none" strike="noStrike" cap="none" dirty="0">
                <a:solidFill>
                  <a:schemeClr val="dk1"/>
                </a:solidFill>
                <a:effectLst/>
                <a:latin typeface="Calibri"/>
                <a:ea typeface="Calibri"/>
                <a:cs typeface="Calibri"/>
                <a:sym typeface="Calibri"/>
              </a:rPr>
              <a:t>, jonka mukaan moraali on tunteen ilmaisua.</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Ja jos ajattelemme tunteiden olevan luonnollisia ominaisuuksia, niin tämä liittyy myös naturalismiin.</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Puolesta:</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Jos </a:t>
            </a:r>
            <a:r>
              <a:rPr lang="fi-FI" sz="1200" b="0" i="0" u="none" strike="noStrike" cap="none" dirty="0" err="1">
                <a:solidFill>
                  <a:schemeClr val="dk1"/>
                </a:solidFill>
                <a:effectLst/>
                <a:latin typeface="Calibri"/>
                <a:ea typeface="Calibri"/>
                <a:cs typeface="Calibri"/>
                <a:sym typeface="Calibri"/>
              </a:rPr>
              <a:t>emotivismi</a:t>
            </a:r>
            <a:r>
              <a:rPr lang="fi-FI" sz="1200" b="0" i="0" u="none" strike="noStrike" cap="none" dirty="0">
                <a:solidFill>
                  <a:schemeClr val="dk1"/>
                </a:solidFill>
                <a:effectLst/>
                <a:latin typeface="Calibri"/>
                <a:ea typeface="Calibri"/>
                <a:cs typeface="Calibri"/>
                <a:sym typeface="Calibri"/>
              </a:rPr>
              <a:t> on on oikeassa, moraali voidaan nähdä pelkkänä tunteen ilmauksena, kuten: Jos pidän jotakin moraalisesti vääränä, näkemys ei ole ”tosi” tai ”epätosi”, vaan se on vain </a:t>
            </a:r>
            <a:r>
              <a:rPr lang="fi-FI" sz="1200" b="0" i="0" u="none" strike="noStrike" cap="none" dirty="0" err="1">
                <a:solidFill>
                  <a:schemeClr val="dk1"/>
                </a:solidFill>
                <a:effectLst/>
                <a:latin typeface="Calibri"/>
                <a:ea typeface="Calibri"/>
                <a:cs typeface="Calibri"/>
                <a:sym typeface="Calibri"/>
              </a:rPr>
              <a:t>tunteeen</a:t>
            </a:r>
            <a:r>
              <a:rPr lang="fi-FI" sz="1200" b="0" i="0" u="none" strike="noStrike" cap="none" dirty="0">
                <a:solidFill>
                  <a:schemeClr val="dk1"/>
                </a:solidFill>
                <a:effectLst/>
                <a:latin typeface="Calibri"/>
                <a:ea typeface="Calibri"/>
                <a:cs typeface="Calibri"/>
                <a:sym typeface="Calibri"/>
              </a:rPr>
              <a:t> ilmaus, aivan kuten se, etten pidä jostakin musiikista. Tämä selittäisi miksi moraalisia erimielisyyksiä on niin vaikea ratkaista.</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Moraaliset tunteet, kuten empatia ja välittäminen, ohjaavat moraalisia valintoja. </a:t>
            </a:r>
            <a:r>
              <a:rPr lang="fi-FI" sz="1200" b="0" i="0" u="none" strike="noStrike" cap="none" dirty="0" err="1">
                <a:solidFill>
                  <a:schemeClr val="dk1"/>
                </a:solidFill>
                <a:effectLst/>
                <a:latin typeface="Calibri"/>
                <a:ea typeface="Calibri"/>
                <a:cs typeface="Calibri"/>
                <a:sym typeface="Calibri"/>
              </a:rPr>
              <a:t>Sentimentalismin</a:t>
            </a:r>
            <a:r>
              <a:rPr lang="fi-FI" sz="1200" b="0" i="0" u="none" strike="noStrike" cap="none" dirty="0">
                <a:solidFill>
                  <a:schemeClr val="dk1"/>
                </a:solidFill>
                <a:effectLst/>
                <a:latin typeface="Calibri"/>
                <a:ea typeface="Calibri"/>
                <a:cs typeface="Calibri"/>
                <a:sym typeface="Calibri"/>
              </a:rPr>
              <a:t> mukaan nämä tunteet ohjaavat samaan suuntaan, joten niiden perusteella voidaan eettisesti arvioida oikeaan ja väärään liittyviä käsityksiä.</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Vastaan:</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Tunteet voivat motivoida myös moraalittomia tekoja, kuten väkivaltaa ja syrjintää. Miten väärät tunteet erotetaan oikeista?</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Kant: tunteet haittaavat moraalista harkintaa. Ihminen on aidosti vapaa moraalinsa suhteen vasta, kun hän arvioi oikeaa ja väärää pelkän järjen avulla.</a:t>
            </a:r>
            <a:br>
              <a:rPr lang="fi-FI" sz="1200" b="0" i="0" u="none" strike="noStrike" cap="none" dirty="0">
                <a:solidFill>
                  <a:schemeClr val="dk1"/>
                </a:solidFill>
                <a:effectLst/>
                <a:latin typeface="Calibri"/>
                <a:ea typeface="Calibri"/>
                <a:cs typeface="Calibri"/>
                <a:sym typeface="Calibri"/>
              </a:rPr>
            </a:br>
            <a:endParaRPr lang="fi-FI" sz="1200" b="0" i="0" u="none" strike="noStrike" cap="none" dirty="0">
              <a:solidFill>
                <a:schemeClr val="dk1"/>
              </a:solidFill>
              <a:effectLst/>
              <a:latin typeface="Calibri"/>
              <a:ea typeface="Calibri"/>
              <a:cs typeface="Calibri"/>
              <a:sym typeface="Calibri"/>
            </a:endParaRPr>
          </a:p>
          <a:p>
            <a:pPr rtl="0"/>
            <a:r>
              <a:rPr lang="fi-FI" sz="1200" b="1" i="0" u="none" strike="noStrike" cap="none" dirty="0">
                <a:solidFill>
                  <a:schemeClr val="dk1"/>
                </a:solidFill>
                <a:effectLst/>
                <a:latin typeface="Calibri"/>
                <a:ea typeface="Calibri"/>
                <a:cs typeface="Calibri"/>
                <a:sym typeface="Calibri"/>
              </a:rPr>
              <a:t>b) Moraalia ei ole olemassakaan. </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Liittyy nihilismiin, eli metaeettiseen kantaan, jonka mukaan oikeaa ja väärää ei ole.</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Tarkennus: moraali liittyy käsityksiin oikeasta ja väärästä, etiikka näiden käsitysten arviointiin. Nihilismi ei voi kiistää, etteikö moraalisia käsityksiä olisi olemassa. Sen sijaan tämä kanta kiistää minkään moraalisen käsityksen olevan oikea tai totta. Tarkemmin sanoen moraalia arvioivalle etiikalle ei ole perustaa.</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Puolesta: </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Negatiivinen kannattaminen: jos mikään muu metaetiikan teoria tai kanta ei ole tarpeeksi vakuuttava, jäljelle jää nihilismi.</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Vastaan:</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Nihilistin todistustaakka on valtava: kaikki muut metaetiikan teoriat ovat väärässä.</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Eettiset perusteet ohjaavat ottamaan toiset huomioon ja kunnioittamaan heidän oikeuksiaan. Pitäisikö nihilismin mukaan tällaisesta toiminnasta luopua, jos sille ei kerran ole eettistä oikeutusta? </a:t>
            </a:r>
          </a:p>
          <a:p>
            <a:pPr lvl="2"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Nihilismin vasta-argumentti: toiminnalle ja valinnoille voi olla jokin muu oikeutus kuin eettinen. Esim. Haluan olla mukava ihminen, joten kunnioitan muita ihmisiä.</a:t>
            </a:r>
            <a:br>
              <a:rPr lang="fi-FI" sz="1200" b="0" i="0" u="none" strike="noStrike" cap="none" dirty="0">
                <a:solidFill>
                  <a:schemeClr val="dk1"/>
                </a:solidFill>
                <a:effectLst/>
                <a:latin typeface="Calibri"/>
                <a:ea typeface="Calibri"/>
                <a:cs typeface="Calibri"/>
                <a:sym typeface="Calibri"/>
              </a:rPr>
            </a:br>
            <a:endParaRPr lang="fi-FI" sz="1200" b="0" i="0" u="none" strike="noStrike" cap="none" dirty="0">
              <a:solidFill>
                <a:schemeClr val="dk1"/>
              </a:solidFill>
              <a:effectLst/>
              <a:latin typeface="Calibri"/>
              <a:ea typeface="Calibri"/>
              <a:cs typeface="Calibri"/>
              <a:sym typeface="Calibri"/>
            </a:endParaRPr>
          </a:p>
          <a:p>
            <a:pPr rtl="0"/>
            <a:r>
              <a:rPr lang="fi-FI" sz="1200" b="1" i="0" u="none" strike="noStrike" cap="none" dirty="0">
                <a:solidFill>
                  <a:schemeClr val="dk1"/>
                </a:solidFill>
                <a:effectLst/>
                <a:latin typeface="Calibri"/>
                <a:ea typeface="Calibri"/>
                <a:cs typeface="Calibri"/>
                <a:sym typeface="Calibri"/>
              </a:rPr>
              <a:t>c) Moraali riippuu kulttuurista. </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Liittyy metaeettiseen kantaan nimeltä kulttuurirelativismi.</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Puolesta:</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Eri kulttuurien välillä on selvästi erilaisia käsityksiä siitä, mikä on oikein ja mikä väärin. (Tosin tästä tosiasiasta ei Humen lain perusteella voi päätellä, että näin pitäisi olla.)</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Relativismi kannustaa erilaisuuden hyväksymiseen ja suvaitsevaisuuteen.</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Moni väittää, että universaalin moraalin puolesta ei ole esitetty riittävän hyviä argumentteja.</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Vastaan:</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Kulttuurit ovat monista arvoista ja normeista hyvin yksimielisiä: viatonta ei saa tappaa, varastaminen on väärin, vältä valehtelua, jne. Jos moraali riippuu täysin kulttuurista, mistä näin laaja yksimielisyys johtuu?</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Universaalia moraalia kannattavien mukaan jokin (tai joku) ohjaa moraalia samaan suuntaan. Esim. </a:t>
            </a:r>
            <a:r>
              <a:rPr lang="fi-FI" sz="1200" b="0" i="0" u="none" strike="noStrike" cap="none" dirty="0" err="1">
                <a:solidFill>
                  <a:schemeClr val="dk1"/>
                </a:solidFill>
                <a:effectLst/>
                <a:latin typeface="Calibri"/>
                <a:ea typeface="Calibri"/>
                <a:cs typeface="Calibri"/>
                <a:sym typeface="Calibri"/>
              </a:rPr>
              <a:t>sentimentalismi</a:t>
            </a:r>
            <a:r>
              <a:rPr lang="fi-FI" sz="1200" b="0" i="0" u="none" strike="noStrike" cap="none" dirty="0">
                <a:solidFill>
                  <a:schemeClr val="dk1"/>
                </a:solidFill>
                <a:effectLst/>
                <a:latin typeface="Calibri"/>
                <a:ea typeface="Calibri"/>
                <a:cs typeface="Calibri"/>
                <a:sym typeface="Calibri"/>
              </a:rPr>
              <a:t>: tunteet, naturalismi: ihmisen biologiset taipumukset, kantilainen konstruktivismi: järki, supernaturalismi: Jumala.</a:t>
            </a:r>
            <a:br>
              <a:rPr lang="fi-FI" sz="1200" b="0" i="0" u="none" strike="noStrike" cap="none" dirty="0">
                <a:solidFill>
                  <a:schemeClr val="dk1"/>
                </a:solidFill>
                <a:effectLst/>
                <a:latin typeface="Calibri"/>
                <a:ea typeface="Calibri"/>
                <a:cs typeface="Calibri"/>
                <a:sym typeface="Calibri"/>
              </a:rPr>
            </a:br>
            <a:endParaRPr lang="fi-FI" sz="1200" b="1" i="0" u="none" strike="noStrike" cap="none" dirty="0">
              <a:solidFill>
                <a:schemeClr val="dk1"/>
              </a:solidFill>
              <a:effectLst/>
              <a:latin typeface="Calibri"/>
              <a:ea typeface="Calibri"/>
              <a:cs typeface="Calibri"/>
              <a:sym typeface="Calibri"/>
            </a:endParaRPr>
          </a:p>
          <a:p>
            <a:pPr rtl="0"/>
            <a:r>
              <a:rPr lang="fi-FI" sz="1200" b="1" i="0" u="none" strike="noStrike" cap="none" dirty="0">
                <a:solidFill>
                  <a:schemeClr val="dk1"/>
                </a:solidFill>
                <a:effectLst/>
                <a:latin typeface="Calibri"/>
                <a:ea typeface="Calibri"/>
                <a:cs typeface="Calibri"/>
                <a:sym typeface="Calibri"/>
              </a:rPr>
              <a:t>d) Moraali on tietoa. </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Liittyy </a:t>
            </a:r>
            <a:r>
              <a:rPr lang="fi-FI" sz="1200" b="0" i="0" u="none" strike="noStrike" cap="none" dirty="0" err="1">
                <a:solidFill>
                  <a:schemeClr val="dk1"/>
                </a:solidFill>
                <a:effectLst/>
                <a:latin typeface="Calibri"/>
                <a:ea typeface="Calibri"/>
                <a:cs typeface="Calibri"/>
                <a:sym typeface="Calibri"/>
              </a:rPr>
              <a:t>kognitivismiin</a:t>
            </a:r>
            <a:r>
              <a:rPr lang="fi-FI" sz="1200" b="0" i="0" u="none" strike="noStrike" cap="none" dirty="0">
                <a:solidFill>
                  <a:schemeClr val="dk1"/>
                </a:solidFill>
                <a:effectLst/>
                <a:latin typeface="Calibri"/>
                <a:ea typeface="Calibri"/>
                <a:cs typeface="Calibri"/>
                <a:sym typeface="Calibri"/>
              </a:rPr>
              <a:t>, metaeettiseen kantaan, jonka mukaan eettiset arvostelmat, kuten ”viattoman tappaminen on väärin”, voivat olla tietoa.</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Eli meillä voi olla oikeaa ja väärää koskevia tosia, hyvin perusteltuja uskomuksia.</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Puolesta:</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Miten moraalista saadaan tietoa?</a:t>
            </a:r>
          </a:p>
          <a:p>
            <a:pPr lvl="2" rtl="0">
              <a:buFont typeface="Arial" panose="020B0604020202020204" pitchFamily="34" charset="0"/>
              <a:buChar char="•"/>
            </a:pPr>
            <a:r>
              <a:rPr lang="fi-FI" sz="1200" b="0" i="0" u="none" strike="noStrike" cap="none" dirty="0" err="1">
                <a:solidFill>
                  <a:schemeClr val="dk1"/>
                </a:solidFill>
                <a:effectLst/>
                <a:latin typeface="Calibri"/>
                <a:ea typeface="Calibri"/>
                <a:cs typeface="Calibri"/>
                <a:sym typeface="Calibri"/>
              </a:rPr>
              <a:t>Sentimentalismi</a:t>
            </a:r>
            <a:r>
              <a:rPr lang="fi-FI" sz="1200" b="0" i="0" u="none" strike="noStrike" cap="none" dirty="0">
                <a:solidFill>
                  <a:schemeClr val="dk1"/>
                </a:solidFill>
                <a:effectLst/>
                <a:latin typeface="Calibri"/>
                <a:ea typeface="Calibri"/>
                <a:cs typeface="Calibri"/>
                <a:sym typeface="Calibri"/>
              </a:rPr>
              <a:t>: tunteiden (esim. empatian) avulla.</a:t>
            </a:r>
          </a:p>
          <a:p>
            <a:pPr lvl="2"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Kantilainen konstruktivismi, Platonin idealismi: järjellä.</a:t>
            </a:r>
          </a:p>
          <a:p>
            <a:pPr lvl="2"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Intuitionismi: välittömän oivalluksen eli intuition avulla.</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Mihin moraalin totuus voisi perustua?</a:t>
            </a:r>
          </a:p>
          <a:p>
            <a:pPr lvl="2"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Objektiivisiin eli näkökulmasta riippumattomiin tosiasioihin.</a:t>
            </a:r>
          </a:p>
          <a:p>
            <a:pPr lvl="3"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Idealismi: Hyvyyden ideaan.</a:t>
            </a:r>
          </a:p>
          <a:p>
            <a:pPr lvl="3"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Naturalismi: Luonnollisiin tosiasioihin (kaikki elävä välttää kipua).</a:t>
            </a:r>
          </a:p>
          <a:p>
            <a:pPr lvl="2"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Universaaliin konstruktivismiin eli jonkin – tai jonkun – ohjaukseen.</a:t>
            </a:r>
          </a:p>
          <a:p>
            <a:pPr lvl="3"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Supernaturalismi: Jumalan – tai jumalten – ohjaukseen.</a:t>
            </a:r>
          </a:p>
          <a:p>
            <a:pPr lvl="3"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Kantilainen konstruktivismi: autonomiseen järkeen.</a:t>
            </a:r>
          </a:p>
          <a:p>
            <a:pPr lvl="3"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Yhteisöllinen konstruktivismi: hyvän yhteisön lainalaisuuksiin.</a:t>
            </a:r>
          </a:p>
          <a:p>
            <a:pPr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Vastaan:</a:t>
            </a:r>
          </a:p>
          <a:p>
            <a:pPr lvl="1" rtl="0">
              <a:buFont typeface="Arial" panose="020B0604020202020204" pitchFamily="34" charset="0"/>
              <a:buChar char="•"/>
            </a:pPr>
            <a:r>
              <a:rPr lang="fi-FI" sz="1200" b="0" i="0" u="none" strike="noStrike" cap="none" dirty="0" err="1">
                <a:solidFill>
                  <a:schemeClr val="dk1"/>
                </a:solidFill>
                <a:effectLst/>
                <a:latin typeface="Calibri"/>
                <a:ea typeface="Calibri"/>
                <a:cs typeface="Calibri"/>
                <a:sym typeface="Calibri"/>
              </a:rPr>
              <a:t>Non-kognitivistien</a:t>
            </a:r>
            <a:r>
              <a:rPr lang="fi-FI" sz="1200" b="0" i="0" u="none" strike="noStrike" cap="none" dirty="0">
                <a:solidFill>
                  <a:schemeClr val="dk1"/>
                </a:solidFill>
                <a:effectLst/>
                <a:latin typeface="Calibri"/>
                <a:ea typeface="Calibri"/>
                <a:cs typeface="Calibri"/>
                <a:sym typeface="Calibri"/>
              </a:rPr>
              <a:t> mukaan moraalista ei voi olla tietoa. Etiikassa ei heidän mukaansa olekaan kyse todellisuutta koskevista uskomuksista, vaan jostain muusta, esim. tunteiden ilmaisusta (</a:t>
            </a:r>
            <a:r>
              <a:rPr lang="fi-FI" sz="1200" b="0" i="0" u="none" strike="noStrike" cap="none" dirty="0" err="1">
                <a:solidFill>
                  <a:schemeClr val="dk1"/>
                </a:solidFill>
                <a:effectLst/>
                <a:latin typeface="Calibri"/>
                <a:ea typeface="Calibri"/>
                <a:cs typeface="Calibri"/>
                <a:sym typeface="Calibri"/>
              </a:rPr>
              <a:t>emotivismi</a:t>
            </a:r>
            <a:r>
              <a:rPr lang="fi-FI" sz="1200" b="0" i="0" u="none" strike="noStrike" cap="none" dirty="0">
                <a:solidFill>
                  <a:schemeClr val="dk1"/>
                </a:solidFill>
                <a:effectLst/>
                <a:latin typeface="Calibri"/>
                <a:ea typeface="Calibri"/>
                <a:cs typeface="Calibri"/>
                <a:sym typeface="Calibri"/>
              </a:rPr>
              <a:t>) tai käskyjen esittämisestä (</a:t>
            </a:r>
            <a:r>
              <a:rPr lang="fi-FI" sz="1200" b="0" i="0" u="none" strike="noStrike" cap="none" dirty="0" err="1">
                <a:solidFill>
                  <a:schemeClr val="dk1"/>
                </a:solidFill>
                <a:effectLst/>
                <a:latin typeface="Calibri"/>
                <a:ea typeface="Calibri"/>
                <a:cs typeface="Calibri"/>
                <a:sym typeface="Calibri"/>
              </a:rPr>
              <a:t>preskriptivismi</a:t>
            </a:r>
            <a:r>
              <a:rPr lang="fi-FI" sz="1200" b="0" i="0" u="none" strike="noStrike" cap="none" dirty="0">
                <a:solidFill>
                  <a:schemeClr val="dk1"/>
                </a:solidFill>
                <a:effectLst/>
                <a:latin typeface="Calibri"/>
                <a:ea typeface="Calibri"/>
                <a:cs typeface="Calibri"/>
                <a:sym typeface="Calibri"/>
              </a:rPr>
              <a:t>).</a:t>
            </a:r>
          </a:p>
          <a:p>
            <a:pPr lvl="1" rtl="0">
              <a:buFont typeface="Arial" panose="020B0604020202020204" pitchFamily="34" charset="0"/>
              <a:buChar char="•"/>
            </a:pPr>
            <a:r>
              <a:rPr lang="fi-FI" sz="1200" b="0" i="0" u="none" strike="noStrike" cap="none" dirty="0">
                <a:solidFill>
                  <a:schemeClr val="dk1"/>
                </a:solidFill>
                <a:effectLst/>
                <a:latin typeface="Calibri"/>
                <a:ea typeface="Calibri"/>
                <a:cs typeface="Calibri"/>
                <a:sym typeface="Calibri"/>
              </a:rPr>
              <a:t>Nihilismin mukaan eettiset arvostelevat yrittävät olla tosia, mutta koska moraalia koskevia tosiasioita ei ole olemassa, jokainen moraalia koskeva väite on väärässä. Jos yksi väittää, että valehteleminen on väärin, ja toinen, että se on oikein, nihilismin mukaan molemmat ovat väärässä.</a:t>
            </a:r>
          </a:p>
          <a:p>
            <a:pPr marL="0" lvl="0" indent="0" algn="l" rtl="0">
              <a:spcBef>
                <a:spcPts val="0"/>
              </a:spcBef>
              <a:spcAft>
                <a:spcPts val="0"/>
              </a:spcAft>
              <a:buNone/>
            </a:pPr>
            <a:endParaRPr b="0" dirty="0"/>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79566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11934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875001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35741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939416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569604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421911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490961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9_Mukautettu asettelu">
  <p:cSld name="9_Mukautettu asettelu">
    <p:bg>
      <p:bgPr>
        <a:solidFill>
          <a:schemeClr val="dk2"/>
        </a:solidFill>
        <a:effectLst/>
      </p:bgPr>
    </p:bg>
    <p:spTree>
      <p:nvGrpSpPr>
        <p:cNvPr id="1" name="Shape 14"/>
        <p:cNvGrpSpPr/>
        <p:nvPr/>
      </p:nvGrpSpPr>
      <p:grpSpPr>
        <a:xfrm>
          <a:off x="0" y="0"/>
          <a:ext cx="0" cy="0"/>
          <a:chOff x="0" y="0"/>
          <a:chExt cx="0" cy="0"/>
        </a:xfrm>
      </p:grpSpPr>
      <p:sp>
        <p:nvSpPr>
          <p:cNvPr id="15" name="Google Shape;15;p2"/>
          <p:cNvSpPr txBox="1">
            <a:spLocks noGrp="1"/>
          </p:cNvSpPr>
          <p:nvPr>
            <p:ph type="title"/>
          </p:nvPr>
        </p:nvSpPr>
        <p:spPr>
          <a:xfrm>
            <a:off x="1676400" y="5766899"/>
            <a:ext cx="21031199" cy="2651126"/>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9600"/>
              <a:buFont typeface="Calibri"/>
              <a:buNone/>
              <a:defRPr sz="96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body" idx="1"/>
          </p:nvPr>
        </p:nvSpPr>
        <p:spPr>
          <a:xfrm>
            <a:off x="1676400" y="1771745"/>
            <a:ext cx="21031199" cy="1084901"/>
          </a:xfrm>
          <a:prstGeom prst="rect">
            <a:avLst/>
          </a:prstGeom>
          <a:noFill/>
          <a:ln>
            <a:noFill/>
          </a:ln>
        </p:spPr>
        <p:txBody>
          <a:bodyPr spcFirstLastPara="1" wrap="square" lIns="91425" tIns="45700" rIns="91425" bIns="45700" anchor="ctr" anchorCtr="0">
            <a:normAutofit/>
          </a:bodyPr>
          <a:lstStyle>
            <a:lvl1pPr marL="457200" lvl="0" indent="-228600" algn="ctr">
              <a:lnSpc>
                <a:spcPct val="90000"/>
              </a:lnSpc>
              <a:spcBef>
                <a:spcPts val="2000"/>
              </a:spcBef>
              <a:spcAft>
                <a:spcPts val="0"/>
              </a:spcAft>
              <a:buClr>
                <a:schemeClr val="lt1"/>
              </a:buClr>
              <a:buSzPts val="6600"/>
              <a:buFont typeface="Calibri"/>
              <a:buNone/>
              <a:defRPr sz="6600" b="1">
                <a:solidFill>
                  <a:schemeClr val="lt1"/>
                </a:solidFill>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17" name="Google Shape;17;p2"/>
          <p:cNvSpPr txBox="1">
            <a:spLocks noGrp="1"/>
          </p:cNvSpPr>
          <p:nvPr>
            <p:ph type="body" idx="2"/>
          </p:nvPr>
        </p:nvSpPr>
        <p:spPr>
          <a:xfrm>
            <a:off x="1676400" y="2856646"/>
            <a:ext cx="21031199" cy="1084901"/>
          </a:xfrm>
          <a:prstGeom prst="rect">
            <a:avLst/>
          </a:prstGeom>
          <a:noFill/>
          <a:ln>
            <a:noFill/>
          </a:ln>
        </p:spPr>
        <p:txBody>
          <a:bodyPr spcFirstLastPara="1" wrap="square" lIns="91425" tIns="45700" rIns="91425" bIns="45700" anchor="ctr" anchorCtr="0">
            <a:normAutofit/>
          </a:bodyPr>
          <a:lstStyle>
            <a:lvl1pPr marL="457200" lvl="0" indent="-228600" algn="ctr">
              <a:lnSpc>
                <a:spcPct val="90000"/>
              </a:lnSpc>
              <a:spcBef>
                <a:spcPts val="2000"/>
              </a:spcBef>
              <a:spcAft>
                <a:spcPts val="0"/>
              </a:spcAft>
              <a:buClr>
                <a:schemeClr val="lt1"/>
              </a:buClr>
              <a:buSzPts val="4800"/>
              <a:buFont typeface="Calibri"/>
              <a:buNone/>
              <a:defRPr sz="4800">
                <a:solidFill>
                  <a:schemeClr val="lt1"/>
                </a:solidFill>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pic>
        <p:nvPicPr>
          <p:cNvPr id="18" name="Google Shape;18;p2"/>
          <p:cNvPicPr preferRelativeResize="0"/>
          <p:nvPr/>
        </p:nvPicPr>
        <p:blipFill rotWithShape="1">
          <a:blip r:embed="rId2">
            <a:alphaModFix/>
          </a:blip>
          <a:srcRect/>
          <a:stretch/>
        </p:blipFill>
        <p:spPr>
          <a:xfrm>
            <a:off x="1204454" y="11772077"/>
            <a:ext cx="1804218" cy="99329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7_Mukautettu asettelu">
  <p:cSld name="7_Mukautettu asettelu">
    <p:spTree>
      <p:nvGrpSpPr>
        <p:cNvPr id="1" name="Shape 19"/>
        <p:cNvGrpSpPr/>
        <p:nvPr/>
      </p:nvGrpSpPr>
      <p:grpSpPr>
        <a:xfrm>
          <a:off x="0" y="0"/>
          <a:ext cx="0" cy="0"/>
          <a:chOff x="0" y="0"/>
          <a:chExt cx="0" cy="0"/>
        </a:xfrm>
      </p:grpSpPr>
      <p:sp>
        <p:nvSpPr>
          <p:cNvPr id="20" name="Google Shape;20;p3"/>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3"/>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6000"/>
              <a:buFont typeface="Calibri"/>
              <a:buNone/>
              <a:defRPr sz="6000"/>
            </a:lvl1pPr>
            <a:lvl2pPr marL="914400" lvl="1" indent="-571500" algn="l">
              <a:lnSpc>
                <a:spcPct val="90000"/>
              </a:lnSpc>
              <a:spcBef>
                <a:spcPts val="1000"/>
              </a:spcBef>
              <a:spcAft>
                <a:spcPts val="0"/>
              </a:spcAft>
              <a:buClr>
                <a:schemeClr val="dk1"/>
              </a:buClr>
              <a:buSzPts val="5400"/>
              <a:buChar char="•"/>
              <a:defRPr sz="5400"/>
            </a:lvl2pPr>
            <a:lvl3pPr marL="1371600" lvl="2" indent="-533400" algn="l">
              <a:lnSpc>
                <a:spcPct val="90000"/>
              </a:lnSpc>
              <a:spcBef>
                <a:spcPts val="1000"/>
              </a:spcBef>
              <a:spcAft>
                <a:spcPts val="0"/>
              </a:spcAft>
              <a:buClr>
                <a:schemeClr val="dk1"/>
              </a:buClr>
              <a:buSzPts val="4800"/>
              <a:buChar char="•"/>
              <a:defRPr sz="4800"/>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22" name="Google Shape;22;p3"/>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b="0" i="0" u="none" strike="noStrike" cap="none">
                <a:solidFill>
                  <a:srgbClr val="575757"/>
                </a:solidFill>
                <a:latin typeface="Calibri"/>
                <a:ea typeface="Calibri"/>
                <a:cs typeface="Calibri"/>
                <a:sym typeface="Calibri"/>
              </a:defRPr>
            </a:lvl1pPr>
            <a:lvl2pPr marL="0" lvl="1" indent="0" algn="r">
              <a:spcBef>
                <a:spcPts val="0"/>
              </a:spcBef>
              <a:buNone/>
              <a:defRPr sz="2400" b="0" i="0" u="none" strike="noStrike" cap="none">
                <a:solidFill>
                  <a:srgbClr val="575757"/>
                </a:solidFill>
                <a:latin typeface="Calibri"/>
                <a:ea typeface="Calibri"/>
                <a:cs typeface="Calibri"/>
                <a:sym typeface="Calibri"/>
              </a:defRPr>
            </a:lvl2pPr>
            <a:lvl3pPr marL="0" lvl="2" indent="0" algn="r">
              <a:spcBef>
                <a:spcPts val="0"/>
              </a:spcBef>
              <a:buNone/>
              <a:defRPr sz="2400" b="0" i="0" u="none" strike="noStrike" cap="none">
                <a:solidFill>
                  <a:srgbClr val="575757"/>
                </a:solidFill>
                <a:latin typeface="Calibri"/>
                <a:ea typeface="Calibri"/>
                <a:cs typeface="Calibri"/>
                <a:sym typeface="Calibri"/>
              </a:defRPr>
            </a:lvl3pPr>
            <a:lvl4pPr marL="0" lvl="3" indent="0" algn="r">
              <a:spcBef>
                <a:spcPts val="0"/>
              </a:spcBef>
              <a:buNone/>
              <a:defRPr sz="2400" b="0" i="0" u="none" strike="noStrike" cap="none">
                <a:solidFill>
                  <a:srgbClr val="575757"/>
                </a:solidFill>
                <a:latin typeface="Calibri"/>
                <a:ea typeface="Calibri"/>
                <a:cs typeface="Calibri"/>
                <a:sym typeface="Calibri"/>
              </a:defRPr>
            </a:lvl4pPr>
            <a:lvl5pPr marL="0" lvl="4" indent="0" algn="r">
              <a:spcBef>
                <a:spcPts val="0"/>
              </a:spcBef>
              <a:buNone/>
              <a:defRPr sz="2400" b="0" i="0" u="none" strike="noStrike" cap="none">
                <a:solidFill>
                  <a:srgbClr val="575757"/>
                </a:solidFill>
                <a:latin typeface="Calibri"/>
                <a:ea typeface="Calibri"/>
                <a:cs typeface="Calibri"/>
                <a:sym typeface="Calibri"/>
              </a:defRPr>
            </a:lvl5pPr>
            <a:lvl6pPr marL="0" lvl="5" indent="0" algn="r">
              <a:spcBef>
                <a:spcPts val="0"/>
              </a:spcBef>
              <a:buNone/>
              <a:defRPr sz="2400" b="0" i="0" u="none" strike="noStrike" cap="none">
                <a:solidFill>
                  <a:srgbClr val="575757"/>
                </a:solidFill>
                <a:latin typeface="Calibri"/>
                <a:ea typeface="Calibri"/>
                <a:cs typeface="Calibri"/>
                <a:sym typeface="Calibri"/>
              </a:defRPr>
            </a:lvl6pPr>
            <a:lvl7pPr marL="0" lvl="6" indent="0" algn="r">
              <a:spcBef>
                <a:spcPts val="0"/>
              </a:spcBef>
              <a:buNone/>
              <a:defRPr sz="2400" b="0" i="0" u="none" strike="noStrike" cap="none">
                <a:solidFill>
                  <a:srgbClr val="575757"/>
                </a:solidFill>
                <a:latin typeface="Calibri"/>
                <a:ea typeface="Calibri"/>
                <a:cs typeface="Calibri"/>
                <a:sym typeface="Calibri"/>
              </a:defRPr>
            </a:lvl7pPr>
            <a:lvl8pPr marL="0" lvl="7" indent="0" algn="r">
              <a:spcBef>
                <a:spcPts val="0"/>
              </a:spcBef>
              <a:buNone/>
              <a:defRPr sz="2400" b="0" i="0" u="none" strike="noStrike" cap="none">
                <a:solidFill>
                  <a:srgbClr val="575757"/>
                </a:solidFill>
                <a:latin typeface="Calibri"/>
                <a:ea typeface="Calibri"/>
                <a:cs typeface="Calibri"/>
                <a:sym typeface="Calibri"/>
              </a:defRPr>
            </a:lvl8pPr>
            <a:lvl9pPr marL="0" lvl="8" indent="0" algn="r">
              <a:spcBef>
                <a:spcPts val="0"/>
              </a:spcBef>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23" name="Google Shape;23;p3"/>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8_Image Half Full">
  <p:cSld name="18_Image Half Full">
    <p:spTree>
      <p:nvGrpSpPr>
        <p:cNvPr id="1" name="Shape 35"/>
        <p:cNvGrpSpPr/>
        <p:nvPr/>
      </p:nvGrpSpPr>
      <p:grpSpPr>
        <a:xfrm>
          <a:off x="0" y="0"/>
          <a:ext cx="0" cy="0"/>
          <a:chOff x="0" y="0"/>
          <a:chExt cx="0" cy="0"/>
        </a:xfrm>
      </p:grpSpPr>
      <p:sp>
        <p:nvSpPr>
          <p:cNvPr id="36" name="Google Shape;36;p5"/>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i="0" u="none" strike="noStrike" cap="none">
              <a:solidFill>
                <a:schemeClr val="lt1"/>
              </a:solidFill>
              <a:latin typeface="Calibri"/>
              <a:ea typeface="Calibri"/>
              <a:cs typeface="Calibri"/>
              <a:sym typeface="Calibri"/>
            </a:endParaRPr>
          </a:p>
        </p:txBody>
      </p:sp>
      <p:sp>
        <p:nvSpPr>
          <p:cNvPr id="37" name="Google Shape;37;p5"/>
          <p:cNvSpPr txBox="1">
            <a:spLocks noGrp="1"/>
          </p:cNvSpPr>
          <p:nvPr>
            <p:ph type="body" idx="1"/>
          </p:nvPr>
        </p:nvSpPr>
        <p:spPr>
          <a:xfrm>
            <a:off x="1621943" y="3160738"/>
            <a:ext cx="10942861" cy="8399891"/>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5400"/>
              <a:buFont typeface="Calibri"/>
              <a:buNone/>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38" name="Google Shape;38;p5"/>
          <p:cNvSpPr>
            <a:spLocks noGrp="1"/>
          </p:cNvSpPr>
          <p:nvPr>
            <p:ph type="pic" idx="2"/>
          </p:nvPr>
        </p:nvSpPr>
        <p:spPr>
          <a:xfrm>
            <a:off x="13460186" y="0"/>
            <a:ext cx="10923814" cy="137160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39" name="Google Shape;39;p5"/>
          <p:cNvSpPr txBox="1">
            <a:spLocks noGrp="1"/>
          </p:cNvSpPr>
          <p:nvPr>
            <p:ph type="sldNum" idx="12"/>
          </p:nvPr>
        </p:nvSpPr>
        <p:spPr>
          <a:xfrm>
            <a:off x="17624213"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b="0" i="0" u="none" strike="noStrike" cap="none">
                <a:solidFill>
                  <a:srgbClr val="8F8F8F"/>
                </a:solidFill>
                <a:latin typeface="Calibri"/>
                <a:ea typeface="Calibri"/>
                <a:cs typeface="Calibri"/>
                <a:sym typeface="Calibri"/>
              </a:defRPr>
            </a:lvl1pPr>
            <a:lvl2pPr marL="0" lvl="1" indent="0" algn="r">
              <a:spcBef>
                <a:spcPts val="0"/>
              </a:spcBef>
              <a:buNone/>
              <a:defRPr sz="2400" b="0" i="0" u="none" strike="noStrike" cap="none">
                <a:solidFill>
                  <a:srgbClr val="8F8F8F"/>
                </a:solidFill>
                <a:latin typeface="Calibri"/>
                <a:ea typeface="Calibri"/>
                <a:cs typeface="Calibri"/>
                <a:sym typeface="Calibri"/>
              </a:defRPr>
            </a:lvl2pPr>
            <a:lvl3pPr marL="0" lvl="2" indent="0" algn="r">
              <a:spcBef>
                <a:spcPts val="0"/>
              </a:spcBef>
              <a:buNone/>
              <a:defRPr sz="2400" b="0" i="0" u="none" strike="noStrike" cap="none">
                <a:solidFill>
                  <a:srgbClr val="8F8F8F"/>
                </a:solidFill>
                <a:latin typeface="Calibri"/>
                <a:ea typeface="Calibri"/>
                <a:cs typeface="Calibri"/>
                <a:sym typeface="Calibri"/>
              </a:defRPr>
            </a:lvl3pPr>
            <a:lvl4pPr marL="0" lvl="3" indent="0" algn="r">
              <a:spcBef>
                <a:spcPts val="0"/>
              </a:spcBef>
              <a:buNone/>
              <a:defRPr sz="2400" b="0" i="0" u="none" strike="noStrike" cap="none">
                <a:solidFill>
                  <a:srgbClr val="8F8F8F"/>
                </a:solidFill>
                <a:latin typeface="Calibri"/>
                <a:ea typeface="Calibri"/>
                <a:cs typeface="Calibri"/>
                <a:sym typeface="Calibri"/>
              </a:defRPr>
            </a:lvl4pPr>
            <a:lvl5pPr marL="0" lvl="4" indent="0" algn="r">
              <a:spcBef>
                <a:spcPts val="0"/>
              </a:spcBef>
              <a:buNone/>
              <a:defRPr sz="2400" b="0" i="0" u="none" strike="noStrike" cap="none">
                <a:solidFill>
                  <a:srgbClr val="8F8F8F"/>
                </a:solidFill>
                <a:latin typeface="Calibri"/>
                <a:ea typeface="Calibri"/>
                <a:cs typeface="Calibri"/>
                <a:sym typeface="Calibri"/>
              </a:defRPr>
            </a:lvl5pPr>
            <a:lvl6pPr marL="0" lvl="5" indent="0" algn="r">
              <a:spcBef>
                <a:spcPts val="0"/>
              </a:spcBef>
              <a:buNone/>
              <a:defRPr sz="2400" b="0" i="0" u="none" strike="noStrike" cap="none">
                <a:solidFill>
                  <a:srgbClr val="8F8F8F"/>
                </a:solidFill>
                <a:latin typeface="Calibri"/>
                <a:ea typeface="Calibri"/>
                <a:cs typeface="Calibri"/>
                <a:sym typeface="Calibri"/>
              </a:defRPr>
            </a:lvl6pPr>
            <a:lvl7pPr marL="0" lvl="6" indent="0" algn="r">
              <a:spcBef>
                <a:spcPts val="0"/>
              </a:spcBef>
              <a:buNone/>
              <a:defRPr sz="2400" b="0" i="0" u="none" strike="noStrike" cap="none">
                <a:solidFill>
                  <a:srgbClr val="8F8F8F"/>
                </a:solidFill>
                <a:latin typeface="Calibri"/>
                <a:ea typeface="Calibri"/>
                <a:cs typeface="Calibri"/>
                <a:sym typeface="Calibri"/>
              </a:defRPr>
            </a:lvl7pPr>
            <a:lvl8pPr marL="0" lvl="7" indent="0" algn="r">
              <a:spcBef>
                <a:spcPts val="0"/>
              </a:spcBef>
              <a:buNone/>
              <a:defRPr sz="2400" b="0" i="0" u="none" strike="noStrike" cap="none">
                <a:solidFill>
                  <a:srgbClr val="8F8F8F"/>
                </a:solidFill>
                <a:latin typeface="Calibri"/>
                <a:ea typeface="Calibri"/>
                <a:cs typeface="Calibri"/>
                <a:sym typeface="Calibri"/>
              </a:defRPr>
            </a:lvl8pPr>
            <a:lvl9pPr marL="0" lvl="8" indent="0" algn="r">
              <a:spcBef>
                <a:spcPts val="0"/>
              </a:spcBef>
              <a:buNone/>
              <a:defRPr sz="2400" b="0" i="0" u="none" strike="noStrike" cap="none">
                <a:solidFill>
                  <a:srgbClr val="8F8F8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40" name="Google Shape;40;p5"/>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5"/>
          <p:cNvSpPr txBox="1">
            <a:spLocks noGrp="1"/>
          </p:cNvSpPr>
          <p:nvPr>
            <p:ph type="title"/>
          </p:nvPr>
        </p:nvSpPr>
        <p:spPr>
          <a:xfrm>
            <a:off x="1621944" y="730251"/>
            <a:ext cx="10997318" cy="213018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4_Image Half Full">
  <p:cSld name="4_Image Half Full">
    <p:spTree>
      <p:nvGrpSpPr>
        <p:cNvPr id="1" name="Shape 42"/>
        <p:cNvGrpSpPr/>
        <p:nvPr/>
      </p:nvGrpSpPr>
      <p:grpSpPr>
        <a:xfrm>
          <a:off x="0" y="0"/>
          <a:ext cx="0" cy="0"/>
          <a:chOff x="0" y="0"/>
          <a:chExt cx="0" cy="0"/>
        </a:xfrm>
      </p:grpSpPr>
      <p:sp>
        <p:nvSpPr>
          <p:cNvPr id="43" name="Google Shape;43;p6"/>
          <p:cNvSpPr txBox="1">
            <a:spLocks noGrp="1"/>
          </p:cNvSpPr>
          <p:nvPr>
            <p:ph type="title"/>
          </p:nvPr>
        </p:nvSpPr>
        <p:spPr>
          <a:xfrm>
            <a:off x="1649187" y="730250"/>
            <a:ext cx="21463873" cy="16210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6"/>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i="0" u="none" strike="noStrike" cap="none">
              <a:solidFill>
                <a:schemeClr val="lt1"/>
              </a:solidFill>
              <a:latin typeface="Calibri"/>
              <a:ea typeface="Calibri"/>
              <a:cs typeface="Calibri"/>
              <a:sym typeface="Calibri"/>
            </a:endParaRPr>
          </a:p>
        </p:txBody>
      </p:sp>
      <p:sp>
        <p:nvSpPr>
          <p:cNvPr id="45" name="Google Shape;45;p6"/>
          <p:cNvSpPr/>
          <p:nvPr/>
        </p:nvSpPr>
        <p:spPr>
          <a:xfrm>
            <a:off x="8404703" y="4080086"/>
            <a:ext cx="3941487" cy="6966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024">
              <a:solidFill>
                <a:schemeClr val="dk1"/>
              </a:solidFill>
              <a:latin typeface="Calibri"/>
              <a:ea typeface="Calibri"/>
              <a:cs typeface="Calibri"/>
              <a:sym typeface="Calibri"/>
            </a:endParaRPr>
          </a:p>
        </p:txBody>
      </p:sp>
      <p:sp>
        <p:nvSpPr>
          <p:cNvPr id="46" name="Google Shape;46;p6"/>
          <p:cNvSpPr txBox="1">
            <a:spLocks noGrp="1"/>
          </p:cNvSpPr>
          <p:nvPr>
            <p:ph type="body" idx="1"/>
          </p:nvPr>
        </p:nvSpPr>
        <p:spPr>
          <a:xfrm>
            <a:off x="1676400" y="3061052"/>
            <a:ext cx="10069463" cy="833729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6000"/>
              <a:buFont typeface="Calibri"/>
              <a:buNone/>
              <a:defRPr sz="6000"/>
            </a:lvl1pPr>
            <a:lvl2pPr marL="914400" lvl="1" indent="-571500" algn="l">
              <a:lnSpc>
                <a:spcPct val="90000"/>
              </a:lnSpc>
              <a:spcBef>
                <a:spcPts val="1000"/>
              </a:spcBef>
              <a:spcAft>
                <a:spcPts val="0"/>
              </a:spcAft>
              <a:buClr>
                <a:schemeClr val="dk1"/>
              </a:buClr>
              <a:buSzPts val="5400"/>
              <a:buChar char="•"/>
              <a:defRPr sz="5400"/>
            </a:lvl2pPr>
            <a:lvl3pPr marL="1371600" lvl="2" indent="-533400" algn="l">
              <a:lnSpc>
                <a:spcPct val="90000"/>
              </a:lnSpc>
              <a:spcBef>
                <a:spcPts val="1000"/>
              </a:spcBef>
              <a:spcAft>
                <a:spcPts val="0"/>
              </a:spcAft>
              <a:buClr>
                <a:schemeClr val="dk1"/>
              </a:buClr>
              <a:buSzPts val="4800"/>
              <a:buChar char="•"/>
              <a:defRPr sz="4800"/>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47" name="Google Shape;47;p6"/>
          <p:cNvSpPr txBox="1">
            <a:spLocks noGrp="1"/>
          </p:cNvSpPr>
          <p:nvPr>
            <p:ph type="body" idx="2"/>
          </p:nvPr>
        </p:nvSpPr>
        <p:spPr>
          <a:xfrm>
            <a:off x="13041150" y="3061052"/>
            <a:ext cx="10069463" cy="833729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6000"/>
              <a:buFont typeface="Calibri"/>
              <a:buNone/>
              <a:defRPr sz="6000"/>
            </a:lvl1pPr>
            <a:lvl2pPr marL="914400" lvl="1" indent="-571500" algn="l">
              <a:lnSpc>
                <a:spcPct val="90000"/>
              </a:lnSpc>
              <a:spcBef>
                <a:spcPts val="1000"/>
              </a:spcBef>
              <a:spcAft>
                <a:spcPts val="0"/>
              </a:spcAft>
              <a:buClr>
                <a:schemeClr val="dk1"/>
              </a:buClr>
              <a:buSzPts val="5400"/>
              <a:buChar char="•"/>
              <a:defRPr sz="5400"/>
            </a:lvl2pPr>
            <a:lvl3pPr marL="1371600" lvl="2" indent="-533400" algn="l">
              <a:lnSpc>
                <a:spcPct val="90000"/>
              </a:lnSpc>
              <a:spcBef>
                <a:spcPts val="1000"/>
              </a:spcBef>
              <a:spcAft>
                <a:spcPts val="0"/>
              </a:spcAft>
              <a:buClr>
                <a:schemeClr val="dk1"/>
              </a:buClr>
              <a:buSzPts val="4800"/>
              <a:buChar char="•"/>
              <a:defRPr sz="4800"/>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48" name="Google Shape;48;p6"/>
          <p:cNvSpPr txBox="1">
            <a:spLocks noGrp="1"/>
          </p:cNvSpPr>
          <p:nvPr>
            <p:ph type="sldNum" idx="12"/>
          </p:nvPr>
        </p:nvSpPr>
        <p:spPr>
          <a:xfrm>
            <a:off x="17624213" y="12255499"/>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b="0" i="0" u="none" strike="noStrike" cap="none">
                <a:solidFill>
                  <a:srgbClr val="575757"/>
                </a:solidFill>
                <a:latin typeface="Calibri"/>
                <a:ea typeface="Calibri"/>
                <a:cs typeface="Calibri"/>
                <a:sym typeface="Calibri"/>
              </a:defRPr>
            </a:lvl1pPr>
            <a:lvl2pPr marL="0" lvl="1" indent="0" algn="r">
              <a:spcBef>
                <a:spcPts val="0"/>
              </a:spcBef>
              <a:buNone/>
              <a:defRPr sz="2400" b="0" i="0" u="none" strike="noStrike" cap="none">
                <a:solidFill>
                  <a:srgbClr val="575757"/>
                </a:solidFill>
                <a:latin typeface="Calibri"/>
                <a:ea typeface="Calibri"/>
                <a:cs typeface="Calibri"/>
                <a:sym typeface="Calibri"/>
              </a:defRPr>
            </a:lvl2pPr>
            <a:lvl3pPr marL="0" lvl="2" indent="0" algn="r">
              <a:spcBef>
                <a:spcPts val="0"/>
              </a:spcBef>
              <a:buNone/>
              <a:defRPr sz="2400" b="0" i="0" u="none" strike="noStrike" cap="none">
                <a:solidFill>
                  <a:srgbClr val="575757"/>
                </a:solidFill>
                <a:latin typeface="Calibri"/>
                <a:ea typeface="Calibri"/>
                <a:cs typeface="Calibri"/>
                <a:sym typeface="Calibri"/>
              </a:defRPr>
            </a:lvl3pPr>
            <a:lvl4pPr marL="0" lvl="3" indent="0" algn="r">
              <a:spcBef>
                <a:spcPts val="0"/>
              </a:spcBef>
              <a:buNone/>
              <a:defRPr sz="2400" b="0" i="0" u="none" strike="noStrike" cap="none">
                <a:solidFill>
                  <a:srgbClr val="575757"/>
                </a:solidFill>
                <a:latin typeface="Calibri"/>
                <a:ea typeface="Calibri"/>
                <a:cs typeface="Calibri"/>
                <a:sym typeface="Calibri"/>
              </a:defRPr>
            </a:lvl4pPr>
            <a:lvl5pPr marL="0" lvl="4" indent="0" algn="r">
              <a:spcBef>
                <a:spcPts val="0"/>
              </a:spcBef>
              <a:buNone/>
              <a:defRPr sz="2400" b="0" i="0" u="none" strike="noStrike" cap="none">
                <a:solidFill>
                  <a:srgbClr val="575757"/>
                </a:solidFill>
                <a:latin typeface="Calibri"/>
                <a:ea typeface="Calibri"/>
                <a:cs typeface="Calibri"/>
                <a:sym typeface="Calibri"/>
              </a:defRPr>
            </a:lvl5pPr>
            <a:lvl6pPr marL="0" lvl="5" indent="0" algn="r">
              <a:spcBef>
                <a:spcPts val="0"/>
              </a:spcBef>
              <a:buNone/>
              <a:defRPr sz="2400" b="0" i="0" u="none" strike="noStrike" cap="none">
                <a:solidFill>
                  <a:srgbClr val="575757"/>
                </a:solidFill>
                <a:latin typeface="Calibri"/>
                <a:ea typeface="Calibri"/>
                <a:cs typeface="Calibri"/>
                <a:sym typeface="Calibri"/>
              </a:defRPr>
            </a:lvl6pPr>
            <a:lvl7pPr marL="0" lvl="6" indent="0" algn="r">
              <a:spcBef>
                <a:spcPts val="0"/>
              </a:spcBef>
              <a:buNone/>
              <a:defRPr sz="2400" b="0" i="0" u="none" strike="noStrike" cap="none">
                <a:solidFill>
                  <a:srgbClr val="575757"/>
                </a:solidFill>
                <a:latin typeface="Calibri"/>
                <a:ea typeface="Calibri"/>
                <a:cs typeface="Calibri"/>
                <a:sym typeface="Calibri"/>
              </a:defRPr>
            </a:lvl7pPr>
            <a:lvl8pPr marL="0" lvl="7" indent="0" algn="r">
              <a:spcBef>
                <a:spcPts val="0"/>
              </a:spcBef>
              <a:buNone/>
              <a:defRPr sz="2400" b="0" i="0" u="none" strike="noStrike" cap="none">
                <a:solidFill>
                  <a:srgbClr val="575757"/>
                </a:solidFill>
                <a:latin typeface="Calibri"/>
                <a:ea typeface="Calibri"/>
                <a:cs typeface="Calibri"/>
                <a:sym typeface="Calibri"/>
              </a:defRPr>
            </a:lvl8pPr>
            <a:lvl9pPr marL="0" lvl="8" indent="0" algn="r">
              <a:spcBef>
                <a:spcPts val="0"/>
              </a:spcBef>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49" name="Google Shape;49;p6"/>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8_Image Half Full">
  <p:cSld name="8_Image Half Full">
    <p:spTree>
      <p:nvGrpSpPr>
        <p:cNvPr id="1" name="Shape 50"/>
        <p:cNvGrpSpPr/>
        <p:nvPr/>
      </p:nvGrpSpPr>
      <p:grpSpPr>
        <a:xfrm>
          <a:off x="0" y="0"/>
          <a:ext cx="0" cy="0"/>
          <a:chOff x="0" y="0"/>
          <a:chExt cx="0" cy="0"/>
        </a:xfrm>
      </p:grpSpPr>
      <p:sp>
        <p:nvSpPr>
          <p:cNvPr id="51" name="Google Shape;51;p7"/>
          <p:cNvSpPr>
            <a:spLocks noGrp="1"/>
          </p:cNvSpPr>
          <p:nvPr>
            <p:ph type="pic" idx="2"/>
          </p:nvPr>
        </p:nvSpPr>
        <p:spPr>
          <a:xfrm>
            <a:off x="1" y="0"/>
            <a:ext cx="10923814" cy="137160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52" name="Google Shape;52;p7"/>
          <p:cNvSpPr txBox="1">
            <a:spLocks noGrp="1"/>
          </p:cNvSpPr>
          <p:nvPr>
            <p:ph type="title"/>
          </p:nvPr>
        </p:nvSpPr>
        <p:spPr>
          <a:xfrm>
            <a:off x="11381014" y="730250"/>
            <a:ext cx="11732046" cy="2183118"/>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7"/>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a:solidFill>
                <a:schemeClr val="lt1"/>
              </a:solidFill>
              <a:latin typeface="Calibri"/>
              <a:ea typeface="Calibri"/>
              <a:cs typeface="Calibri"/>
              <a:sym typeface="Calibri"/>
            </a:endParaRPr>
          </a:p>
        </p:txBody>
      </p:sp>
      <p:sp>
        <p:nvSpPr>
          <p:cNvPr id="54" name="Google Shape;54;p7"/>
          <p:cNvSpPr txBox="1">
            <a:spLocks noGrp="1"/>
          </p:cNvSpPr>
          <p:nvPr>
            <p:ph type="body" idx="1"/>
          </p:nvPr>
        </p:nvSpPr>
        <p:spPr>
          <a:xfrm>
            <a:off x="11381015" y="3536295"/>
            <a:ext cx="11732048" cy="8691005"/>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5400"/>
              <a:buFont typeface="Calibri"/>
              <a:buNone/>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55" name="Google Shape;55;p7"/>
          <p:cNvSpPr txBox="1">
            <a:spLocks noGrp="1"/>
          </p:cNvSpPr>
          <p:nvPr>
            <p:ph type="sldNum" idx="12"/>
          </p:nvPr>
        </p:nvSpPr>
        <p:spPr>
          <a:xfrm>
            <a:off x="17624213" y="12321661"/>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a:solidFill>
                  <a:srgbClr val="575757"/>
                </a:solidFill>
                <a:latin typeface="Calibri"/>
                <a:ea typeface="Calibri"/>
                <a:cs typeface="Calibri"/>
                <a:sym typeface="Calibri"/>
              </a:defRPr>
            </a:lvl1pPr>
            <a:lvl2pPr marL="0" lvl="1" indent="0" algn="r">
              <a:spcBef>
                <a:spcPts val="0"/>
              </a:spcBef>
              <a:buNone/>
              <a:defRPr sz="2400">
                <a:solidFill>
                  <a:srgbClr val="575757"/>
                </a:solidFill>
                <a:latin typeface="Calibri"/>
                <a:ea typeface="Calibri"/>
                <a:cs typeface="Calibri"/>
                <a:sym typeface="Calibri"/>
              </a:defRPr>
            </a:lvl2pPr>
            <a:lvl3pPr marL="0" lvl="2" indent="0" algn="r">
              <a:spcBef>
                <a:spcPts val="0"/>
              </a:spcBef>
              <a:buNone/>
              <a:defRPr sz="2400">
                <a:solidFill>
                  <a:srgbClr val="575757"/>
                </a:solidFill>
                <a:latin typeface="Calibri"/>
                <a:ea typeface="Calibri"/>
                <a:cs typeface="Calibri"/>
                <a:sym typeface="Calibri"/>
              </a:defRPr>
            </a:lvl3pPr>
            <a:lvl4pPr marL="0" lvl="3" indent="0" algn="r">
              <a:spcBef>
                <a:spcPts val="0"/>
              </a:spcBef>
              <a:buNone/>
              <a:defRPr sz="2400">
                <a:solidFill>
                  <a:srgbClr val="575757"/>
                </a:solidFill>
                <a:latin typeface="Calibri"/>
                <a:ea typeface="Calibri"/>
                <a:cs typeface="Calibri"/>
                <a:sym typeface="Calibri"/>
              </a:defRPr>
            </a:lvl4pPr>
            <a:lvl5pPr marL="0" lvl="4" indent="0" algn="r">
              <a:spcBef>
                <a:spcPts val="0"/>
              </a:spcBef>
              <a:buNone/>
              <a:defRPr sz="2400">
                <a:solidFill>
                  <a:srgbClr val="575757"/>
                </a:solidFill>
                <a:latin typeface="Calibri"/>
                <a:ea typeface="Calibri"/>
                <a:cs typeface="Calibri"/>
                <a:sym typeface="Calibri"/>
              </a:defRPr>
            </a:lvl5pPr>
            <a:lvl6pPr marL="0" lvl="5" indent="0" algn="r">
              <a:spcBef>
                <a:spcPts val="0"/>
              </a:spcBef>
              <a:buNone/>
              <a:defRPr sz="2400">
                <a:solidFill>
                  <a:srgbClr val="575757"/>
                </a:solidFill>
                <a:latin typeface="Calibri"/>
                <a:ea typeface="Calibri"/>
                <a:cs typeface="Calibri"/>
                <a:sym typeface="Calibri"/>
              </a:defRPr>
            </a:lvl6pPr>
            <a:lvl7pPr marL="0" lvl="6" indent="0" algn="r">
              <a:spcBef>
                <a:spcPts val="0"/>
              </a:spcBef>
              <a:buNone/>
              <a:defRPr sz="2400">
                <a:solidFill>
                  <a:srgbClr val="575757"/>
                </a:solidFill>
                <a:latin typeface="Calibri"/>
                <a:ea typeface="Calibri"/>
                <a:cs typeface="Calibri"/>
                <a:sym typeface="Calibri"/>
              </a:defRPr>
            </a:lvl7pPr>
            <a:lvl8pPr marL="0" lvl="7" indent="0" algn="r">
              <a:spcBef>
                <a:spcPts val="0"/>
              </a:spcBef>
              <a:buNone/>
              <a:defRPr sz="2400">
                <a:solidFill>
                  <a:srgbClr val="575757"/>
                </a:solidFill>
                <a:latin typeface="Calibri"/>
                <a:ea typeface="Calibri"/>
                <a:cs typeface="Calibri"/>
                <a:sym typeface="Calibri"/>
              </a:defRPr>
            </a:lvl8pPr>
            <a:lvl9pPr marL="0" lvl="8" indent="0" algn="r">
              <a:spcBef>
                <a:spcPts val="0"/>
              </a:spcBef>
              <a:buNone/>
              <a:defRPr sz="2400">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56" name="Google Shape;56;p7"/>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4_Image Half Full">
  <p:cSld name="14_Image Half Full">
    <p:spTree>
      <p:nvGrpSpPr>
        <p:cNvPr id="1" name="Shape 57"/>
        <p:cNvGrpSpPr/>
        <p:nvPr/>
      </p:nvGrpSpPr>
      <p:grpSpPr>
        <a:xfrm>
          <a:off x="0" y="0"/>
          <a:ext cx="0" cy="0"/>
          <a:chOff x="0" y="0"/>
          <a:chExt cx="0" cy="0"/>
        </a:xfrm>
      </p:grpSpPr>
      <p:sp>
        <p:nvSpPr>
          <p:cNvPr id="58" name="Google Shape;58;p8"/>
          <p:cNvSpPr txBox="1">
            <a:spLocks noGrp="1"/>
          </p:cNvSpPr>
          <p:nvPr>
            <p:ph type="title"/>
          </p:nvPr>
        </p:nvSpPr>
        <p:spPr>
          <a:xfrm>
            <a:off x="832756" y="493828"/>
            <a:ext cx="22789244" cy="1939129"/>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8"/>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a:solidFill>
                <a:schemeClr val="lt1"/>
              </a:solidFill>
              <a:latin typeface="Calibri"/>
              <a:ea typeface="Calibri"/>
              <a:cs typeface="Calibri"/>
              <a:sym typeface="Calibri"/>
            </a:endParaRPr>
          </a:p>
        </p:txBody>
      </p:sp>
      <p:sp>
        <p:nvSpPr>
          <p:cNvPr id="60" name="Google Shape;60;p8"/>
          <p:cNvSpPr txBox="1">
            <a:spLocks noGrp="1"/>
          </p:cNvSpPr>
          <p:nvPr>
            <p:ph type="body" idx="1"/>
          </p:nvPr>
        </p:nvSpPr>
        <p:spPr>
          <a:xfrm>
            <a:off x="826867"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1" name="Google Shape;61;p8"/>
          <p:cNvSpPr>
            <a:spLocks noGrp="1"/>
          </p:cNvSpPr>
          <p:nvPr>
            <p:ph type="pic" idx="2"/>
          </p:nvPr>
        </p:nvSpPr>
        <p:spPr>
          <a:xfrm>
            <a:off x="827319" y="2680426"/>
            <a:ext cx="5231176" cy="474987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62" name="Google Shape;62;p8"/>
          <p:cNvSpPr txBox="1">
            <a:spLocks noGrp="1"/>
          </p:cNvSpPr>
          <p:nvPr>
            <p:ph type="body" idx="3"/>
          </p:nvPr>
        </p:nvSpPr>
        <p:spPr>
          <a:xfrm>
            <a:off x="6652041"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3" name="Google Shape;63;p8"/>
          <p:cNvSpPr>
            <a:spLocks noGrp="1"/>
          </p:cNvSpPr>
          <p:nvPr>
            <p:ph type="pic" idx="4"/>
          </p:nvPr>
        </p:nvSpPr>
        <p:spPr>
          <a:xfrm>
            <a:off x="6652493" y="2680426"/>
            <a:ext cx="5231176" cy="474987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64" name="Google Shape;64;p8"/>
          <p:cNvSpPr txBox="1">
            <a:spLocks noGrp="1"/>
          </p:cNvSpPr>
          <p:nvPr>
            <p:ph type="body" idx="5"/>
          </p:nvPr>
        </p:nvSpPr>
        <p:spPr>
          <a:xfrm>
            <a:off x="12511727"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5" name="Google Shape;65;p8"/>
          <p:cNvSpPr>
            <a:spLocks noGrp="1"/>
          </p:cNvSpPr>
          <p:nvPr>
            <p:ph type="pic" idx="6"/>
          </p:nvPr>
        </p:nvSpPr>
        <p:spPr>
          <a:xfrm>
            <a:off x="12512179" y="2680426"/>
            <a:ext cx="5231176" cy="474987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66" name="Google Shape;66;p8"/>
          <p:cNvSpPr txBox="1">
            <a:spLocks noGrp="1"/>
          </p:cNvSpPr>
          <p:nvPr>
            <p:ph type="body" idx="7"/>
          </p:nvPr>
        </p:nvSpPr>
        <p:spPr>
          <a:xfrm>
            <a:off x="18390370"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7" name="Google Shape;67;p8"/>
          <p:cNvSpPr>
            <a:spLocks noGrp="1"/>
          </p:cNvSpPr>
          <p:nvPr>
            <p:ph type="pic" idx="8"/>
          </p:nvPr>
        </p:nvSpPr>
        <p:spPr>
          <a:xfrm>
            <a:off x="18390823" y="2680426"/>
            <a:ext cx="5231176" cy="4749872"/>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68" name="Google Shape;68;p8"/>
          <p:cNvSpPr txBox="1">
            <a:spLocks noGrp="1"/>
          </p:cNvSpPr>
          <p:nvPr>
            <p:ph type="sldNum" idx="12"/>
          </p:nvPr>
        </p:nvSpPr>
        <p:spPr>
          <a:xfrm>
            <a:off x="18076984"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a:solidFill>
                  <a:srgbClr val="575757"/>
                </a:solidFill>
                <a:latin typeface="Calibri"/>
                <a:ea typeface="Calibri"/>
                <a:cs typeface="Calibri"/>
                <a:sym typeface="Calibri"/>
              </a:defRPr>
            </a:lvl1pPr>
            <a:lvl2pPr marL="0" lvl="1" indent="0" algn="r">
              <a:spcBef>
                <a:spcPts val="0"/>
              </a:spcBef>
              <a:buNone/>
              <a:defRPr sz="2400">
                <a:solidFill>
                  <a:srgbClr val="575757"/>
                </a:solidFill>
                <a:latin typeface="Calibri"/>
                <a:ea typeface="Calibri"/>
                <a:cs typeface="Calibri"/>
                <a:sym typeface="Calibri"/>
              </a:defRPr>
            </a:lvl2pPr>
            <a:lvl3pPr marL="0" lvl="2" indent="0" algn="r">
              <a:spcBef>
                <a:spcPts val="0"/>
              </a:spcBef>
              <a:buNone/>
              <a:defRPr sz="2400">
                <a:solidFill>
                  <a:srgbClr val="575757"/>
                </a:solidFill>
                <a:latin typeface="Calibri"/>
                <a:ea typeface="Calibri"/>
                <a:cs typeface="Calibri"/>
                <a:sym typeface="Calibri"/>
              </a:defRPr>
            </a:lvl3pPr>
            <a:lvl4pPr marL="0" lvl="3" indent="0" algn="r">
              <a:spcBef>
                <a:spcPts val="0"/>
              </a:spcBef>
              <a:buNone/>
              <a:defRPr sz="2400">
                <a:solidFill>
                  <a:srgbClr val="575757"/>
                </a:solidFill>
                <a:latin typeface="Calibri"/>
                <a:ea typeface="Calibri"/>
                <a:cs typeface="Calibri"/>
                <a:sym typeface="Calibri"/>
              </a:defRPr>
            </a:lvl4pPr>
            <a:lvl5pPr marL="0" lvl="4" indent="0" algn="r">
              <a:spcBef>
                <a:spcPts val="0"/>
              </a:spcBef>
              <a:buNone/>
              <a:defRPr sz="2400">
                <a:solidFill>
                  <a:srgbClr val="575757"/>
                </a:solidFill>
                <a:latin typeface="Calibri"/>
                <a:ea typeface="Calibri"/>
                <a:cs typeface="Calibri"/>
                <a:sym typeface="Calibri"/>
              </a:defRPr>
            </a:lvl5pPr>
            <a:lvl6pPr marL="0" lvl="5" indent="0" algn="r">
              <a:spcBef>
                <a:spcPts val="0"/>
              </a:spcBef>
              <a:buNone/>
              <a:defRPr sz="2400">
                <a:solidFill>
                  <a:srgbClr val="575757"/>
                </a:solidFill>
                <a:latin typeface="Calibri"/>
                <a:ea typeface="Calibri"/>
                <a:cs typeface="Calibri"/>
                <a:sym typeface="Calibri"/>
              </a:defRPr>
            </a:lvl6pPr>
            <a:lvl7pPr marL="0" lvl="6" indent="0" algn="r">
              <a:spcBef>
                <a:spcPts val="0"/>
              </a:spcBef>
              <a:buNone/>
              <a:defRPr sz="2400">
                <a:solidFill>
                  <a:srgbClr val="575757"/>
                </a:solidFill>
                <a:latin typeface="Calibri"/>
                <a:ea typeface="Calibri"/>
                <a:cs typeface="Calibri"/>
                <a:sym typeface="Calibri"/>
              </a:defRPr>
            </a:lvl7pPr>
            <a:lvl8pPr marL="0" lvl="7" indent="0" algn="r">
              <a:spcBef>
                <a:spcPts val="0"/>
              </a:spcBef>
              <a:buNone/>
              <a:defRPr sz="2400">
                <a:solidFill>
                  <a:srgbClr val="575757"/>
                </a:solidFill>
                <a:latin typeface="Calibri"/>
                <a:ea typeface="Calibri"/>
                <a:cs typeface="Calibri"/>
                <a:sym typeface="Calibri"/>
              </a:defRPr>
            </a:lvl8pPr>
            <a:lvl9pPr marL="0" lvl="8" indent="0" algn="r">
              <a:spcBef>
                <a:spcPts val="0"/>
              </a:spcBef>
              <a:buNone/>
              <a:defRPr sz="2400">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69" name="Google Shape;69;p8"/>
          <p:cNvSpPr txBox="1">
            <a:spLocks noGrp="1"/>
          </p:cNvSpPr>
          <p:nvPr>
            <p:ph type="ftr" idx="11"/>
          </p:nvPr>
        </p:nvSpPr>
        <p:spPr>
          <a:xfrm>
            <a:off x="820615"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22_Image Half Full">
  <p:cSld name="22_Image Half Full">
    <p:spTree>
      <p:nvGrpSpPr>
        <p:cNvPr id="1" name="Shape 70"/>
        <p:cNvGrpSpPr/>
        <p:nvPr/>
      </p:nvGrpSpPr>
      <p:grpSpPr>
        <a:xfrm>
          <a:off x="0" y="0"/>
          <a:ext cx="0" cy="0"/>
          <a:chOff x="0" y="0"/>
          <a:chExt cx="0" cy="0"/>
        </a:xfrm>
      </p:grpSpPr>
      <p:sp>
        <p:nvSpPr>
          <p:cNvPr id="71" name="Google Shape;71;p9"/>
          <p:cNvSpPr txBox="1">
            <a:spLocks noGrp="1"/>
          </p:cNvSpPr>
          <p:nvPr>
            <p:ph type="title"/>
          </p:nvPr>
        </p:nvSpPr>
        <p:spPr>
          <a:xfrm>
            <a:off x="832756" y="493828"/>
            <a:ext cx="22789244" cy="1939129"/>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9"/>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a:solidFill>
                <a:schemeClr val="lt1"/>
              </a:solidFill>
              <a:latin typeface="Calibri"/>
              <a:ea typeface="Calibri"/>
              <a:cs typeface="Calibri"/>
              <a:sym typeface="Calibri"/>
            </a:endParaRPr>
          </a:p>
        </p:txBody>
      </p:sp>
      <p:sp>
        <p:nvSpPr>
          <p:cNvPr id="73" name="Google Shape;73;p9"/>
          <p:cNvSpPr txBox="1">
            <a:spLocks noGrp="1"/>
          </p:cNvSpPr>
          <p:nvPr>
            <p:ph type="body" idx="1"/>
          </p:nvPr>
        </p:nvSpPr>
        <p:spPr>
          <a:xfrm>
            <a:off x="772971" y="4437888"/>
            <a:ext cx="10959888" cy="658571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4" name="Google Shape;74;p9"/>
          <p:cNvSpPr txBox="1">
            <a:spLocks noGrp="1"/>
          </p:cNvSpPr>
          <p:nvPr>
            <p:ph type="body" idx="2"/>
          </p:nvPr>
        </p:nvSpPr>
        <p:spPr>
          <a:xfrm>
            <a:off x="12595591" y="4463288"/>
            <a:ext cx="10959888" cy="658571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5" name="Google Shape;75;p9"/>
          <p:cNvSpPr txBox="1">
            <a:spLocks noGrp="1"/>
          </p:cNvSpPr>
          <p:nvPr>
            <p:ph type="body" idx="3"/>
          </p:nvPr>
        </p:nvSpPr>
        <p:spPr>
          <a:xfrm>
            <a:off x="772920" y="3184914"/>
            <a:ext cx="10960608" cy="997631"/>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2000"/>
              </a:spcBef>
              <a:spcAft>
                <a:spcPts val="0"/>
              </a:spcAft>
              <a:buClr>
                <a:srgbClr val="575757"/>
              </a:buClr>
              <a:buSzPts val="4800"/>
              <a:buFont typeface="Calibri"/>
              <a:buNone/>
              <a:defRPr sz="4800" b="1">
                <a:solidFill>
                  <a:srgbClr val="575757"/>
                </a:solidFill>
              </a:defRPr>
            </a:lvl1pPr>
            <a:lvl2pPr marL="914400" lvl="1" indent="-342900" algn="l">
              <a:lnSpc>
                <a:spcPct val="90000"/>
              </a:lnSpc>
              <a:spcBef>
                <a:spcPts val="1000"/>
              </a:spcBef>
              <a:spcAft>
                <a:spcPts val="0"/>
              </a:spcAft>
              <a:buClr>
                <a:schemeClr val="dk1"/>
              </a:buClr>
              <a:buSzPts val="1800"/>
              <a:buChar char="•"/>
              <a:defRPr/>
            </a:lvl2pPr>
            <a:lvl3pPr marL="1371600" lvl="2" indent="-342900" algn="l">
              <a:lnSpc>
                <a:spcPct val="90000"/>
              </a:lnSpc>
              <a:spcBef>
                <a:spcPts val="1000"/>
              </a:spcBef>
              <a:spcAft>
                <a:spcPts val="0"/>
              </a:spcAft>
              <a:buClr>
                <a:schemeClr val="dk1"/>
              </a:buClr>
              <a:buSzPts val="1800"/>
              <a:buChar char="•"/>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6" name="Google Shape;76;p9"/>
          <p:cNvSpPr txBox="1">
            <a:spLocks noGrp="1"/>
          </p:cNvSpPr>
          <p:nvPr>
            <p:ph type="body" idx="4"/>
          </p:nvPr>
        </p:nvSpPr>
        <p:spPr>
          <a:xfrm>
            <a:off x="12590711" y="3221626"/>
            <a:ext cx="11020318" cy="997631"/>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2000"/>
              </a:spcBef>
              <a:spcAft>
                <a:spcPts val="0"/>
              </a:spcAft>
              <a:buClr>
                <a:srgbClr val="575757"/>
              </a:buClr>
              <a:buSzPts val="4800"/>
              <a:buFont typeface="Calibri"/>
              <a:buNone/>
              <a:defRPr sz="4800" b="1">
                <a:solidFill>
                  <a:srgbClr val="575757"/>
                </a:solidFill>
              </a:defRPr>
            </a:lvl1pPr>
            <a:lvl2pPr marL="914400" lvl="1" indent="-342900" algn="l">
              <a:lnSpc>
                <a:spcPct val="90000"/>
              </a:lnSpc>
              <a:spcBef>
                <a:spcPts val="1000"/>
              </a:spcBef>
              <a:spcAft>
                <a:spcPts val="0"/>
              </a:spcAft>
              <a:buClr>
                <a:schemeClr val="dk1"/>
              </a:buClr>
              <a:buSzPts val="1800"/>
              <a:buChar char="•"/>
              <a:defRPr/>
            </a:lvl2pPr>
            <a:lvl3pPr marL="1371600" lvl="2" indent="-342900" algn="l">
              <a:lnSpc>
                <a:spcPct val="90000"/>
              </a:lnSpc>
              <a:spcBef>
                <a:spcPts val="1000"/>
              </a:spcBef>
              <a:spcAft>
                <a:spcPts val="0"/>
              </a:spcAft>
              <a:buClr>
                <a:schemeClr val="dk1"/>
              </a:buClr>
              <a:buSzPts val="1800"/>
              <a:buChar char="•"/>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cxnSp>
        <p:nvCxnSpPr>
          <p:cNvPr id="77" name="Google Shape;77;p9"/>
          <p:cNvCxnSpPr/>
          <p:nvPr/>
        </p:nvCxnSpPr>
        <p:spPr>
          <a:xfrm>
            <a:off x="768588" y="4204109"/>
            <a:ext cx="10964271" cy="0"/>
          </a:xfrm>
          <a:prstGeom prst="straightConnector1">
            <a:avLst/>
          </a:prstGeom>
          <a:noFill/>
          <a:ln w="88900" cap="flat" cmpd="sng">
            <a:solidFill>
              <a:srgbClr val="575757"/>
            </a:solidFill>
            <a:prstDash val="solid"/>
            <a:miter lim="800000"/>
            <a:headEnd type="none" w="sm" len="sm"/>
            <a:tailEnd type="none" w="sm" len="sm"/>
          </a:ln>
        </p:spPr>
      </p:cxnSp>
      <p:cxnSp>
        <p:nvCxnSpPr>
          <p:cNvPr id="78" name="Google Shape;78;p9"/>
          <p:cNvCxnSpPr/>
          <p:nvPr/>
        </p:nvCxnSpPr>
        <p:spPr>
          <a:xfrm>
            <a:off x="12591208" y="4204109"/>
            <a:ext cx="10964271" cy="0"/>
          </a:xfrm>
          <a:prstGeom prst="straightConnector1">
            <a:avLst/>
          </a:prstGeom>
          <a:noFill/>
          <a:ln w="88900" cap="flat" cmpd="sng">
            <a:solidFill>
              <a:srgbClr val="575757"/>
            </a:solidFill>
            <a:prstDash val="solid"/>
            <a:miter lim="800000"/>
            <a:headEnd type="none" w="sm" len="sm"/>
            <a:tailEnd type="none" w="sm" len="sm"/>
          </a:ln>
        </p:spPr>
      </p:cxnSp>
      <p:sp>
        <p:nvSpPr>
          <p:cNvPr id="79" name="Google Shape;79;p9"/>
          <p:cNvSpPr txBox="1">
            <a:spLocks noGrp="1"/>
          </p:cNvSpPr>
          <p:nvPr>
            <p:ph type="sldNum" idx="12"/>
          </p:nvPr>
        </p:nvSpPr>
        <p:spPr>
          <a:xfrm>
            <a:off x="18076984"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a:solidFill>
                  <a:srgbClr val="575757"/>
                </a:solidFill>
                <a:latin typeface="Calibri"/>
                <a:ea typeface="Calibri"/>
                <a:cs typeface="Calibri"/>
                <a:sym typeface="Calibri"/>
              </a:defRPr>
            </a:lvl1pPr>
            <a:lvl2pPr marL="0" lvl="1" indent="0" algn="r">
              <a:spcBef>
                <a:spcPts val="0"/>
              </a:spcBef>
              <a:buNone/>
              <a:defRPr sz="2400">
                <a:solidFill>
                  <a:srgbClr val="575757"/>
                </a:solidFill>
                <a:latin typeface="Calibri"/>
                <a:ea typeface="Calibri"/>
                <a:cs typeface="Calibri"/>
                <a:sym typeface="Calibri"/>
              </a:defRPr>
            </a:lvl2pPr>
            <a:lvl3pPr marL="0" lvl="2" indent="0" algn="r">
              <a:spcBef>
                <a:spcPts val="0"/>
              </a:spcBef>
              <a:buNone/>
              <a:defRPr sz="2400">
                <a:solidFill>
                  <a:srgbClr val="575757"/>
                </a:solidFill>
                <a:latin typeface="Calibri"/>
                <a:ea typeface="Calibri"/>
                <a:cs typeface="Calibri"/>
                <a:sym typeface="Calibri"/>
              </a:defRPr>
            </a:lvl3pPr>
            <a:lvl4pPr marL="0" lvl="3" indent="0" algn="r">
              <a:spcBef>
                <a:spcPts val="0"/>
              </a:spcBef>
              <a:buNone/>
              <a:defRPr sz="2400">
                <a:solidFill>
                  <a:srgbClr val="575757"/>
                </a:solidFill>
                <a:latin typeface="Calibri"/>
                <a:ea typeface="Calibri"/>
                <a:cs typeface="Calibri"/>
                <a:sym typeface="Calibri"/>
              </a:defRPr>
            </a:lvl4pPr>
            <a:lvl5pPr marL="0" lvl="4" indent="0" algn="r">
              <a:spcBef>
                <a:spcPts val="0"/>
              </a:spcBef>
              <a:buNone/>
              <a:defRPr sz="2400">
                <a:solidFill>
                  <a:srgbClr val="575757"/>
                </a:solidFill>
                <a:latin typeface="Calibri"/>
                <a:ea typeface="Calibri"/>
                <a:cs typeface="Calibri"/>
                <a:sym typeface="Calibri"/>
              </a:defRPr>
            </a:lvl5pPr>
            <a:lvl6pPr marL="0" lvl="5" indent="0" algn="r">
              <a:spcBef>
                <a:spcPts val="0"/>
              </a:spcBef>
              <a:buNone/>
              <a:defRPr sz="2400">
                <a:solidFill>
                  <a:srgbClr val="575757"/>
                </a:solidFill>
                <a:latin typeface="Calibri"/>
                <a:ea typeface="Calibri"/>
                <a:cs typeface="Calibri"/>
                <a:sym typeface="Calibri"/>
              </a:defRPr>
            </a:lvl6pPr>
            <a:lvl7pPr marL="0" lvl="6" indent="0" algn="r">
              <a:spcBef>
                <a:spcPts val="0"/>
              </a:spcBef>
              <a:buNone/>
              <a:defRPr sz="2400">
                <a:solidFill>
                  <a:srgbClr val="575757"/>
                </a:solidFill>
                <a:latin typeface="Calibri"/>
                <a:ea typeface="Calibri"/>
                <a:cs typeface="Calibri"/>
                <a:sym typeface="Calibri"/>
              </a:defRPr>
            </a:lvl7pPr>
            <a:lvl8pPr marL="0" lvl="7" indent="0" algn="r">
              <a:spcBef>
                <a:spcPts val="0"/>
              </a:spcBef>
              <a:buNone/>
              <a:defRPr sz="2400">
                <a:solidFill>
                  <a:srgbClr val="575757"/>
                </a:solidFill>
                <a:latin typeface="Calibri"/>
                <a:ea typeface="Calibri"/>
                <a:cs typeface="Calibri"/>
                <a:sym typeface="Calibri"/>
              </a:defRPr>
            </a:lvl8pPr>
            <a:lvl9pPr marL="0" lvl="8" indent="0" algn="r">
              <a:spcBef>
                <a:spcPts val="0"/>
              </a:spcBef>
              <a:buNone/>
              <a:defRPr sz="2400">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80" name="Google Shape;80;p9"/>
          <p:cNvSpPr txBox="1">
            <a:spLocks noGrp="1"/>
          </p:cNvSpPr>
          <p:nvPr>
            <p:ph type="ftr" idx="11"/>
          </p:nvPr>
        </p:nvSpPr>
        <p:spPr>
          <a:xfrm>
            <a:off x="832756"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lvl1pPr marR="0" lvl="0" algn="ctr" rtl="0">
              <a:lnSpc>
                <a:spcPct val="90000"/>
              </a:lnSpc>
              <a:spcBef>
                <a:spcPts val="0"/>
              </a:spcBef>
              <a:spcAft>
                <a:spcPts val="0"/>
              </a:spcAft>
              <a:buClr>
                <a:srgbClr val="575757"/>
              </a:buClr>
              <a:buSzPts val="8800"/>
              <a:buFont typeface="Calibri"/>
              <a:buNone/>
              <a:defRPr sz="8800" b="0" i="0" u="none" strike="noStrike" cap="none">
                <a:solidFill>
                  <a:srgbClr val="575757"/>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1676400" y="3651250"/>
            <a:ext cx="21031199" cy="8140700"/>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508000"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17275656" y="12255499"/>
            <a:ext cx="5486400" cy="730250"/>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buNone/>
              <a:defRPr sz="2400" b="0" i="0" u="none" strike="noStrike" cap="none">
                <a:solidFill>
                  <a:srgbClr val="575757"/>
                </a:solidFill>
                <a:latin typeface="Calibri"/>
                <a:ea typeface="Calibri"/>
                <a:cs typeface="Calibri"/>
                <a:sym typeface="Calibri"/>
              </a:defRPr>
            </a:lvl1pPr>
            <a:lvl2pPr marL="0" marR="0" lvl="1" indent="0" algn="r" rtl="0">
              <a:spcBef>
                <a:spcPts val="0"/>
              </a:spcBef>
              <a:buNone/>
              <a:defRPr sz="2400" b="0" i="0" u="none" strike="noStrike" cap="none">
                <a:solidFill>
                  <a:srgbClr val="575757"/>
                </a:solidFill>
                <a:latin typeface="Calibri"/>
                <a:ea typeface="Calibri"/>
                <a:cs typeface="Calibri"/>
                <a:sym typeface="Calibri"/>
              </a:defRPr>
            </a:lvl2pPr>
            <a:lvl3pPr marL="0" marR="0" lvl="2" indent="0" algn="r" rtl="0">
              <a:spcBef>
                <a:spcPts val="0"/>
              </a:spcBef>
              <a:buNone/>
              <a:defRPr sz="2400" b="0" i="0" u="none" strike="noStrike" cap="none">
                <a:solidFill>
                  <a:srgbClr val="575757"/>
                </a:solidFill>
                <a:latin typeface="Calibri"/>
                <a:ea typeface="Calibri"/>
                <a:cs typeface="Calibri"/>
                <a:sym typeface="Calibri"/>
              </a:defRPr>
            </a:lvl3pPr>
            <a:lvl4pPr marL="0" marR="0" lvl="3" indent="0" algn="r" rtl="0">
              <a:spcBef>
                <a:spcPts val="0"/>
              </a:spcBef>
              <a:buNone/>
              <a:defRPr sz="2400" b="0" i="0" u="none" strike="noStrike" cap="none">
                <a:solidFill>
                  <a:srgbClr val="575757"/>
                </a:solidFill>
                <a:latin typeface="Calibri"/>
                <a:ea typeface="Calibri"/>
                <a:cs typeface="Calibri"/>
                <a:sym typeface="Calibri"/>
              </a:defRPr>
            </a:lvl4pPr>
            <a:lvl5pPr marL="0" marR="0" lvl="4" indent="0" algn="r" rtl="0">
              <a:spcBef>
                <a:spcPts val="0"/>
              </a:spcBef>
              <a:buNone/>
              <a:defRPr sz="2400" b="0" i="0" u="none" strike="noStrike" cap="none">
                <a:solidFill>
                  <a:srgbClr val="575757"/>
                </a:solidFill>
                <a:latin typeface="Calibri"/>
                <a:ea typeface="Calibri"/>
                <a:cs typeface="Calibri"/>
                <a:sym typeface="Calibri"/>
              </a:defRPr>
            </a:lvl5pPr>
            <a:lvl6pPr marL="0" marR="0" lvl="5" indent="0" algn="r" rtl="0">
              <a:spcBef>
                <a:spcPts val="0"/>
              </a:spcBef>
              <a:buNone/>
              <a:defRPr sz="2400" b="0" i="0" u="none" strike="noStrike" cap="none">
                <a:solidFill>
                  <a:srgbClr val="575757"/>
                </a:solidFill>
                <a:latin typeface="Calibri"/>
                <a:ea typeface="Calibri"/>
                <a:cs typeface="Calibri"/>
                <a:sym typeface="Calibri"/>
              </a:defRPr>
            </a:lvl6pPr>
            <a:lvl7pPr marL="0" marR="0" lvl="6" indent="0" algn="r" rtl="0">
              <a:spcBef>
                <a:spcPts val="0"/>
              </a:spcBef>
              <a:buNone/>
              <a:defRPr sz="2400" b="0" i="0" u="none" strike="noStrike" cap="none">
                <a:solidFill>
                  <a:srgbClr val="575757"/>
                </a:solidFill>
                <a:latin typeface="Calibri"/>
                <a:ea typeface="Calibri"/>
                <a:cs typeface="Calibri"/>
                <a:sym typeface="Calibri"/>
              </a:defRPr>
            </a:lvl7pPr>
            <a:lvl8pPr marL="0" marR="0" lvl="7" indent="0" algn="r" rtl="0">
              <a:spcBef>
                <a:spcPts val="0"/>
              </a:spcBef>
              <a:buNone/>
              <a:defRPr sz="2400" b="0" i="0" u="none" strike="noStrike" cap="none">
                <a:solidFill>
                  <a:srgbClr val="575757"/>
                </a:solidFill>
                <a:latin typeface="Calibri"/>
                <a:ea typeface="Calibri"/>
                <a:cs typeface="Calibri"/>
                <a:sym typeface="Calibri"/>
              </a:defRPr>
            </a:lvl8pPr>
            <a:lvl9pPr marL="0" marR="0" lvl="8" indent="0" algn="r" rtl="0">
              <a:spcBef>
                <a:spcPts val="0"/>
              </a:spcBef>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13" name="Google Shape;13;p1"/>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000" b="0" i="0" u="none" strike="noStrike" cap="none">
                <a:solidFill>
                  <a:srgbClr val="575757"/>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5" r:id="rId7"/>
  </p:sldLayoutIdLst>
  <mc:AlternateContent xmlns:mc="http://schemas.openxmlformats.org/markup-compatibility/2006" xmlns:p14="http://schemas.microsoft.com/office/powerpoint/2010/main">
    <mc:Choice Requires="p14">
      <p:transition spd="slow" p14:dur="20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Shape 84"/>
        <p:cNvGrpSpPr/>
        <p:nvPr/>
      </p:nvGrpSpPr>
      <p:grpSpPr>
        <a:xfrm>
          <a:off x="0" y="0"/>
          <a:ext cx="0" cy="0"/>
          <a:chOff x="0" y="0"/>
          <a:chExt cx="0" cy="0"/>
        </a:xfrm>
      </p:grpSpPr>
      <p:sp>
        <p:nvSpPr>
          <p:cNvPr id="85" name="Google Shape;85;p10"/>
          <p:cNvSpPr txBox="1">
            <a:spLocks noGrp="1"/>
          </p:cNvSpPr>
          <p:nvPr>
            <p:ph type="title"/>
          </p:nvPr>
        </p:nvSpPr>
        <p:spPr>
          <a:xfrm>
            <a:off x="1676400" y="5766899"/>
            <a:ext cx="21031199" cy="2651126"/>
          </a:xfrm>
          <a:prstGeom prst="rect">
            <a:avLst/>
          </a:prstGeom>
          <a:noFill/>
          <a:ln>
            <a:noFill/>
          </a:ln>
        </p:spPr>
        <p:txBody>
          <a:bodyPr spcFirstLastPara="1" wrap="square" lIns="91425" tIns="45700" rIns="91425" bIns="45700" anchor="ctr" anchorCtr="0">
            <a:normAutofit/>
          </a:bodyPr>
          <a:lstStyle/>
          <a:p>
            <a:r>
              <a:rPr lang="fi-FI" dirty="0"/>
              <a:t>4. Metaetiikka: mihin moraali perustuu?</a:t>
            </a:r>
            <a:endParaRPr dirty="0"/>
          </a:p>
        </p:txBody>
      </p:sp>
      <p:sp>
        <p:nvSpPr>
          <p:cNvPr id="86" name="Google Shape;86;p10"/>
          <p:cNvSpPr txBox="1">
            <a:spLocks noGrp="1"/>
          </p:cNvSpPr>
          <p:nvPr>
            <p:ph type="body" idx="1"/>
          </p:nvPr>
        </p:nvSpPr>
        <p:spPr>
          <a:xfrm>
            <a:off x="1676400" y="1771745"/>
            <a:ext cx="21031199" cy="108490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6600"/>
              <a:buFont typeface="Calibri"/>
              <a:buNone/>
            </a:pPr>
            <a:r>
              <a:rPr lang="fi-FI"/>
              <a:t>IDEA (LOPS21)</a:t>
            </a:r>
            <a:endParaRPr/>
          </a:p>
        </p:txBody>
      </p:sp>
      <p:sp>
        <p:nvSpPr>
          <p:cNvPr id="87" name="Google Shape;87;p10"/>
          <p:cNvSpPr txBox="1">
            <a:spLocks noGrp="1"/>
          </p:cNvSpPr>
          <p:nvPr>
            <p:ph type="body" idx="2"/>
          </p:nvPr>
        </p:nvSpPr>
        <p:spPr>
          <a:xfrm>
            <a:off x="1676400" y="2856646"/>
            <a:ext cx="21031199" cy="108490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800"/>
              <a:buFont typeface="Calibri"/>
              <a:buNone/>
            </a:pPr>
            <a:r>
              <a:rPr lang="fi-FI"/>
              <a:t>FI2 Etiikka</a:t>
            </a:r>
            <a:endParaRPr/>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Voiko oikean ja väärän tietää?</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pPr marL="1085850" indent="-857250">
              <a:buFont typeface="Arial" panose="020B0604020202020204" pitchFamily="34" charset="0"/>
              <a:buChar char="•"/>
            </a:pPr>
            <a:r>
              <a:rPr lang="fi-FI" dirty="0"/>
              <a:t>Voimmeko </a:t>
            </a:r>
            <a:r>
              <a:rPr lang="fi-FI" i="1" dirty="0"/>
              <a:t>tietää</a:t>
            </a:r>
            <a:r>
              <a:rPr lang="fi-FI" dirty="0"/>
              <a:t>, että ihmissyönti on väärin?</a:t>
            </a:r>
          </a:p>
          <a:p>
            <a:pPr marL="1371600" lvl="1" indent="-685800"/>
            <a:r>
              <a:rPr lang="fi-FI" b="1" dirty="0" err="1"/>
              <a:t>Kognitivismi</a:t>
            </a:r>
            <a:r>
              <a:rPr lang="fi-FI" b="1" dirty="0"/>
              <a:t>: </a:t>
            </a:r>
            <a:r>
              <a:rPr lang="fi-FI" dirty="0"/>
              <a:t>Kyllä voimme.</a:t>
            </a:r>
          </a:p>
          <a:p>
            <a:pPr marL="1371600" lvl="1" indent="-685800"/>
            <a:r>
              <a:rPr lang="fi-FI" dirty="0"/>
              <a:t>Miten?</a:t>
            </a:r>
          </a:p>
          <a:p>
            <a:pPr marL="1828800" lvl="2" indent="-685800"/>
            <a:r>
              <a:rPr lang="fi-FI" dirty="0"/>
              <a:t>Järjen avulla.</a:t>
            </a:r>
          </a:p>
          <a:p>
            <a:pPr marL="1828800" lvl="2" indent="-685800"/>
            <a:r>
              <a:rPr lang="fi-FI" dirty="0"/>
              <a:t>Tunteiden avulla, esim. empatia.</a:t>
            </a:r>
          </a:p>
          <a:p>
            <a:pPr marL="1828800" lvl="2" indent="-685800"/>
            <a:r>
              <a:rPr lang="fi-FI" dirty="0"/>
              <a:t>Välittömän oivalluksen eli </a:t>
            </a:r>
            <a:r>
              <a:rPr lang="fi-FI" b="1" dirty="0"/>
              <a:t>intuition </a:t>
            </a:r>
            <a:r>
              <a:rPr lang="fi-FI" dirty="0"/>
              <a:t>avulla.</a:t>
            </a:r>
          </a:p>
          <a:p>
            <a:pPr marL="1371600" lvl="1" indent="-685800"/>
            <a:r>
              <a:rPr lang="fi-FI" b="1" dirty="0" err="1"/>
              <a:t>Non-kognitivismi</a:t>
            </a:r>
            <a:r>
              <a:rPr lang="fi-FI" b="1" dirty="0"/>
              <a:t>:</a:t>
            </a:r>
            <a:r>
              <a:rPr lang="fi-FI" dirty="0"/>
              <a:t> Moraalissa ei ole kyse tiedosta tai totuudesta.</a:t>
            </a:r>
            <a:endParaRPr lang="fi-FI" sz="4800" b="1" dirty="0"/>
          </a:p>
          <a:p>
            <a:pPr marL="1828800" lvl="2" indent="-685800"/>
            <a:r>
              <a:rPr lang="fi-FI" b="1" dirty="0" err="1"/>
              <a:t>Emotivismi</a:t>
            </a:r>
            <a:r>
              <a:rPr lang="fi-FI" dirty="0"/>
              <a:t>: vaan tunteiden ilmaisusta.</a:t>
            </a:r>
            <a:endParaRPr lang="fi-FI" b="1" dirty="0"/>
          </a:p>
          <a:p>
            <a:pPr marL="1828800" lvl="2" indent="-685800"/>
            <a:r>
              <a:rPr lang="fi-FI" b="1" dirty="0" err="1"/>
              <a:t>Preskriptivismi</a:t>
            </a:r>
            <a:r>
              <a:rPr lang="fi-FI" dirty="0"/>
              <a:t>: tai käskyjen esittämisestä.</a:t>
            </a:r>
            <a:endParaRPr dirty="0"/>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10</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4</a:t>
            </a:r>
            <a:endParaRPr dirty="0"/>
          </a:p>
        </p:txBody>
      </p:sp>
    </p:spTree>
    <p:extLst>
      <p:ext uri="{BB962C8B-B14F-4D97-AF65-F5344CB8AC3E}">
        <p14:creationId xmlns:p14="http://schemas.microsoft.com/office/powerpoint/2010/main" val="356015920"/>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575757"/>
              </a:buClr>
              <a:buSzPts val="8800"/>
              <a:buFont typeface="Calibri"/>
              <a:buNone/>
            </a:pPr>
            <a:r>
              <a:rPr lang="fi-FI" dirty="0"/>
              <a:t>Kertaa metaetiikan suuntaukset</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fontScale="92500"/>
          </a:bodyPr>
          <a:lstStyle/>
          <a:p>
            <a:pPr marL="1085850" indent="-857250">
              <a:buFont typeface="Arial" panose="020B0604020202020204" pitchFamily="34" charset="0"/>
              <a:buChar char="•"/>
            </a:pPr>
            <a:r>
              <a:rPr lang="fi-FI" dirty="0"/>
              <a:t>Kertaa metaetiikan suuntaukset kirjan luvun 4 taulukkokuvan avulla</a:t>
            </a:r>
            <a:br>
              <a:rPr lang="fi-FI" dirty="0"/>
            </a:br>
            <a:r>
              <a:rPr lang="fi-FI" dirty="0"/>
              <a:t>(taulukon otsikko: </a:t>
            </a:r>
            <a:r>
              <a:rPr lang="fi-FI" i="1" dirty="0"/>
              <a:t>Miten metaetiikan suuntaukset suhtautuvat lauseeseen ”valehteleminen on väärin”, </a:t>
            </a:r>
            <a:r>
              <a:rPr lang="fi-FI" dirty="0"/>
              <a:t>s. 45).</a:t>
            </a:r>
          </a:p>
          <a:p>
            <a:pPr marL="1085850" indent="-857250">
              <a:buFont typeface="Arial" panose="020B0604020202020204" pitchFamily="34" charset="0"/>
              <a:buChar char="•"/>
            </a:pPr>
            <a:endParaRPr lang="fi-FI" dirty="0"/>
          </a:p>
          <a:p>
            <a:pPr marL="1085850" indent="-857250">
              <a:buFont typeface="Arial" panose="020B0604020202020204" pitchFamily="34" charset="0"/>
              <a:buChar char="•"/>
            </a:pPr>
            <a:r>
              <a:rPr lang="fi-FI" b="1" dirty="0"/>
              <a:t>Pohdi ja keskustele</a:t>
            </a:r>
            <a:r>
              <a:rPr lang="fi-FI" dirty="0"/>
              <a:t>:</a:t>
            </a:r>
          </a:p>
          <a:p>
            <a:pPr marL="1371600" lvl="1" indent="-685800" fontAlgn="base"/>
            <a:r>
              <a:rPr lang="fi-FI" dirty="0"/>
              <a:t>Mikä suuntaus on suosikkisi? </a:t>
            </a:r>
          </a:p>
          <a:p>
            <a:pPr marL="1371600" lvl="1" indent="-685800" fontAlgn="base"/>
            <a:r>
              <a:rPr lang="fi-FI" dirty="0"/>
              <a:t>Entä </a:t>
            </a:r>
            <a:r>
              <a:rPr lang="fi-FI" dirty="0" err="1"/>
              <a:t>inhokkisi</a:t>
            </a:r>
            <a:r>
              <a:rPr lang="fi-FI" dirty="0"/>
              <a:t>?</a:t>
            </a:r>
          </a:p>
          <a:p>
            <a:pPr marL="1371600" lvl="1" indent="-685800" fontAlgn="base"/>
            <a:r>
              <a:rPr lang="fi-FI" dirty="0"/>
              <a:t>Mikä suuntaus oli helpoin ymmärtää?</a:t>
            </a:r>
          </a:p>
          <a:p>
            <a:pPr marL="1371600" lvl="1" indent="-685800" fontAlgn="base"/>
            <a:r>
              <a:rPr lang="fi-FI" dirty="0"/>
              <a:t>Entä hankalin?</a:t>
            </a:r>
          </a:p>
          <a:p>
            <a:endParaRPr lang="fi-FI" dirty="0"/>
          </a:p>
          <a:p>
            <a:endParaRPr dirty="0"/>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11</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4</a:t>
            </a:r>
            <a:endParaRPr dirty="0"/>
          </a:p>
        </p:txBody>
      </p:sp>
    </p:spTree>
    <p:extLst>
      <p:ext uri="{BB962C8B-B14F-4D97-AF65-F5344CB8AC3E}">
        <p14:creationId xmlns:p14="http://schemas.microsoft.com/office/powerpoint/2010/main" val="3207171008"/>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Tehtävä</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r>
              <a:rPr lang="fi-FI" i="1" dirty="0"/>
              <a:t>Idea 2</a:t>
            </a:r>
            <a:r>
              <a:rPr lang="fi-FI" dirty="0"/>
              <a:t>, luku 4, tehtävä 3 (s. 48):</a:t>
            </a:r>
          </a:p>
          <a:p>
            <a:endParaRPr lang="fi-FI" dirty="0"/>
          </a:p>
          <a:p>
            <a:r>
              <a:rPr lang="fi-FI" dirty="0"/>
              <a:t>Keksi perusteita seuraavien väitteiden puolesta ja niitä vastaan. </a:t>
            </a:r>
          </a:p>
          <a:p>
            <a:r>
              <a:rPr lang="fi-FI" dirty="0"/>
              <a:t>a) Moraali on tunnetta. </a:t>
            </a:r>
          </a:p>
          <a:p>
            <a:r>
              <a:rPr lang="fi-FI" dirty="0"/>
              <a:t>b) Moraalia ei ole olemassakaan. </a:t>
            </a:r>
          </a:p>
          <a:p>
            <a:r>
              <a:rPr lang="fi-FI" dirty="0"/>
              <a:t>c) Moraali riippuu kulttuurista. </a:t>
            </a:r>
          </a:p>
          <a:p>
            <a:r>
              <a:rPr lang="fi-FI" dirty="0"/>
              <a:t>d) Moraali on tietoa.</a:t>
            </a:r>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12</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4</a:t>
            </a:r>
            <a:endParaRPr dirty="0"/>
          </a:p>
        </p:txBody>
      </p:sp>
    </p:spTree>
    <p:extLst>
      <p:ext uri="{BB962C8B-B14F-4D97-AF65-F5344CB8AC3E}">
        <p14:creationId xmlns:p14="http://schemas.microsoft.com/office/powerpoint/2010/main" val="1744140655"/>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Virittäytyminen aiheeseen</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pPr marL="1085850" indent="-857250">
              <a:buFont typeface="Arial" panose="020B0604020202020204" pitchFamily="34" charset="0"/>
              <a:buChar char="•"/>
            </a:pPr>
            <a:r>
              <a:rPr lang="fi-FI" b="1" dirty="0"/>
              <a:t>Pohdi ja keskustele:</a:t>
            </a:r>
            <a:endParaRPr lang="fi-FI" dirty="0"/>
          </a:p>
          <a:p>
            <a:pPr marL="1371600" lvl="1" indent="-685800" fontAlgn="base"/>
            <a:r>
              <a:rPr lang="fi-FI" dirty="0"/>
              <a:t>Onko moraali pelkkä mielipide? </a:t>
            </a:r>
          </a:p>
          <a:p>
            <a:pPr marL="1371600" lvl="1" indent="-685800" fontAlgn="base"/>
            <a:r>
              <a:rPr lang="fi-FI" dirty="0"/>
              <a:t>Riippuuko oikea ja väärä ympäröivästä kulttuurista?</a:t>
            </a:r>
          </a:p>
          <a:p>
            <a:pPr marL="1371600" lvl="1" indent="-685800" fontAlgn="base"/>
            <a:r>
              <a:rPr lang="fi-FI" dirty="0"/>
              <a:t>Onko vääryyden välttäminen järkevää?</a:t>
            </a:r>
          </a:p>
          <a:p>
            <a:pPr marL="1371600" lvl="1" indent="-685800" fontAlgn="base"/>
            <a:r>
              <a:rPr lang="fi-FI" dirty="0"/>
              <a:t>Mihin moraali perustuu?</a:t>
            </a:r>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2</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4</a:t>
            </a:r>
            <a:endParaRPr dirty="0"/>
          </a:p>
        </p:txBody>
      </p:sp>
    </p:spTree>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Moraalin juuria etsimässä</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lnSpcReduction="10000"/>
          </a:bodyPr>
          <a:lstStyle/>
          <a:p>
            <a:pPr marL="1085850" indent="-857250" fontAlgn="base">
              <a:buFont typeface="Arial" panose="020B0604020202020204" pitchFamily="34" charset="0"/>
              <a:buChar char="•"/>
            </a:pPr>
            <a:r>
              <a:rPr lang="fi-FI" dirty="0"/>
              <a:t>Edeltävän dian kysymykset liittyvät </a:t>
            </a:r>
            <a:r>
              <a:rPr lang="fi-FI" b="1" dirty="0"/>
              <a:t>metaetiikkaan</a:t>
            </a:r>
            <a:r>
              <a:rPr lang="fi-FI" dirty="0"/>
              <a:t>,</a:t>
            </a:r>
            <a:r>
              <a:rPr lang="fi-FI" b="1" dirty="0"/>
              <a:t> </a:t>
            </a:r>
            <a:r>
              <a:rPr lang="fi-FI" dirty="0"/>
              <a:t>eli etiikan perustan, kielenkäytön ja taustaoletusten tutkimiseen.</a:t>
            </a:r>
          </a:p>
          <a:p>
            <a:pPr marL="1085850" indent="-857250" fontAlgn="base">
              <a:buFont typeface="Arial" panose="020B0604020202020204" pitchFamily="34" charset="0"/>
              <a:buChar char="•"/>
            </a:pPr>
            <a:r>
              <a:rPr lang="fi-FI" dirty="0"/>
              <a:t>Esim. </a:t>
            </a:r>
          </a:p>
          <a:p>
            <a:pPr marL="1371600" lvl="1" indent="-685800" fontAlgn="base"/>
            <a:r>
              <a:rPr lang="fi-FI" dirty="0"/>
              <a:t>Mitä oikea ja väärä tarkoittaa?</a:t>
            </a:r>
          </a:p>
          <a:p>
            <a:pPr marL="1371600" lvl="1" indent="-685800" fontAlgn="base"/>
            <a:r>
              <a:rPr lang="fi-FI" dirty="0"/>
              <a:t>Onko moraalilla yleisesti pätevä perusta?</a:t>
            </a:r>
          </a:p>
          <a:p>
            <a:pPr marL="1371600" lvl="1" indent="-685800" fontAlgn="base"/>
            <a:r>
              <a:rPr lang="fi-FI" dirty="0"/>
              <a:t>Onko moraali tietoa vai jotain muuta?</a:t>
            </a:r>
          </a:p>
          <a:p>
            <a:pPr marL="1371600" lvl="1" indent="-685800" fontAlgn="base"/>
            <a:r>
              <a:rPr lang="fi-FI" dirty="0"/>
              <a:t>Mikä rooli tunteilla on etiikassa?</a:t>
            </a:r>
          </a:p>
          <a:p>
            <a:pPr marL="1085850" indent="-857250" fontAlgn="base">
              <a:buFont typeface="Arial" panose="020B0604020202020204" pitchFamily="34" charset="0"/>
              <a:buChar char="•"/>
            </a:pPr>
            <a:r>
              <a:rPr lang="fi-FI" dirty="0"/>
              <a:t>Metaetiikka ei aina suoraan ratkaise eettisiä ongelmia, mutta se auttaa ymmärtämään niitä paremmin.</a:t>
            </a:r>
            <a:endParaRPr dirty="0"/>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3</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4</a:t>
            </a:r>
            <a:endParaRPr dirty="0"/>
          </a:p>
        </p:txBody>
      </p:sp>
    </p:spTree>
    <p:extLst>
      <p:ext uri="{BB962C8B-B14F-4D97-AF65-F5344CB8AC3E}">
        <p14:creationId xmlns:p14="http://schemas.microsoft.com/office/powerpoint/2010/main" val="1075076517"/>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Relativismi: kukin taaplaa tyylillään</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fontScale="85000" lnSpcReduction="20000"/>
          </a:bodyPr>
          <a:lstStyle/>
          <a:p>
            <a:pPr marL="1085850" indent="-857250" fontAlgn="base">
              <a:buFont typeface="Arial" panose="020B0604020202020204" pitchFamily="34" charset="0"/>
              <a:buChar char="•"/>
            </a:pPr>
            <a:r>
              <a:rPr lang="fi-FI" b="1" dirty="0"/>
              <a:t>Relativismin</a:t>
            </a:r>
            <a:r>
              <a:rPr lang="fi-FI" dirty="0"/>
              <a:t> mukaan moraali on </a:t>
            </a:r>
            <a:r>
              <a:rPr lang="fi-FI" i="1" dirty="0"/>
              <a:t>suhteellista.</a:t>
            </a:r>
          </a:p>
          <a:p>
            <a:pPr marL="1371600" lvl="1" indent="-685800" fontAlgn="base"/>
            <a:r>
              <a:rPr lang="fi-FI" dirty="0"/>
              <a:t>Kannan puolesta voi esittää havainnon: käsitykset oikeasta ja väärästä vaihtelevat yksilöiden, yhteisöjen ja kulttuurien välillä.</a:t>
            </a:r>
          </a:p>
          <a:p>
            <a:pPr marL="1371600" lvl="1" indent="-685800" fontAlgn="base"/>
            <a:r>
              <a:rPr lang="fi-FI" dirty="0"/>
              <a:t>Relativismin ajatellaan kunnioittavan yksilöiden ja kulttuurien erilaisuutta.</a:t>
            </a:r>
          </a:p>
          <a:p>
            <a:pPr marL="1085850" indent="-857250" fontAlgn="base">
              <a:buFont typeface="Arial" panose="020B0604020202020204" pitchFamily="34" charset="0"/>
              <a:buChar char="•"/>
            </a:pPr>
            <a:r>
              <a:rPr lang="fi-FI" b="1" dirty="0"/>
              <a:t>Mistä moraalin totuus siis riippuu?</a:t>
            </a:r>
            <a:endParaRPr lang="fi-FI" sz="5400" b="1" dirty="0"/>
          </a:p>
          <a:p>
            <a:pPr marL="1371600" lvl="1" indent="-685800" fontAlgn="base"/>
            <a:r>
              <a:rPr lang="fi-FI" b="1" dirty="0"/>
              <a:t>Subjektivismi</a:t>
            </a:r>
            <a:r>
              <a:rPr lang="fi-FI" dirty="0"/>
              <a:t> = yksilöstä. Kukin säätää itse, mikä on oikein ja mikä väärin.</a:t>
            </a:r>
            <a:endParaRPr lang="fi-FI" b="1" dirty="0"/>
          </a:p>
          <a:p>
            <a:pPr marL="1371600" lvl="1" indent="-685800" fontAlgn="base"/>
            <a:r>
              <a:rPr lang="fi-FI" b="1" dirty="0"/>
              <a:t>Kulttuurirelativismi</a:t>
            </a:r>
            <a:r>
              <a:rPr lang="fi-FI" dirty="0"/>
              <a:t> = ympäröivästä yhteisöstä. Jokainen kulttuuri säätää oman moraalisen totuuden.</a:t>
            </a:r>
            <a:endParaRPr lang="fi-FI" b="1" dirty="0"/>
          </a:p>
          <a:p>
            <a:pPr marL="1085850" indent="-857250" fontAlgn="base">
              <a:buFont typeface="Arial" panose="020B0604020202020204" pitchFamily="34" charset="0"/>
              <a:buChar char="•"/>
            </a:pPr>
            <a:r>
              <a:rPr lang="fi-FI" dirty="0"/>
              <a:t>Mitä ongelmia seuraisi, jos kaikki hyväksyisivät ja noudattaisivat</a:t>
            </a:r>
          </a:p>
          <a:p>
            <a:pPr marL="1371600" lvl="1" indent="-685800" fontAlgn="base"/>
            <a:r>
              <a:rPr lang="fi-FI" dirty="0"/>
              <a:t>subjektivismia</a:t>
            </a:r>
            <a:endParaRPr lang="fi-FI" sz="4800" dirty="0"/>
          </a:p>
          <a:p>
            <a:pPr marL="1371600" lvl="1" indent="-685800" fontAlgn="base"/>
            <a:r>
              <a:rPr lang="fi-FI" dirty="0"/>
              <a:t>kulttuurirelativismia?</a:t>
            </a:r>
          </a:p>
          <a:p>
            <a:pPr marL="1828800" lvl="2" indent="-685800" fontAlgn="base"/>
            <a:r>
              <a:rPr lang="fi-FI" dirty="0"/>
              <a:t>Entä seuraisiko tästä mahdollisesti jotain hyvää?</a:t>
            </a:r>
            <a:endParaRPr lang="fi-FI" sz="3600" dirty="0"/>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4</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4</a:t>
            </a:r>
            <a:endParaRPr dirty="0"/>
          </a:p>
        </p:txBody>
      </p:sp>
    </p:spTree>
    <p:extLst>
      <p:ext uri="{BB962C8B-B14F-4D97-AF65-F5344CB8AC3E}">
        <p14:creationId xmlns:p14="http://schemas.microsoft.com/office/powerpoint/2010/main" val="1797076386"/>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Mikä on tunteiden rooli etiikassa?</a:t>
            </a:r>
            <a:br>
              <a:rPr lang="fi-FI" dirty="0"/>
            </a:br>
            <a:r>
              <a:rPr lang="fi-FI" dirty="0" err="1"/>
              <a:t>Emotivismi</a:t>
            </a:r>
            <a:r>
              <a:rPr lang="fi-FI" dirty="0"/>
              <a:t> ja </a:t>
            </a:r>
            <a:r>
              <a:rPr lang="fi-FI" dirty="0" err="1"/>
              <a:t>sentimentalismi</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fontScale="77500" lnSpcReduction="20000"/>
          </a:bodyPr>
          <a:lstStyle/>
          <a:p>
            <a:pPr marL="1085850" indent="-857250">
              <a:buFont typeface="Arial" panose="020B0604020202020204" pitchFamily="34" charset="0"/>
              <a:buChar char="•"/>
            </a:pPr>
            <a:r>
              <a:rPr lang="fi-FI" b="1" dirty="0"/>
              <a:t>Keskustele: Mikä on tunteiden rooli etiikassa?</a:t>
            </a:r>
            <a:br>
              <a:rPr lang="fi-FI" b="1" dirty="0"/>
            </a:br>
            <a:endParaRPr lang="fi-FI" dirty="0"/>
          </a:p>
          <a:p>
            <a:pPr marL="1085850" indent="-857250">
              <a:buFont typeface="Arial" panose="020B0604020202020204" pitchFamily="34" charset="0"/>
              <a:buChar char="•"/>
            </a:pPr>
            <a:r>
              <a:rPr lang="fi-FI" b="1" dirty="0" err="1"/>
              <a:t>Emotivismi</a:t>
            </a:r>
            <a:endParaRPr lang="fi-FI" dirty="0"/>
          </a:p>
          <a:p>
            <a:pPr marL="1371600" lvl="1" indent="-685800" fontAlgn="base"/>
            <a:r>
              <a:rPr lang="fi-FI" dirty="0"/>
              <a:t>Moraalissa ei ole kyse totuudesta, vaan tunteiden </a:t>
            </a:r>
            <a:r>
              <a:rPr lang="fi-FI" i="1" dirty="0"/>
              <a:t>ilmaisusta.</a:t>
            </a:r>
            <a:endParaRPr lang="fi-FI" sz="4800" i="1" dirty="0"/>
          </a:p>
          <a:p>
            <a:pPr marL="1371600" lvl="1" indent="-685800" fontAlgn="base"/>
            <a:r>
              <a:rPr lang="fi-FI" dirty="0"/>
              <a:t>Esim. ”valehteleminen on väärin” tarkoittaa samaa kuin ”hyi valehteleminen”.</a:t>
            </a:r>
          </a:p>
          <a:p>
            <a:pPr marL="1371600" lvl="1" indent="-685800" fontAlgn="base"/>
            <a:r>
              <a:rPr lang="fi-FI" dirty="0"/>
              <a:t>Ongelma: voimmeko enää arvioida oikeaa ja väärää?</a:t>
            </a:r>
            <a:br>
              <a:rPr lang="fi-FI" dirty="0"/>
            </a:br>
            <a:endParaRPr lang="fi-FI" dirty="0"/>
          </a:p>
          <a:p>
            <a:pPr marL="1085850" indent="-857250" fontAlgn="base">
              <a:buFont typeface="Arial" panose="020B0604020202020204" pitchFamily="34" charset="0"/>
              <a:buChar char="•"/>
            </a:pPr>
            <a:r>
              <a:rPr lang="fi-FI" b="1" dirty="0" err="1"/>
              <a:t>Sentimentalismi</a:t>
            </a:r>
            <a:endParaRPr lang="fi-FI" dirty="0"/>
          </a:p>
          <a:p>
            <a:pPr marL="1371600" lvl="1" indent="-685800" fontAlgn="base"/>
            <a:r>
              <a:rPr lang="fi-FI" dirty="0"/>
              <a:t>Kun ihmisen toimintaa ohjaa oikeat tunteet, hän toimii oikein.</a:t>
            </a:r>
            <a:endParaRPr lang="fi-FI" sz="4800" dirty="0"/>
          </a:p>
          <a:p>
            <a:pPr marL="1828800" lvl="2" indent="-685800" fontAlgn="base"/>
            <a:r>
              <a:rPr lang="fi-FI" dirty="0"/>
              <a:t>Esim. myötätunto, välittäminen, ystävällisyys</a:t>
            </a:r>
          </a:p>
          <a:p>
            <a:pPr marL="1828800" lvl="2" indent="-685800" fontAlgn="base"/>
            <a:r>
              <a:rPr lang="fi-FI" dirty="0"/>
              <a:t>Vääryydet johtuvat esim. pahantahtoisuudesta tai välinpitämättömyydestä.</a:t>
            </a:r>
          </a:p>
          <a:p>
            <a:pPr marL="1371600" lvl="1" indent="-685800" fontAlgn="base"/>
            <a:r>
              <a:rPr lang="fi-FI" dirty="0"/>
              <a:t>Oikeat tunteet ohjaavat moraalia samaan suuntaan.</a:t>
            </a:r>
            <a:endParaRPr lang="fi-FI" sz="4800" dirty="0"/>
          </a:p>
          <a:p>
            <a:pPr marL="1371600" lvl="1" indent="-685800" fontAlgn="base"/>
            <a:r>
              <a:rPr lang="fi-FI" dirty="0"/>
              <a:t>Tällaista teoriaa on kannattanut esim. David Hume.</a:t>
            </a:r>
            <a:endParaRPr lang="fi-FI" sz="4800" dirty="0"/>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5</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4</a:t>
            </a:r>
            <a:endParaRPr dirty="0"/>
          </a:p>
        </p:txBody>
      </p:sp>
    </p:spTree>
    <p:extLst>
      <p:ext uri="{BB962C8B-B14F-4D97-AF65-F5344CB8AC3E}">
        <p14:creationId xmlns:p14="http://schemas.microsoft.com/office/powerpoint/2010/main" val="317476780"/>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lvl="0"/>
            <a:r>
              <a:rPr lang="fi-FI" dirty="0"/>
              <a:t>Nihilismi: moraali on hölynpölyä</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fontScale="85000" lnSpcReduction="20000"/>
          </a:bodyPr>
          <a:lstStyle/>
          <a:p>
            <a:pPr marL="1085850" indent="-857250">
              <a:buFont typeface="Arial" panose="020B0604020202020204" pitchFamily="34" charset="0"/>
              <a:buChar char="•"/>
            </a:pPr>
            <a:r>
              <a:rPr lang="fi-FI" dirty="0"/>
              <a:t>Entä jos mikään ei ole sen enempää oikein kuin väärinkään, hyvää eikä pahaa? </a:t>
            </a:r>
            <a:br>
              <a:rPr lang="fi-FI" dirty="0"/>
            </a:br>
            <a:endParaRPr lang="fi-FI" dirty="0"/>
          </a:p>
          <a:p>
            <a:pPr marL="1085850" indent="-857250" fontAlgn="base">
              <a:buFont typeface="Arial" panose="020B0604020202020204" pitchFamily="34" charset="0"/>
              <a:buChar char="•"/>
            </a:pPr>
            <a:r>
              <a:rPr lang="fi-FI" dirty="0"/>
              <a:t>Tällaista näkemystä kutsutaan </a:t>
            </a:r>
            <a:r>
              <a:rPr lang="fi-FI" b="1" dirty="0"/>
              <a:t>nihilismiksi</a:t>
            </a:r>
            <a:r>
              <a:rPr lang="fi-FI" dirty="0"/>
              <a:t>.</a:t>
            </a:r>
            <a:endParaRPr lang="fi-FI" sz="5400" dirty="0"/>
          </a:p>
          <a:p>
            <a:pPr marL="1371600" lvl="1" indent="-685800" fontAlgn="base"/>
            <a:r>
              <a:rPr lang="fi-FI" i="1" dirty="0" err="1"/>
              <a:t>Nihil</a:t>
            </a:r>
            <a:r>
              <a:rPr lang="fi-FI" dirty="0"/>
              <a:t> on latinaa ja tarkoittaa </a:t>
            </a:r>
            <a:r>
              <a:rPr lang="fi-FI" i="1" dirty="0"/>
              <a:t>ei mitään</a:t>
            </a:r>
            <a:r>
              <a:rPr lang="fi-FI" dirty="0"/>
              <a:t>.</a:t>
            </a:r>
            <a:br>
              <a:rPr lang="fi-FI" dirty="0"/>
            </a:br>
            <a:endParaRPr lang="fi-FI" i="1" dirty="0"/>
          </a:p>
          <a:p>
            <a:pPr marL="1085850" indent="-857250" fontAlgn="base">
              <a:buFont typeface="Arial" panose="020B0604020202020204" pitchFamily="34" charset="0"/>
              <a:buChar char="•"/>
            </a:pPr>
            <a:r>
              <a:rPr lang="fi-FI" dirty="0"/>
              <a:t>Perusteluja:</a:t>
            </a:r>
            <a:endParaRPr lang="fi-FI" sz="5400" dirty="0"/>
          </a:p>
          <a:p>
            <a:pPr marL="1371600" lvl="1" indent="-685800" fontAlgn="base"/>
            <a:r>
              <a:rPr lang="fi-FI" dirty="0"/>
              <a:t>Jos mikään metaetiikan teoria ei vakuuta, nihilismi on vain hyväksyttävä.</a:t>
            </a:r>
          </a:p>
          <a:p>
            <a:pPr marL="1371600" lvl="1" indent="-685800" fontAlgn="base"/>
            <a:r>
              <a:rPr lang="fi-FI" b="1" dirty="0"/>
              <a:t>Negatiivinen kannattaminen</a:t>
            </a:r>
            <a:r>
              <a:rPr lang="fi-FI" dirty="0"/>
              <a:t>: valittua kantaa puolustetaan osoittamalla kaikki muut vaihtoehdot vääriksi.</a:t>
            </a:r>
            <a:br>
              <a:rPr lang="fi-FI" dirty="0"/>
            </a:br>
            <a:endParaRPr lang="fi-FI" b="1" dirty="0"/>
          </a:p>
          <a:p>
            <a:pPr marL="1085850" indent="-857250" fontAlgn="base">
              <a:buFont typeface="Arial" panose="020B0604020202020204" pitchFamily="34" charset="0"/>
              <a:buChar char="•"/>
            </a:pPr>
            <a:r>
              <a:rPr lang="fi-FI" dirty="0"/>
              <a:t>Harva filosofi kannattaa kovin innokkaasti tätä kantaa.</a:t>
            </a:r>
            <a:endParaRPr lang="fi-FI" sz="5400" dirty="0"/>
          </a:p>
          <a:p>
            <a:pPr marL="0" lvl="0" indent="0" algn="l" rtl="0">
              <a:lnSpc>
                <a:spcPct val="90000"/>
              </a:lnSpc>
              <a:spcBef>
                <a:spcPts val="0"/>
              </a:spcBef>
              <a:spcAft>
                <a:spcPts val="0"/>
              </a:spcAft>
              <a:buClr>
                <a:schemeClr val="dk1"/>
              </a:buClr>
              <a:buSzPts val="6000"/>
              <a:buFont typeface="Calibri"/>
              <a:buNone/>
            </a:pPr>
            <a:endParaRPr dirty="0"/>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6</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4</a:t>
            </a:r>
            <a:endParaRPr dirty="0"/>
          </a:p>
        </p:txBody>
      </p:sp>
    </p:spTree>
    <p:extLst>
      <p:ext uri="{BB962C8B-B14F-4D97-AF65-F5344CB8AC3E}">
        <p14:creationId xmlns:p14="http://schemas.microsoft.com/office/powerpoint/2010/main" val="2599886225"/>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r>
              <a:rPr lang="fi-FI" dirty="0"/>
              <a:t>Objektivismi: </a:t>
            </a:r>
            <a:br>
              <a:rPr lang="fi-FI" dirty="0"/>
            </a:br>
            <a:r>
              <a:rPr lang="fi-FI" dirty="0"/>
              <a:t>moraali ei riipu näkökulmasta</a:t>
            </a:r>
            <a:endParaRPr dirty="0"/>
          </a:p>
        </p:txBody>
      </p:sp>
      <p:sp>
        <p:nvSpPr>
          <p:cNvPr id="93" name="Google Shape;93;p11"/>
          <p:cNvSpPr txBox="1">
            <a:spLocks noGrp="1"/>
          </p:cNvSpPr>
          <p:nvPr>
            <p:ph type="body" idx="1"/>
          </p:nvPr>
        </p:nvSpPr>
        <p:spPr>
          <a:xfrm>
            <a:off x="1676400" y="3730513"/>
            <a:ext cx="21031199" cy="8600454"/>
          </a:xfrm>
          <a:prstGeom prst="rect">
            <a:avLst/>
          </a:prstGeom>
          <a:noFill/>
          <a:ln>
            <a:noFill/>
          </a:ln>
        </p:spPr>
        <p:txBody>
          <a:bodyPr spcFirstLastPara="1" wrap="square" lIns="91425" tIns="45700" rIns="91425" bIns="45700" anchor="t" anchorCtr="0">
            <a:normAutofit fontScale="92500" lnSpcReduction="10000"/>
          </a:bodyPr>
          <a:lstStyle/>
          <a:p>
            <a:pPr marL="1085850" indent="-857250">
              <a:buFont typeface="Arial" panose="020B0604020202020204" pitchFamily="34" charset="0"/>
              <a:buChar char="•"/>
            </a:pPr>
            <a:r>
              <a:rPr lang="fi-FI" dirty="0"/>
              <a:t>Entä jos oikea ja väärä onkin tosiasia?</a:t>
            </a:r>
            <a:endParaRPr lang="fi-FI" b="1" dirty="0"/>
          </a:p>
          <a:p>
            <a:pPr marL="1085850" indent="-857250">
              <a:buFont typeface="Arial" panose="020B0604020202020204" pitchFamily="34" charset="0"/>
              <a:buChar char="•"/>
            </a:pPr>
            <a:r>
              <a:rPr lang="fi-FI" b="1" dirty="0"/>
              <a:t>Objektivismin </a:t>
            </a:r>
            <a:r>
              <a:rPr lang="fi-FI" dirty="0"/>
              <a:t>mukaan moraali perustuu näkökulmasta riippumattomiin tosiasioihin.</a:t>
            </a:r>
            <a:endParaRPr lang="fi-FI" b="1" dirty="0"/>
          </a:p>
          <a:p>
            <a:pPr marL="1371600" lvl="1" indent="-685800"/>
            <a:r>
              <a:rPr lang="fi-FI" b="1" dirty="0"/>
              <a:t>Platonin idealismi:</a:t>
            </a:r>
            <a:r>
              <a:rPr lang="fi-FI" dirty="0"/>
              <a:t> oikea ja väärä perustuvat ihmismielestä riippumattomaan hyvän ideaan.</a:t>
            </a:r>
            <a:endParaRPr lang="fi-FI" b="1" dirty="0"/>
          </a:p>
          <a:p>
            <a:pPr marL="1828800" lvl="2" indent="-685800"/>
            <a:r>
              <a:rPr lang="fi-FI" dirty="0"/>
              <a:t>Kannan vahvuus on myös sen heikkous. Miten tällaisen idean olemassaolo perustellaan?</a:t>
            </a:r>
            <a:endParaRPr lang="fi-FI" b="1" dirty="0"/>
          </a:p>
          <a:p>
            <a:pPr marL="1371600" lvl="1" indent="-685800"/>
            <a:r>
              <a:rPr lang="fi-FI" b="1" dirty="0"/>
              <a:t>Naturalismi</a:t>
            </a:r>
            <a:r>
              <a:rPr lang="fi-FI" dirty="0"/>
              <a:t>: moraali perustuu luonnollisiin tosiasioihin.</a:t>
            </a:r>
          </a:p>
          <a:p>
            <a:pPr marL="1828800" lvl="2" indent="-685800"/>
            <a:r>
              <a:rPr lang="fi-FI" dirty="0"/>
              <a:t>Esim. hyvä ja oikea perustuu positiivisiin kokemuksiin, kuten nautintoon ja hyvinvointiin.</a:t>
            </a:r>
          </a:p>
          <a:p>
            <a:pPr marL="1828800" lvl="2" indent="-685800"/>
            <a:r>
              <a:rPr lang="fi-FI" dirty="0"/>
              <a:t>Paha ja väärä vuorostaan kipuun ja kärsimykseen.</a:t>
            </a:r>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7</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4</a:t>
            </a:r>
            <a:endParaRPr dirty="0"/>
          </a:p>
        </p:txBody>
      </p:sp>
    </p:spTree>
    <p:extLst>
      <p:ext uri="{BB962C8B-B14F-4D97-AF65-F5344CB8AC3E}">
        <p14:creationId xmlns:p14="http://schemas.microsoft.com/office/powerpoint/2010/main" val="1712059749"/>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3" name="Google Shape;93;p11"/>
          <p:cNvSpPr txBox="1">
            <a:spLocks noGrp="1"/>
          </p:cNvSpPr>
          <p:nvPr>
            <p:ph type="body" idx="1"/>
          </p:nvPr>
        </p:nvSpPr>
        <p:spPr>
          <a:xfrm>
            <a:off x="1621943" y="3160738"/>
            <a:ext cx="10942861" cy="8399891"/>
          </a:xfrm>
        </p:spPr>
        <p:txBody>
          <a:bodyPr spcFirstLastPara="1" wrap="square" lIns="91425" tIns="45700" rIns="91425" bIns="45700" anchor="t" anchorCtr="0">
            <a:normAutofit/>
          </a:bodyPr>
          <a:lstStyle/>
          <a:p>
            <a:pPr marL="914400" indent="-685800">
              <a:buFont typeface="Arial" panose="020B0604020202020204" pitchFamily="34" charset="0"/>
              <a:buChar char="•"/>
            </a:pPr>
            <a:r>
              <a:rPr lang="fi-FI" dirty="0"/>
              <a:t>Vakava ongelma naturalismille:</a:t>
            </a:r>
          </a:p>
          <a:p>
            <a:pPr marL="1371600" lvl="1" indent="-685800">
              <a:buFont typeface="Arial" panose="020B0604020202020204" pitchFamily="34" charset="0"/>
              <a:buChar char="•"/>
            </a:pPr>
            <a:r>
              <a:rPr lang="fi-FI" dirty="0"/>
              <a:t>Jos näkee, että Juuso lunttaa, näkeekö samalla, että hän tekee väärin?</a:t>
            </a:r>
          </a:p>
          <a:p>
            <a:pPr marL="1371600" lvl="1" indent="-685800">
              <a:buFont typeface="Arial" panose="020B0604020202020204" pitchFamily="34" charset="0"/>
              <a:buChar char="•"/>
            </a:pPr>
            <a:r>
              <a:rPr lang="fi-FI" dirty="0"/>
              <a:t>David Hume: Ei näe. Pelkistä tosiasioista ei voi päätellä arvoja.</a:t>
            </a:r>
          </a:p>
          <a:p>
            <a:pPr marL="1371600" lvl="1" indent="-685800">
              <a:buFont typeface="Arial" panose="020B0604020202020204" pitchFamily="34" charset="0"/>
              <a:buChar char="•"/>
            </a:pPr>
            <a:r>
              <a:rPr lang="fi-FI" i="1" dirty="0"/>
              <a:t>”No </a:t>
            </a:r>
            <a:r>
              <a:rPr lang="fi-FI" i="1" dirty="0" err="1"/>
              <a:t>ought</a:t>
            </a:r>
            <a:r>
              <a:rPr lang="fi-FI" i="1" dirty="0"/>
              <a:t> </a:t>
            </a:r>
            <a:r>
              <a:rPr lang="fi-FI" i="1" dirty="0" err="1"/>
              <a:t>from</a:t>
            </a:r>
            <a:r>
              <a:rPr lang="fi-FI" i="1" dirty="0"/>
              <a:t> is.”</a:t>
            </a:r>
            <a:endParaRPr lang="fi-FI" dirty="0"/>
          </a:p>
        </p:txBody>
      </p:sp>
      <p:pic>
        <p:nvPicPr>
          <p:cNvPr id="5" name="Kuva 4">
            <a:extLst>
              <a:ext uri="{FF2B5EF4-FFF2-40B4-BE49-F238E27FC236}">
                <a16:creationId xmlns:a16="http://schemas.microsoft.com/office/drawing/2014/main" id="{5C9108C9-D83D-1D40-871D-138D83566681}"/>
              </a:ext>
            </a:extLst>
          </p:cNvPr>
          <p:cNvPicPr>
            <a:picLocks noChangeAspect="1"/>
          </p:cNvPicPr>
          <p:nvPr/>
        </p:nvPicPr>
        <p:blipFill rotWithShape="1">
          <a:blip r:embed="rId3"/>
          <a:srcRect l="10253" r="9502"/>
          <a:stretch/>
        </p:blipFill>
        <p:spPr>
          <a:xfrm>
            <a:off x="13460186" y="10"/>
            <a:ext cx="10923814" cy="13715990"/>
          </a:xfrm>
          <a:prstGeom prst="rect">
            <a:avLst/>
          </a:prstGeom>
          <a:noFill/>
          <a:ln>
            <a:noFill/>
          </a:ln>
        </p:spPr>
      </p:pic>
      <p:sp>
        <p:nvSpPr>
          <p:cNvPr id="94" name="Google Shape;94;p11"/>
          <p:cNvSpPr txBox="1">
            <a:spLocks noGrp="1"/>
          </p:cNvSpPr>
          <p:nvPr>
            <p:ph type="sldNum" idx="12"/>
          </p:nvPr>
        </p:nvSpPr>
        <p:spPr>
          <a:xfrm>
            <a:off x="17624213" y="12330967"/>
            <a:ext cx="5486400" cy="730250"/>
          </a:xfrm>
        </p:spPr>
        <p:txBody>
          <a:bodyPr spcFirstLastPara="1" wrap="square" lIns="91425" tIns="45700" rIns="91425" bIns="45700" anchor="b" anchorCtr="0">
            <a:normAutofit/>
          </a:bodyPr>
          <a:lstStyle/>
          <a:p>
            <a:pPr marL="0" lvl="0" indent="0" rtl="0">
              <a:spcBef>
                <a:spcPts val="0"/>
              </a:spcBef>
              <a:spcAft>
                <a:spcPts val="600"/>
              </a:spcAft>
              <a:buNone/>
            </a:pPr>
            <a:fld id="{00000000-1234-1234-1234-123412341234}" type="slidenum">
              <a:rPr lang="fi-FI"/>
              <a:pPr marL="0" lvl="0" indent="0" rtl="0">
                <a:spcBef>
                  <a:spcPts val="0"/>
                </a:spcBef>
                <a:spcAft>
                  <a:spcPts val="600"/>
                </a:spcAft>
                <a:buNone/>
              </a:pPr>
              <a:t>8</a:t>
            </a:fld>
            <a:endParaRPr lang="fi-FI"/>
          </a:p>
        </p:txBody>
      </p:sp>
      <p:sp>
        <p:nvSpPr>
          <p:cNvPr id="92" name="Google Shape;92;p11"/>
          <p:cNvSpPr txBox="1">
            <a:spLocks noGrp="1"/>
          </p:cNvSpPr>
          <p:nvPr>
            <p:ph type="title"/>
          </p:nvPr>
        </p:nvSpPr>
        <p:spPr>
          <a:xfrm>
            <a:off x="1621944" y="730251"/>
            <a:ext cx="10997318" cy="2130180"/>
          </a:xfrm>
        </p:spPr>
        <p:txBody>
          <a:bodyPr spcFirstLastPara="1" wrap="square" lIns="91425" tIns="45700" rIns="91425" bIns="45700" anchor="ctr" anchorCtr="0">
            <a:normAutofit/>
          </a:bodyPr>
          <a:lstStyle/>
          <a:p>
            <a:pPr lvl="0"/>
            <a:r>
              <a:rPr lang="fi-FI" dirty="0"/>
              <a:t>Humen giljotiini</a:t>
            </a:r>
            <a:endParaRPr dirty="0"/>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600"/>
              </a:spcAft>
              <a:buNone/>
            </a:pPr>
            <a:r>
              <a:rPr lang="fi-FI" dirty="0"/>
              <a:t>Idea 2, luku 4</a:t>
            </a:r>
            <a:endParaRPr lang="fi-FI"/>
          </a:p>
        </p:txBody>
      </p:sp>
    </p:spTree>
    <p:extLst>
      <p:ext uri="{BB962C8B-B14F-4D97-AF65-F5344CB8AC3E}">
        <p14:creationId xmlns:p14="http://schemas.microsoft.com/office/powerpoint/2010/main" val="846366874"/>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r>
              <a:rPr lang="fi-FI" dirty="0"/>
              <a:t>Universaali konstruktivismi:</a:t>
            </a:r>
            <a:br>
              <a:rPr lang="fi-FI" dirty="0"/>
            </a:br>
            <a:r>
              <a:rPr lang="fi-FI" dirty="0"/>
              <a:t>Rakennetaan kaikille reilu moraali</a:t>
            </a:r>
            <a:endParaRPr dirty="0"/>
          </a:p>
        </p:txBody>
      </p:sp>
      <p:sp>
        <p:nvSpPr>
          <p:cNvPr id="93" name="Google Shape;93;p11"/>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fontScale="92500" lnSpcReduction="20000"/>
          </a:bodyPr>
          <a:lstStyle/>
          <a:p>
            <a:pPr marL="1085850" indent="-857250">
              <a:buFont typeface="Arial" panose="020B0604020202020204" pitchFamily="34" charset="0"/>
              <a:buChar char="•"/>
            </a:pPr>
            <a:r>
              <a:rPr lang="fi-FI" dirty="0"/>
              <a:t>Erilaisista kulttuureista huolimatta lähes kaikki ajattelevat, että viattoman tappaminen on väärin. Miksi olemme näin yksimielisiä, jos mikään – tai kukaan – ei ohjaa moraalia?</a:t>
            </a:r>
          </a:p>
          <a:p>
            <a:pPr marL="1371600" lvl="1" indent="-685800" fontAlgn="base"/>
            <a:r>
              <a:rPr lang="fi-FI" b="1" dirty="0"/>
              <a:t>Konstruktivismin</a:t>
            </a:r>
            <a:r>
              <a:rPr lang="fi-FI" dirty="0"/>
              <a:t> mukaan joku tai jokin rakentaa moraalin tai ohjaa sen rakentamista.</a:t>
            </a:r>
            <a:endParaRPr lang="fi-FI" b="1" dirty="0"/>
          </a:p>
          <a:p>
            <a:pPr marL="1371600" lvl="1" indent="-685800" fontAlgn="base"/>
            <a:r>
              <a:rPr lang="fi-FI" b="1" dirty="0"/>
              <a:t>Universalismi</a:t>
            </a:r>
            <a:r>
              <a:rPr lang="fi-FI" dirty="0"/>
              <a:t> = Etiikka on yleisesti pätevää.</a:t>
            </a:r>
            <a:endParaRPr lang="fi-FI" b="1" dirty="0"/>
          </a:p>
          <a:p>
            <a:pPr marL="1085850" indent="-857250">
              <a:buFont typeface="Arial" panose="020B0604020202020204" pitchFamily="34" charset="0"/>
              <a:buChar char="•"/>
            </a:pPr>
            <a:r>
              <a:rPr lang="fi-FI" dirty="0"/>
              <a:t>Kuka tai mikä siis </a:t>
            </a:r>
            <a:r>
              <a:rPr lang="fi-FI" i="1" dirty="0"/>
              <a:t>konstruoi </a:t>
            </a:r>
            <a:r>
              <a:rPr lang="fi-FI" dirty="0"/>
              <a:t>yleisesti pätevän moraalin?</a:t>
            </a:r>
          </a:p>
          <a:p>
            <a:pPr marL="1371600" lvl="1" indent="-685800" fontAlgn="base"/>
            <a:r>
              <a:rPr lang="fi-FI" b="1" dirty="0"/>
              <a:t>Supernaturalismi:</a:t>
            </a:r>
            <a:r>
              <a:rPr lang="fi-FI" dirty="0"/>
              <a:t> yliluonnollinen olio, esim. Jumala</a:t>
            </a:r>
            <a:endParaRPr lang="fi-FI" b="1" dirty="0"/>
          </a:p>
          <a:p>
            <a:pPr marL="1371600" lvl="1" indent="-685800" fontAlgn="base"/>
            <a:r>
              <a:rPr lang="fi-FI" b="1" dirty="0"/>
              <a:t>Kantilainen konstruktivismi: </a:t>
            </a:r>
            <a:r>
              <a:rPr lang="fi-FI" dirty="0"/>
              <a:t>autonominen järki (eli eläimellisistä vieteistä ja painostuksesta vapaa) </a:t>
            </a:r>
            <a:endParaRPr lang="fi-FI" b="1" dirty="0"/>
          </a:p>
          <a:p>
            <a:pPr marL="1371600" lvl="1" indent="-685800" fontAlgn="base"/>
            <a:r>
              <a:rPr lang="fi-FI" b="1" dirty="0"/>
              <a:t>Yhteisöllinen konstruktivismi: </a:t>
            </a:r>
            <a:r>
              <a:rPr lang="fi-FI" dirty="0"/>
              <a:t>reilu yhteisö.</a:t>
            </a:r>
            <a:endParaRPr lang="fi-FI" b="1" dirty="0"/>
          </a:p>
        </p:txBody>
      </p:sp>
      <p:sp>
        <p:nvSpPr>
          <p:cNvPr id="94" name="Google Shape;94;p11"/>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9</a:t>
            </a:fld>
            <a:endParaRPr/>
          </a:p>
        </p:txBody>
      </p:sp>
      <p:sp>
        <p:nvSpPr>
          <p:cNvPr id="95" name="Google Shape;95;p11"/>
          <p:cNvSpPr txBox="1">
            <a:spLocks noGrp="1"/>
          </p:cNvSpPr>
          <p:nvPr>
            <p:ph type="ftr" idx="11"/>
          </p:nvPr>
        </p:nvSpPr>
        <p:spPr>
          <a:xfrm>
            <a:off x="1621944" y="12472415"/>
            <a:ext cx="8229600" cy="513333"/>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Idea 2, luku 4</a:t>
            </a:r>
            <a:endParaRPr dirty="0"/>
          </a:p>
        </p:txBody>
      </p:sp>
    </p:spTree>
    <p:extLst>
      <p:ext uri="{BB962C8B-B14F-4D97-AF65-F5344CB8AC3E}">
        <p14:creationId xmlns:p14="http://schemas.microsoft.com/office/powerpoint/2010/main" val="1971369739"/>
      </p:ext>
    </p:extLst>
  </p:cSld>
  <p:clrMapOvr>
    <a:masterClrMapping/>
  </p:clrMapOvr>
  <mc:AlternateContent xmlns:mc="http://schemas.openxmlformats.org/markup-compatibility/2006" xmlns:p14="http://schemas.microsoft.com/office/powerpoint/2010/main">
    <mc:Choice Requires="p14">
      <p:transition spd="slow" p14:dur="2000">
        <p:fade thruBlk="1"/>
      </p:transition>
    </mc:Choice>
    <mc:Fallback xmlns="">
      <p:transition spd="slow">
        <p:fade thruBlk="1"/>
      </p:transition>
    </mc:Fallback>
  </mc:AlternateContent>
</p:sld>
</file>

<file path=ppt/theme/theme1.xml><?xml version="1.0" encoding="utf-8"?>
<a:theme xmlns:a="http://schemas.openxmlformats.org/drawingml/2006/main" name="Office-teema">
  <a:themeElements>
    <a:clrScheme name="Opeaineisto">
      <a:dk1>
        <a:srgbClr val="202020"/>
      </a:dk1>
      <a:lt1>
        <a:srgbClr val="FFFFFF"/>
      </a:lt1>
      <a:dk2>
        <a:srgbClr val="006BB3"/>
      </a:dk2>
      <a:lt2>
        <a:srgbClr val="E7E6E6"/>
      </a:lt2>
      <a:accent1>
        <a:srgbClr val="0096DB"/>
      </a:accent1>
      <a:accent2>
        <a:srgbClr val="009FAD"/>
      </a:accent2>
      <a:accent3>
        <a:srgbClr val="51A300"/>
      </a:accent3>
      <a:accent4>
        <a:srgbClr val="8E7BD3"/>
      </a:accent4>
      <a:accent5>
        <a:srgbClr val="E00000"/>
      </a:accent5>
      <a:accent6>
        <a:srgbClr val="FA6400"/>
      </a:accent6>
      <a:hlink>
        <a:srgbClr val="006BB3"/>
      </a:hlink>
      <a:folHlink>
        <a:srgbClr val="2092C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1D330BE2FF61EB4F9F095CEE9DE28A4F" ma:contentTypeVersion="12" ma:contentTypeDescription="Luo uusi asiakirja." ma:contentTypeScope="" ma:versionID="2d172205e6b1e9f90410461194ccb86e">
  <xsd:schema xmlns:xsd="http://www.w3.org/2001/XMLSchema" xmlns:xs="http://www.w3.org/2001/XMLSchema" xmlns:p="http://schemas.microsoft.com/office/2006/metadata/properties" xmlns:ns3="842ccd07-6dee-4268-8983-d0cc307909f3" xmlns:ns4="ae6f4c56-1b40-49ce-a64e-cede96ac5a44" targetNamespace="http://schemas.microsoft.com/office/2006/metadata/properties" ma:root="true" ma:fieldsID="0c59c07ba59b230843aced3d90a01ec9" ns3:_="" ns4:_="">
    <xsd:import namespace="842ccd07-6dee-4268-8983-d0cc307909f3"/>
    <xsd:import namespace="ae6f4c56-1b40-49ce-a64e-cede96ac5a4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AutoKeyPoints" minOccurs="0"/>
                <xsd:element ref="ns4:MediaServiceKeyPoint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2ccd07-6dee-4268-8983-d0cc307909f3" elementFormDefault="qualified">
    <xsd:import namespace="http://schemas.microsoft.com/office/2006/documentManagement/types"/>
    <xsd:import namespace="http://schemas.microsoft.com/office/infopath/2007/PartnerControls"/>
    <xsd:element name="SharedWithUsers" ma:index="8"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Jakamisen tiedot" ma:description="" ma:internalName="SharedWithDetails" ma:readOnly="true">
      <xsd:simpleType>
        <xsd:restriction base="dms:Note">
          <xsd:maxLength value="255"/>
        </xsd:restriction>
      </xsd:simpleType>
    </xsd:element>
    <xsd:element name="SharingHintHash" ma:index="10" nillable="true" ma:displayName="Jakamisvihjeen hajautus"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e6f4c56-1b40-49ce-a64e-cede96ac5a44"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643AF8F-0D3F-4AEE-9EAD-FD1601B9B2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2ccd07-6dee-4268-8983-d0cc307909f3"/>
    <ds:schemaRef ds:uri="ae6f4c56-1b40-49ce-a64e-cede96ac5a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EEEE2B4-AE0B-483F-8931-B23E01D73558}">
  <ds:schemaRefs>
    <ds:schemaRef ds:uri="http://schemas.microsoft.com/sharepoint/v3/contenttype/forms"/>
  </ds:schemaRefs>
</ds:datastoreItem>
</file>

<file path=customXml/itemProps3.xml><?xml version="1.0" encoding="utf-8"?>
<ds:datastoreItem xmlns:ds="http://schemas.openxmlformats.org/officeDocument/2006/customXml" ds:itemID="{D179A6F9-F90C-466F-ADF6-0D8FFA6D55DF}">
  <ds:schemaRefs>
    <ds:schemaRef ds:uri="http://schemas.openxmlformats.org/package/2006/metadata/core-properties"/>
    <ds:schemaRef ds:uri="http://purl.org/dc/dcmitype/"/>
    <ds:schemaRef ds:uri="842ccd07-6dee-4268-8983-d0cc307909f3"/>
    <ds:schemaRef ds:uri="http://schemas.microsoft.com/office/2006/documentManagement/types"/>
    <ds:schemaRef ds:uri="ae6f4c56-1b40-49ce-a64e-cede96ac5a44"/>
    <ds:schemaRef ds:uri="http://purl.org/dc/elements/1.1/"/>
    <ds:schemaRef ds:uri="http://schemas.microsoft.com/office/2006/metadata/properties"/>
    <ds:schemaRef ds:uri="http://purl.org/dc/term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56</TotalTime>
  <Words>1511</Words>
  <Application>Microsoft Office PowerPoint</Application>
  <PresentationFormat>Mukautettu</PresentationFormat>
  <Paragraphs>164</Paragraphs>
  <Slides>12</Slides>
  <Notes>12</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12</vt:i4>
      </vt:variant>
    </vt:vector>
  </HeadingPairs>
  <TitlesOfParts>
    <vt:vector size="15" baseType="lpstr">
      <vt:lpstr>Arial</vt:lpstr>
      <vt:lpstr>Calibri</vt:lpstr>
      <vt:lpstr>Office-teema</vt:lpstr>
      <vt:lpstr>4. Metaetiikka: mihin moraali perustuu?</vt:lpstr>
      <vt:lpstr>Virittäytyminen aiheeseen</vt:lpstr>
      <vt:lpstr>Moraalin juuria etsimässä</vt:lpstr>
      <vt:lpstr>Relativismi: kukin taaplaa tyylillään</vt:lpstr>
      <vt:lpstr>Mikä on tunteiden rooli etiikassa? Emotivismi ja sentimentalismi</vt:lpstr>
      <vt:lpstr>Nihilismi: moraali on hölynpölyä</vt:lpstr>
      <vt:lpstr>Objektivismi:  moraali ei riipu näkökulmasta</vt:lpstr>
      <vt:lpstr>Humen giljotiini</vt:lpstr>
      <vt:lpstr>Universaali konstruktivismi: Rakennetaan kaikille reilu moraali</vt:lpstr>
      <vt:lpstr>Voiko oikean ja väärän tietää?</vt:lpstr>
      <vt:lpstr>Kertaa metaetiikan suuntaukset</vt:lpstr>
      <vt:lpstr>Tehtävä</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Metaetiikka: mihin moraali perustuu?</dc:title>
  <dc:creator>Virkkunen, Verna L</dc:creator>
  <cp:lastModifiedBy>Roms Jochen</cp:lastModifiedBy>
  <cp:revision>9</cp:revision>
  <dcterms:created xsi:type="dcterms:W3CDTF">2021-05-14T19:28:41Z</dcterms:created>
  <dcterms:modified xsi:type="dcterms:W3CDTF">2022-08-29T06:50:32Z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0x0101001D330BE2FF61EB4F9F095CEE9DE28A4F</vt:lpwstr>
  </property>
</Properties>
</file>