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4"/>
  </p:sldMasterIdLst>
  <p:notesMasterIdLst>
    <p:notesMasterId r:id="rId14"/>
  </p:notesMasterIdLst>
  <p:sldIdLst>
    <p:sldId id="256" r:id="rId5"/>
    <p:sldId id="257" r:id="rId6"/>
    <p:sldId id="259" r:id="rId7"/>
    <p:sldId id="258" r:id="rId8"/>
    <p:sldId id="260" r:id="rId9"/>
    <p:sldId id="261" r:id="rId10"/>
    <p:sldId id="262" r:id="rId11"/>
    <p:sldId id="263" r:id="rId12"/>
    <p:sldId id="264" r:id="rId13"/>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81"/>
  </p:normalViewPr>
  <p:slideViewPr>
    <p:cSldViewPr snapToGrid="0" snapToObjects="1">
      <p:cViewPr varScale="1">
        <p:scale>
          <a:sx n="35" d="100"/>
          <a:sy n="35"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9880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1424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0900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8783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99199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3270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2987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3" name="Google Shape;23;p3"/>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9600"/>
              <a:buFont typeface="Calibri"/>
              <a:buNone/>
            </a:pPr>
            <a:r>
              <a:rPr lang="fi-FI" dirty="0"/>
              <a:t>8. Kohti omaa hyvää elämää</a:t>
            </a:r>
            <a:endParaRPr dirty="0"/>
          </a:p>
        </p:txBody>
      </p:sp>
      <p:sp>
        <p:nvSpPr>
          <p:cNvPr id="86" name="Google Shape;86;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
        <p:nvSpPr>
          <p:cNvPr id="87" name="Google Shape;87;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FI2 Etiikka</a:t>
            </a:r>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 </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Voisiko toiselta galaksilta tullut vierailija päätellä ihmisiä tarkkailemalla, millaista on ihmisten hyvä elämä? Perustele.</a:t>
            </a:r>
          </a:p>
          <a:p>
            <a:pPr marL="1085850" indent="-857250" fontAlgn="base">
              <a:buFont typeface="Arial" panose="020B0604020202020204" pitchFamily="34" charset="0"/>
              <a:buChar char="•"/>
            </a:pPr>
            <a:r>
              <a:rPr lang="fi-FI" dirty="0"/>
              <a:t>Mitä avaruusoliot näkevät, kun he tarkkailevat ihmisiä?</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Pohdi:</a:t>
            </a:r>
          </a:p>
          <a:p>
            <a:pPr marL="1543050" lvl="1" indent="-857250" fontAlgn="base">
              <a:buFont typeface="Arial" panose="020B0604020202020204" pitchFamily="34" charset="0"/>
              <a:buChar char="•"/>
            </a:pPr>
            <a:r>
              <a:rPr lang="fi-FI" dirty="0"/>
              <a:t>Mikä on mielestäsi elämän tarkoitus?</a:t>
            </a:r>
          </a:p>
          <a:p>
            <a:pPr marL="1543050" lvl="1" indent="-857250" fontAlgn="base">
              <a:buFont typeface="Arial" panose="020B0604020202020204" pitchFamily="34" charset="0"/>
              <a:buChar char="•"/>
            </a:pPr>
            <a:r>
              <a:rPr lang="fi-FI" dirty="0"/>
              <a:t>Mistä eri asioista ihminen voi löytää tarkoituksen?</a:t>
            </a:r>
          </a:p>
          <a:p>
            <a:pPr marL="1543050" lvl="1" indent="-857250" fontAlgn="base">
              <a:buFont typeface="Arial" panose="020B0604020202020204" pitchFamily="34" charset="0"/>
              <a:buChar char="•"/>
            </a:pPr>
            <a:r>
              <a:rPr lang="fi-FI" dirty="0"/>
              <a:t>Voiko tyydyttävän vastauksen edeltävään kysymykseen löytää Googlen kautta tai esim. Wikipediasta?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3734722331"/>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Elämänfilosofia pohtii elämän peruskysymyksiä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Ihminen pystyy älynsä ansiosta pohtimaan elämän ja olemassaolon mielekkyyttä ja tarkoitusta.</a:t>
            </a:r>
          </a:p>
          <a:p>
            <a:pPr marL="1085850" indent="-857250" fontAlgn="base">
              <a:buFont typeface="Arial" panose="020B0604020202020204" pitchFamily="34" charset="0"/>
              <a:buChar char="•"/>
            </a:pPr>
            <a:r>
              <a:rPr lang="fi-FI" dirty="0"/>
              <a:t>Aiemmin elämänfilosofiset kysymykset nähtiin paljolti uskonnollisina.</a:t>
            </a:r>
          </a:p>
          <a:p>
            <a:pPr marL="1085850" indent="-857250" fontAlgn="base">
              <a:buFont typeface="Arial" panose="020B0604020202020204" pitchFamily="34" charset="0"/>
              <a:buChar char="•"/>
            </a:pPr>
            <a:r>
              <a:rPr lang="fi-FI" dirty="0"/>
              <a:t>Esimerkiksi 1900-luvulla monet filosofit ja taiteilijat ovat pohtineet elämän mielettömyyttä.</a:t>
            </a:r>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2545788054"/>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Elämän mielekkyys</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Pitkään eurooppalaisessa kulttuurissa ihmiselämän tarkoitus määrittyi uskonnon kautta.</a:t>
            </a:r>
            <a:endParaRPr lang="fi-FI" sz="5400" dirty="0"/>
          </a:p>
          <a:p>
            <a:pPr marL="1085850" indent="-857250" fontAlgn="base">
              <a:buFont typeface="Arial" panose="020B0604020202020204" pitchFamily="34" charset="0"/>
              <a:buChar char="•"/>
            </a:pPr>
            <a:r>
              <a:rPr lang="fi-FI" dirty="0"/>
              <a:t>Teollistuminen ja tieteiden kehitys 1800-luvulla muutti tätä.</a:t>
            </a:r>
          </a:p>
          <a:p>
            <a:pPr marL="1543050" lvl="1" indent="-857250" fontAlgn="base">
              <a:buFont typeface="Arial" panose="020B0604020202020204" pitchFamily="34" charset="0"/>
              <a:buChar char="•"/>
            </a:pPr>
            <a:r>
              <a:rPr lang="fi-FI" dirty="0"/>
              <a:t>Syntyi ajatus ihmiskunnan edistyksestä.</a:t>
            </a:r>
          </a:p>
          <a:p>
            <a:pPr marL="1085850" indent="-857250" fontAlgn="base">
              <a:buFont typeface="Arial" panose="020B0604020202020204" pitchFamily="34" charset="0"/>
              <a:buChar char="•"/>
            </a:pPr>
            <a:r>
              <a:rPr lang="fi-FI" dirty="0"/>
              <a:t>1900-luku ja sotien kauheudet murensivat edistysuskon.</a:t>
            </a:r>
            <a:endParaRPr lang="fi-FI" sz="5400" dirty="0"/>
          </a:p>
          <a:p>
            <a:pPr marL="1085850" indent="-857250" fontAlgn="base">
              <a:buFont typeface="Arial" panose="020B0604020202020204" pitchFamily="34" charset="0"/>
              <a:buChar char="•"/>
            </a:pPr>
            <a:r>
              <a:rPr lang="fi-FI" dirty="0"/>
              <a:t>Heräsi kysymys: Onko elämässä ylipäätään mitään mieltä?</a:t>
            </a:r>
            <a:endParaRPr lang="fi-FI" sz="5400" dirty="0"/>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1969924861"/>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Albert Camus: Elämän mielekkyys?</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1085850" indent="-857250" fontAlgn="base">
              <a:buFont typeface="Arial" panose="020B0604020202020204" pitchFamily="34" charset="0"/>
              <a:buChar char="•"/>
            </a:pPr>
            <a:r>
              <a:rPr lang="fi-FI" dirty="0"/>
              <a:t>Albert Camus oli </a:t>
            </a:r>
            <a:r>
              <a:rPr lang="fi-FI" dirty="0" err="1"/>
              <a:t>ranskalais</a:t>
            </a:r>
            <a:r>
              <a:rPr lang="fi-FI" dirty="0"/>
              <a:t>-algerialainen kirjailija, ohjaaja, aktivisti ja filosofi, joka pohti, onko elämässä ylipäätään mitään mieltä.</a:t>
            </a:r>
            <a:br>
              <a:rPr lang="fi-FI" dirty="0"/>
            </a:br>
            <a:endParaRPr lang="fi-FI" dirty="0"/>
          </a:p>
          <a:p>
            <a:pPr marL="1085850" indent="-857250" fontAlgn="base">
              <a:buFont typeface="Arial" panose="020B0604020202020204" pitchFamily="34" charset="0"/>
              <a:buChar char="•"/>
            </a:pPr>
            <a:r>
              <a:rPr lang="fi-FI" dirty="0"/>
              <a:t>Mikä on elämän tarkoitus?</a:t>
            </a:r>
          </a:p>
          <a:p>
            <a:pPr marL="1085850" indent="-857250" fontAlgn="base">
              <a:buFont typeface="Arial" panose="020B0604020202020204" pitchFamily="34" charset="0"/>
              <a:buChar char="•"/>
            </a:pPr>
            <a:r>
              <a:rPr lang="fi-FI" dirty="0"/>
              <a:t>Ongelman ydin:</a:t>
            </a:r>
          </a:p>
          <a:p>
            <a:pPr marL="1543050" lvl="1" indent="-857250" fontAlgn="base">
              <a:buFont typeface="Arial" panose="020B0604020202020204" pitchFamily="34" charset="0"/>
              <a:buChar char="•"/>
            </a:pPr>
            <a:r>
              <a:rPr lang="fi-FI" dirty="0"/>
              <a:t>Ihminen etsii elämälleen merkitystä, mutta universumi on itsessään merkityksetön!</a:t>
            </a:r>
          </a:p>
          <a:p>
            <a:pPr marL="1543050" lvl="1" indent="-857250" fontAlgn="base">
              <a:buFont typeface="Arial" panose="020B0604020202020204" pitchFamily="34" charset="0"/>
              <a:buChar char="•"/>
            </a:pPr>
            <a:r>
              <a:rPr lang="fi-FI" dirty="0"/>
              <a:t>Miten tämän ongelman voisi ratkaista?</a:t>
            </a:r>
          </a:p>
          <a:p>
            <a:pPr marL="1085850" indent="-857250" fontAlgn="base">
              <a:buFont typeface="Arial" panose="020B0604020202020204" pitchFamily="34" charset="0"/>
              <a:buChar char="•"/>
            </a:pPr>
            <a:r>
              <a:rPr lang="fi-FI" dirty="0"/>
              <a:t>Sen sijaan, että etsittäisiin elämän suurta tarkoitusta, on kapinoitava ja hyväksyttävä elämän </a:t>
            </a:r>
            <a:r>
              <a:rPr lang="fi-FI" dirty="0" err="1"/>
              <a:t>tarkoituksettomuus</a:t>
            </a:r>
            <a:r>
              <a:rPr lang="fi-FI" dirty="0"/>
              <a:t> (absurdius).</a:t>
            </a:r>
          </a:p>
          <a:p>
            <a:pPr marL="1085850" indent="-857250" fontAlgn="base">
              <a:buFont typeface="Arial" panose="020B0604020202020204" pitchFamily="34" charset="0"/>
              <a:buChar char="•"/>
            </a:pPr>
            <a:r>
              <a:rPr lang="fi-FI" dirty="0"/>
              <a:t>Sekä Jumalaan tukeutuminen että kaiken toivon heittäminen ovat Camus’n mielestä liian helppoja, pelkurimaisia ratkaisuja. Enemmän henkisiä voimia vaatii löytää elämän pienet merkitykselliset hetket mielettömyyden keskellä.</a:t>
            </a:r>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389190540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Entä se elämän tarkoitus?</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1085850" indent="-857250" fontAlgn="base">
              <a:buFont typeface="Arial" panose="020B0604020202020204" pitchFamily="34" charset="0"/>
              <a:buChar char="•"/>
            </a:pPr>
            <a:r>
              <a:rPr lang="fi-FI" dirty="0"/>
              <a:t>Frank Martela:</a:t>
            </a:r>
            <a:endParaRPr lang="fi-FI" sz="5400" dirty="0"/>
          </a:p>
          <a:p>
            <a:pPr marL="1085850" indent="-857250" fontAlgn="base">
              <a:buFont typeface="Arial" panose="020B0604020202020204" pitchFamily="34" charset="0"/>
              <a:buChar char="•"/>
            </a:pPr>
            <a:r>
              <a:rPr lang="fi-FI" dirty="0"/>
              <a:t>Mikä on ihmislajin syy olla olemassa?</a:t>
            </a:r>
            <a:endParaRPr lang="fi-FI" sz="5400" dirty="0"/>
          </a:p>
          <a:p>
            <a:pPr marL="1600200" lvl="1" indent="-914400" fontAlgn="base">
              <a:buFont typeface="+mj-lt"/>
              <a:buAutoNum type="arabicPeriod"/>
            </a:pPr>
            <a:r>
              <a:rPr lang="fi-FI" dirty="0"/>
              <a:t>Onko kaiken takana yliluonnollinen olento?</a:t>
            </a:r>
            <a:endParaRPr lang="fi-FI" sz="4800" dirty="0"/>
          </a:p>
          <a:p>
            <a:pPr marL="2057400" lvl="2" indent="-914400" fontAlgn="base"/>
            <a:r>
              <a:rPr lang="fi-FI" dirty="0"/>
              <a:t>Jos on, tarkoitus tulee sieltä.</a:t>
            </a:r>
            <a:endParaRPr lang="fi-FI" sz="4200" dirty="0"/>
          </a:p>
          <a:p>
            <a:pPr marL="2057400" lvl="2" indent="-914400" fontAlgn="base"/>
            <a:r>
              <a:rPr lang="fi-FI" dirty="0"/>
              <a:t>Ihmiskunta on olemassa jonkin jumalallisen syyn vuoksi, jonka saattaa ymmärtää pyhiin teksteihin tutustumalla.</a:t>
            </a:r>
          </a:p>
          <a:p>
            <a:pPr marL="1600200" lvl="1" indent="-914400" fontAlgn="base">
              <a:buFont typeface="+mj-lt"/>
              <a:buAutoNum type="arabicPeriod"/>
            </a:pPr>
            <a:r>
              <a:rPr lang="fi-FI" dirty="0"/>
              <a:t>Jos ei ole yliluonnollista olentoa, yleistä tarkoitusta ei ole.</a:t>
            </a:r>
            <a:endParaRPr lang="fi-FI" sz="4800" dirty="0"/>
          </a:p>
          <a:p>
            <a:pPr marL="2057400" lvl="2" indent="-914400" fontAlgn="base"/>
            <a:r>
              <a:rPr lang="fi-FI" dirty="0"/>
              <a:t>Tarkoitukset tulevat asioiden ulkopuolelta.</a:t>
            </a:r>
          </a:p>
          <a:p>
            <a:pPr marL="1085850" indent="-857250" fontAlgn="base">
              <a:buFont typeface="Arial" panose="020B0604020202020204" pitchFamily="34" charset="0"/>
              <a:buChar char="•"/>
            </a:pPr>
            <a:r>
              <a:rPr lang="fi-FI" dirty="0"/>
              <a:t>Kivellä ei varsinaisesti ole mitään tarkoitusta, mutta jos joku käyttää sitä vasarana, sillä on tarkoitus. Vastaavasti jos Jumalaa ei ole, maapallon elämällä ei evoluution tuottamana luonnonilmiönä ole mitään ulkoa asetettua tavoitetta, päämäärää tai kosmista tarkoitusta. Kysymys yleisestä elämän tarkoituksesta jää siis vaille vastausta.</a:t>
            </a:r>
          </a:p>
          <a:p>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3352180970"/>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Entä se elämän tarkoitus?</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fontAlgn="base">
              <a:buFont typeface="Arial" panose="020B0604020202020204" pitchFamily="34" charset="0"/>
              <a:buChar char="•"/>
            </a:pPr>
            <a:r>
              <a:rPr lang="fi-FI" dirty="0"/>
              <a:t>Osuvampi kysymys on: </a:t>
            </a:r>
            <a:r>
              <a:rPr lang="fi-FI" b="1" dirty="0"/>
              <a:t>Mikä tekee elämästä merkityksellisen?</a:t>
            </a:r>
            <a:endParaRPr lang="fi-FI" dirty="0"/>
          </a:p>
          <a:p>
            <a:pPr marL="1600200" lvl="1" indent="-914400">
              <a:buFont typeface="+mj-lt"/>
              <a:buAutoNum type="arabicPeriod"/>
            </a:pPr>
            <a:r>
              <a:rPr lang="fi-FI" dirty="0"/>
              <a:t>Haluamme ymmärtää itseämme ja maailma.</a:t>
            </a:r>
          </a:p>
          <a:p>
            <a:pPr marL="1600200" lvl="1" indent="-914400">
              <a:buFont typeface="+mj-lt"/>
              <a:buAutoNum type="arabicPeriod"/>
            </a:pPr>
            <a:r>
              <a:rPr lang="fi-FI" dirty="0"/>
              <a:t>Elämän merkityksellisyys syntyy tavoitteista, suurista päämääristä, joita voimme itsellemme asettaa.</a:t>
            </a:r>
          </a:p>
          <a:p>
            <a:pPr marL="1600200" lvl="1" indent="-914400">
              <a:buFont typeface="+mj-lt"/>
              <a:buAutoNum type="arabicPeriod"/>
            </a:pPr>
            <a:r>
              <a:rPr lang="fi-FI" dirty="0"/>
              <a:t>Merkityksellisyys syntyy siitä, että koemme elämämme arvokkaaksi.</a:t>
            </a:r>
          </a:p>
          <a:p>
            <a:pPr marL="1600200" lvl="1" indent="-914400">
              <a:buFont typeface="+mj-lt"/>
              <a:buAutoNum type="arabicPeriod"/>
            </a:pPr>
            <a:r>
              <a:rPr lang="fi-FI" dirty="0"/>
              <a:t>Muut ihmiset (ei </a:t>
            </a:r>
            <a:r>
              <a:rPr lang="fi-FI" i="1" dirty="0"/>
              <a:t>yksilö </a:t>
            </a:r>
            <a:r>
              <a:rPr lang="fi-FI" dirty="0"/>
              <a:t>vaan </a:t>
            </a:r>
            <a:r>
              <a:rPr lang="fi-FI" i="1" dirty="0" err="1"/>
              <a:t>suhdelo</a:t>
            </a:r>
            <a:r>
              <a:rPr lang="fi-FI" dirty="0"/>
              <a:t>).</a:t>
            </a:r>
          </a:p>
          <a:p>
            <a:pPr marL="1085850" indent="-857250" fontAlgn="base">
              <a:buFont typeface="Arial" panose="020B0604020202020204" pitchFamily="34" charset="0"/>
              <a:buChar char="•"/>
            </a:pPr>
            <a:r>
              <a:rPr lang="fi-FI" dirty="0"/>
              <a:t>Martela kiteyttää: </a:t>
            </a:r>
            <a:r>
              <a:rPr lang="fi-FI" b="1" dirty="0"/>
              <a:t>Elämän merkitys syntyy siitä, että tekee itselleen merkityksellisiä asioita ja tekee itsensä merkitykselliseksi muille.</a:t>
            </a:r>
            <a:endParaRPr lang="fi-FI"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140694297"/>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Autenttisuus kunniaan!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1085850" indent="-857250" fontAlgn="base">
              <a:buFont typeface="Arial" panose="020B0604020202020204" pitchFamily="34" charset="0"/>
              <a:buChar char="•"/>
            </a:pPr>
            <a:r>
              <a:rPr lang="fi-FI" dirty="0"/>
              <a:t>Jos olemme täällä vain kerran, on syytä elää autenttinen eli aito, oma elämä.</a:t>
            </a:r>
            <a:endParaRPr lang="fi-FI" sz="5400" dirty="0"/>
          </a:p>
          <a:p>
            <a:pPr marL="1085850" indent="-857250" fontAlgn="base">
              <a:buFont typeface="Arial" panose="020B0604020202020204" pitchFamily="34" charset="0"/>
              <a:buChar char="•"/>
            </a:pPr>
            <a:r>
              <a:rPr lang="fi-FI" dirty="0"/>
              <a:t>Epäautenttinen oleminen:</a:t>
            </a:r>
            <a:endParaRPr lang="fi-FI" sz="5400" dirty="0"/>
          </a:p>
          <a:p>
            <a:pPr marL="1543050" lvl="1" indent="-857250" fontAlgn="base">
              <a:buFont typeface="Arial" panose="020B0604020202020204" pitchFamily="34" charset="0"/>
              <a:buChar char="•"/>
            </a:pPr>
            <a:r>
              <a:rPr lang="fi-FI" dirty="0"/>
              <a:t>mennään massan mukana</a:t>
            </a:r>
          </a:p>
          <a:p>
            <a:pPr marL="1543050" lvl="1" indent="-857250" fontAlgn="base">
              <a:buFont typeface="Arial" panose="020B0604020202020204" pitchFamily="34" charset="0"/>
              <a:buChar char="•"/>
            </a:pPr>
            <a:r>
              <a:rPr lang="fi-FI" dirty="0"/>
              <a:t>ei mietitä mitä elämältään haluaa</a:t>
            </a:r>
          </a:p>
          <a:p>
            <a:pPr marL="1543050" lvl="1" indent="-857250" fontAlgn="base">
              <a:buFont typeface="Arial" panose="020B0604020202020204" pitchFamily="34" charset="0"/>
              <a:buChar char="•"/>
            </a:pPr>
            <a:r>
              <a:rPr lang="fi-FI" dirty="0"/>
              <a:t>janotaan pinnallisia kokemuksia</a:t>
            </a:r>
          </a:p>
          <a:p>
            <a:pPr marL="1543050" lvl="1" indent="-857250" fontAlgn="base">
              <a:buFont typeface="Arial" panose="020B0604020202020204" pitchFamily="34" charset="0"/>
              <a:buChar char="•"/>
            </a:pPr>
            <a:r>
              <a:rPr lang="fi-FI" dirty="0"/>
              <a:t>tehdään korviketoimintoja </a:t>
            </a:r>
          </a:p>
          <a:p>
            <a:pPr marL="1543050" lvl="1" indent="-857250" fontAlgn="base">
              <a:buFont typeface="Arial" panose="020B0604020202020204" pitchFamily="34" charset="0"/>
              <a:buChar char="•"/>
            </a:pPr>
            <a:r>
              <a:rPr lang="fi-FI" dirty="0"/>
              <a:t>ei kohdata toisia.</a:t>
            </a:r>
          </a:p>
          <a:p>
            <a:pPr marL="1085850" indent="-857250" fontAlgn="base">
              <a:buFont typeface="Arial" panose="020B0604020202020204" pitchFamily="34" charset="0"/>
              <a:buChar char="•"/>
            </a:pPr>
            <a:r>
              <a:rPr lang="fi-FI" dirty="0"/>
              <a:t>Autenttinen oleminen:</a:t>
            </a:r>
          </a:p>
          <a:p>
            <a:pPr marL="1543050" lvl="1" indent="-857250" fontAlgn="base">
              <a:buFont typeface="Arial" panose="020B0604020202020204" pitchFamily="34" charset="0"/>
              <a:buChar char="•"/>
            </a:pPr>
            <a:r>
              <a:rPr lang="fi-FI" dirty="0"/>
              <a:t>aito, oma elämä</a:t>
            </a:r>
          </a:p>
          <a:p>
            <a:pPr marL="1543050" lvl="1" indent="-857250" fontAlgn="base">
              <a:buFont typeface="Arial" panose="020B0604020202020204" pitchFamily="34" charset="0"/>
              <a:buChar char="•"/>
            </a:pPr>
            <a:r>
              <a:rPr lang="fi-FI" dirty="0" err="1"/>
              <a:t>läsnäoleva</a:t>
            </a:r>
            <a:r>
              <a:rPr lang="fi-FI" dirty="0"/>
              <a:t> ja tiedostettu eläminen</a:t>
            </a:r>
          </a:p>
          <a:p>
            <a:pPr marL="1543050" lvl="1" indent="-857250" fontAlgn="base">
              <a:buFont typeface="Arial" panose="020B0604020202020204" pitchFamily="34" charset="0"/>
              <a:buChar char="•"/>
            </a:pPr>
            <a:r>
              <a:rPr lang="fi-FI" dirty="0"/>
              <a:t>kuolevaisuuden tiedostaminen.</a:t>
            </a:r>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8</a:t>
            </a:r>
            <a:endParaRPr dirty="0"/>
          </a:p>
        </p:txBody>
      </p:sp>
    </p:spTree>
    <p:extLst>
      <p:ext uri="{BB962C8B-B14F-4D97-AF65-F5344CB8AC3E}">
        <p14:creationId xmlns:p14="http://schemas.microsoft.com/office/powerpoint/2010/main" val="3946263792"/>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D330BE2FF61EB4F9F095CEE9DE28A4F" ma:contentTypeVersion="12" ma:contentTypeDescription="Luo uusi asiakirja." ma:contentTypeScope="" ma:versionID="2d172205e6b1e9f90410461194ccb86e">
  <xsd:schema xmlns:xsd="http://www.w3.org/2001/XMLSchema" xmlns:xs="http://www.w3.org/2001/XMLSchema" xmlns:p="http://schemas.microsoft.com/office/2006/metadata/properties" xmlns:ns3="842ccd07-6dee-4268-8983-d0cc307909f3" xmlns:ns4="ae6f4c56-1b40-49ce-a64e-cede96ac5a44" targetNamespace="http://schemas.microsoft.com/office/2006/metadata/properties" ma:root="true" ma:fieldsID="0c59c07ba59b230843aced3d90a01ec9" ns3:_="" ns4:_="">
    <xsd:import namespace="842ccd07-6dee-4268-8983-d0cc307909f3"/>
    <xsd:import namespace="ae6f4c56-1b40-49ce-a64e-cede96ac5a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AutoKeyPoints" minOccurs="0"/>
                <xsd:element ref="ns4:MediaServiceKeyPoint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ccd07-6dee-4268-8983-d0cc307909f3"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f4c56-1b40-49ce-a64e-cede96ac5a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260981-8820-45CE-9669-14A4BEAF96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ccd07-6dee-4268-8983-d0cc307909f3"/>
    <ds:schemaRef ds:uri="ae6f4c56-1b40-49ce-a64e-cede96ac5a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88DB80-7791-448A-928E-C040B7F9DF79}">
  <ds:schemaRefs>
    <ds:schemaRef ds:uri="http://schemas.microsoft.com/sharepoint/v3/contenttype/forms"/>
  </ds:schemaRefs>
</ds:datastoreItem>
</file>

<file path=customXml/itemProps3.xml><?xml version="1.0" encoding="utf-8"?>
<ds:datastoreItem xmlns:ds="http://schemas.openxmlformats.org/officeDocument/2006/customXml" ds:itemID="{A5713C26-F496-43BF-8D91-21754A52081B}">
  <ds:schemaRefs>
    <ds:schemaRef ds:uri="http://purl.org/dc/terms/"/>
    <ds:schemaRef ds:uri="http://schemas.openxmlformats.org/package/2006/metadata/core-properties"/>
    <ds:schemaRef ds:uri="http://schemas.microsoft.com/office/2006/documentManagement/types"/>
    <ds:schemaRef ds:uri="842ccd07-6dee-4268-8983-d0cc307909f3"/>
    <ds:schemaRef ds:uri="ae6f4c56-1b40-49ce-a64e-cede96ac5a44"/>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57</TotalTime>
  <Words>524</Words>
  <Application>Microsoft Office PowerPoint</Application>
  <PresentationFormat>Mukautettu</PresentationFormat>
  <Paragraphs>73</Paragraphs>
  <Slides>9</Slides>
  <Notes>9</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9</vt:i4>
      </vt:variant>
    </vt:vector>
  </HeadingPairs>
  <TitlesOfParts>
    <vt:vector size="12" baseType="lpstr">
      <vt:lpstr>Arial</vt:lpstr>
      <vt:lpstr>Calibri</vt:lpstr>
      <vt:lpstr>Office-teema</vt:lpstr>
      <vt:lpstr>8. Kohti omaa hyvää elämää</vt:lpstr>
      <vt:lpstr>Virittäytyminen aiheeseen </vt:lpstr>
      <vt:lpstr>Virittäytyminen aiheeseen</vt:lpstr>
      <vt:lpstr>Elämänfilosofia pohtii elämän peruskysymyksiä</vt:lpstr>
      <vt:lpstr>Elämän mielekkyys</vt:lpstr>
      <vt:lpstr>Albert Camus: Elämän mielekkyys?</vt:lpstr>
      <vt:lpstr>Entä se elämän tarkoitus?</vt:lpstr>
      <vt:lpstr>Entä se elämän tarkoitus?</vt:lpstr>
      <vt:lpstr>Autenttisuus kunniaan!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Kohti omaa hyvää elämää</dc:title>
  <dc:creator>Roms Jochen</dc:creator>
  <cp:lastModifiedBy>Roms Jochen</cp:lastModifiedBy>
  <cp:revision>5</cp:revision>
  <dcterms:modified xsi:type="dcterms:W3CDTF">2022-08-29T06:53:01Z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0x0101001D330BE2FF61EB4F9F095CEE9DE28A4F</vt:lpwstr>
  </property>
</Properties>
</file>