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4"/>
  </p:sldMasterIdLst>
  <p:notesMasterIdLst>
    <p:notesMasterId r:id="rId22"/>
  </p:notesMasterIdLst>
  <p:sldIdLst>
    <p:sldId id="256" r:id="rId5"/>
    <p:sldId id="257" r:id="rId6"/>
    <p:sldId id="258" r:id="rId7"/>
    <p:sldId id="259" r:id="rId8"/>
    <p:sldId id="260" r:id="rId9"/>
    <p:sldId id="262" r:id="rId10"/>
    <p:sldId id="261" r:id="rId11"/>
    <p:sldId id="263" r:id="rId12"/>
    <p:sldId id="265" r:id="rId13"/>
    <p:sldId id="264" r:id="rId14"/>
    <p:sldId id="266" r:id="rId15"/>
    <p:sldId id="269" r:id="rId16"/>
    <p:sldId id="270" r:id="rId17"/>
    <p:sldId id="267" r:id="rId18"/>
    <p:sldId id="268" r:id="rId19"/>
    <p:sldId id="271" r:id="rId20"/>
    <p:sldId id="272" r:id="rId21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098"/>
  </p:normalViewPr>
  <p:slideViewPr>
    <p:cSldViewPr snapToGrid="0" snapToObjects="1">
      <p:cViewPr varScale="1">
        <p:scale>
          <a:sx n="35" d="100"/>
          <a:sy n="35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0605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rtl="0"/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Tehtävän avaus:</a:t>
            </a:r>
          </a:p>
          <a:p>
            <a:pPr rtl="0"/>
            <a:endParaRPr lang="fi-FI" sz="1200" b="1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rtl="0"/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a) Miten seuraavissa tilanteissa käytetään jompaakumpaa välineenä? </a:t>
            </a:r>
          </a:p>
          <a:p>
            <a:pPr rtl="0" fontAlgn="t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Kaikkien kohtien esimerkeissä voi olla kyse sekä ihmisen välineellistämisestä että ihmisyyden kunnioittamisesta. Välineellistämisellä tavoitellaan usein jotain hyötyä itselle.</a:t>
            </a:r>
          </a:p>
          <a:p>
            <a:pPr rtl="0"/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i. oppilas ja opettaja</a:t>
            </a:r>
          </a:p>
          <a:p>
            <a:pPr rtl="0" fontAlgn="t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Oppilas saa opettajalta opetusta, arvosanoja ja kurssimerkintöjä (moduuli pisteitä). Opettaja saa taas palkkansa, kun on opetettavia opiskelijoita (jos lukiossa opintojaksoilla ei ole opiskelijoita, ei niitä tarjota).</a:t>
            </a:r>
          </a:p>
          <a:p>
            <a:pPr rtl="0"/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ii. asiakas ja puhelinmyyjä</a:t>
            </a:r>
          </a:p>
          <a:p>
            <a:pPr rtl="0" fontAlgn="t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Asiakas saa myyjältä uuden puhelimen. Puhelinmyyjä taas saa esim. provision myymistään puhelimista, tai ylipäätään saa pitää työnsä, jos onnistuu myymään puhelimia.</a:t>
            </a:r>
          </a:p>
          <a:p>
            <a:pPr rtl="0"/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iii. </a:t>
            </a:r>
            <a:r>
              <a:rPr lang="fi-FI" sz="1200" b="1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kadullakulkija</a:t>
            </a:r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ja </a:t>
            </a:r>
            <a:r>
              <a:rPr lang="fi-FI" sz="1200" b="1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feissari</a:t>
            </a:r>
            <a:endParaRPr lang="fi-FI" sz="1200" b="1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rtl="0" fontAlgn="t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Kadullakulkija</a:t>
            </a: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fi-FI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feissarille</a:t>
            </a: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väline työhön ja esim. päivän lahjoituskiintiön täyttymiseen. Yksinäiselle </a:t>
            </a:r>
            <a:r>
              <a:rPr lang="fi-FI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kadullakulkijalle</a:t>
            </a: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feissari</a:t>
            </a: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taas voi olla juttukaveri.</a:t>
            </a:r>
          </a:p>
          <a:p>
            <a:pPr rtl="0"/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iv. prostituoitu ja parittaja </a:t>
            </a:r>
          </a:p>
          <a:p>
            <a:pPr rtl="0" fontAlgn="t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Prostituoitu on parittajalle väline saada rahaa. Parittaja voi taas olla prostituoidulle myös tapa saada asiakkaita ja turvaa.</a:t>
            </a:r>
            <a:b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</a:br>
            <a:endParaRPr lang="fi-FI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rtl="0"/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b) Entä millaisissa tilanteissa ihmistä käytetään </a:t>
            </a:r>
            <a:r>
              <a:rPr lang="fi-FI" sz="1200" b="1" i="1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pelkkänä</a:t>
            </a:r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 välineenä? </a:t>
            </a:r>
          </a:p>
          <a:p>
            <a:pPr rtl="0" fontAlgn="t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Ihmistä käytetään pelkkänä välineenä esimerkiksi silloin, kun joku käyttää seksuaalisesti toista hyväkseen. Tai esimerkiksi, jos haluaa ystävystyä jonkun kanssa vain, jotta saisi hänen avullaan hyvän työpaikan.</a:t>
            </a:r>
            <a:b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</a:br>
            <a:endParaRPr lang="fi-FI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rtl="0"/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c) Miten a-kohdan tilanteissa voisi kunnioittaa molempien ihmisarvoa? </a:t>
            </a:r>
          </a:p>
          <a:p>
            <a:pPr rtl="0" fontAlgn="t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Ihmisyyden kunnioitus testataan tilanteessa, jossa ihminen ei enää ole toiselle hyödyksi: esimerkiksi siinä miten </a:t>
            </a:r>
            <a:r>
              <a:rPr lang="fi-FI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feissari</a:t>
            </a: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kohtelee sairauskohtauksen saanutta </a:t>
            </a:r>
            <a:r>
              <a:rPr lang="fi-FI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kadullakulkijaa</a:t>
            </a: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. Millä tavoin tehtävänannon ihmiset kohtelevat toisiaan, kun toisella ei enää ole välineellistä arvoa?</a:t>
            </a:r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5495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5549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49930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82451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98897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99913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9382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9774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4537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725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9895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5122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2449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79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programmes/p02bwhz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 dirty="0"/>
              <a:t>6. Velvollisuusetiikka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IDEA (LOPS21)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FI2 Etiikka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Kategorinen imperatiivi 2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0" algn="ctr"/>
            <a:r>
              <a:rPr lang="fi-FI" i="1" dirty="0"/>
              <a:t>Kohtele aina ihmisyyttä itsessäsi ja muissa päämääränä,</a:t>
            </a:r>
            <a:br>
              <a:rPr lang="fi-FI" i="1" dirty="0"/>
            </a:br>
            <a:r>
              <a:rPr lang="fi-FI" i="1" dirty="0"/>
              <a:t>älä koskaan pelkkänä välineenä.</a:t>
            </a:r>
          </a:p>
          <a:p>
            <a:pPr marL="228600" indent="0" algn="ctr"/>
            <a:endParaRPr lang="fi-FI" i="1" dirty="0"/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b="1" dirty="0"/>
              <a:t>Pohdi ja keskustele vierustoverin kanssa, mitä yllä oleva lainaus tarkoittaa.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695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Kategorinen imperatiivi 2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Tehkää tehtävä 1 (</a:t>
            </a:r>
            <a:r>
              <a:rPr lang="fi-FI" i="1" dirty="0"/>
              <a:t>Idea 2,</a:t>
            </a:r>
            <a:r>
              <a:rPr lang="fi-FI" dirty="0"/>
              <a:t> luku 6, s. 71):</a:t>
            </a:r>
          </a:p>
          <a:p>
            <a:pPr marL="228600" indent="0"/>
            <a:endParaRPr lang="fi-FI" dirty="0"/>
          </a:p>
          <a:p>
            <a:pPr marL="228600" indent="0"/>
            <a:r>
              <a:rPr lang="fi-FI" dirty="0"/>
              <a:t>Kategorinen imperatiivi kieltää ihmisen kohtelemisen pelkkänä välineenä.</a:t>
            </a:r>
          </a:p>
          <a:p>
            <a:pPr marL="228600" indent="0"/>
            <a:endParaRPr lang="fi-FI" dirty="0"/>
          </a:p>
          <a:p>
            <a:pPr marL="1371600" indent="-1143000" fontAlgn="base">
              <a:buSzPct val="80000"/>
              <a:buFont typeface="+mj-lt"/>
              <a:buAutoNum type="alphaLcParenR"/>
            </a:pPr>
            <a:r>
              <a:rPr lang="fi-FI" dirty="0"/>
              <a:t>Miten seuraavissa tilanteissa käytetään jompaakumpaa välineenä?</a:t>
            </a:r>
          </a:p>
          <a:p>
            <a:pPr marL="1828800" lvl="1" indent="-1143000" fontAlgn="base">
              <a:buSzPct val="80000"/>
              <a:buFont typeface="+mj-lt"/>
              <a:buAutoNum type="romanLcPeriod"/>
            </a:pPr>
            <a:r>
              <a:rPr lang="fi-FI" dirty="0"/>
              <a:t>oppilas ja opettaja</a:t>
            </a:r>
          </a:p>
          <a:p>
            <a:pPr marL="1828800" lvl="1" indent="-1143000" fontAlgn="base">
              <a:buSzPct val="80000"/>
              <a:buFont typeface="+mj-lt"/>
              <a:buAutoNum type="romanLcPeriod"/>
            </a:pPr>
            <a:r>
              <a:rPr lang="fi-FI" dirty="0"/>
              <a:t>asiakas ja puhelinmyyjä</a:t>
            </a:r>
          </a:p>
          <a:p>
            <a:pPr marL="1828800" lvl="1" indent="-1143000" fontAlgn="base">
              <a:buSzPct val="80000"/>
              <a:buFont typeface="+mj-lt"/>
              <a:buAutoNum type="romanLcPeriod"/>
            </a:pPr>
            <a:r>
              <a:rPr lang="fi-FI" dirty="0" err="1"/>
              <a:t>kadullakulkija</a:t>
            </a:r>
            <a:r>
              <a:rPr lang="fi-FI" dirty="0"/>
              <a:t> ja </a:t>
            </a:r>
            <a:r>
              <a:rPr lang="fi-FI" dirty="0" err="1"/>
              <a:t>feissari</a:t>
            </a:r>
            <a:endParaRPr lang="fi-FI" dirty="0"/>
          </a:p>
          <a:p>
            <a:pPr marL="1828800" lvl="1" indent="-1143000" fontAlgn="base">
              <a:buSzPct val="80000"/>
              <a:buFont typeface="+mj-lt"/>
              <a:buAutoNum type="romanLcPeriod"/>
            </a:pPr>
            <a:r>
              <a:rPr lang="fi-FI" dirty="0"/>
              <a:t>prostituoitu ja parittaja</a:t>
            </a:r>
          </a:p>
          <a:p>
            <a:pPr marL="1371600" indent="-1143000" fontAlgn="base">
              <a:buSzPct val="80000"/>
              <a:buFont typeface="+mj-lt"/>
              <a:buAutoNum type="alphaLcParenR"/>
            </a:pPr>
            <a:r>
              <a:rPr lang="fi-FI" dirty="0"/>
              <a:t>Entä millaisissa tilanteissa ihmistä käytetään </a:t>
            </a:r>
            <a:r>
              <a:rPr lang="fi-FI" i="1" dirty="0"/>
              <a:t>pelkkänä </a:t>
            </a:r>
            <a:r>
              <a:rPr lang="fi-FI" dirty="0"/>
              <a:t>välineenä?</a:t>
            </a:r>
          </a:p>
          <a:p>
            <a:pPr marL="1371600" indent="-1143000" fontAlgn="base">
              <a:buSzPct val="80000"/>
              <a:buFont typeface="+mj-lt"/>
              <a:buAutoNum type="alphaLcParenR"/>
            </a:pPr>
            <a:r>
              <a:rPr lang="fi-FI" dirty="0"/>
              <a:t>Miten a-kohdan tilanteissa voisi kunnioittaa molempien ihmisarvoa?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11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862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Kategorinen imperatiivi 2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0" algn="ctr"/>
            <a:r>
              <a:rPr lang="fi-FI" i="1" dirty="0"/>
              <a:t>Kohtele aina ihmisyyttä itsessäsi ja muissa päämääränä,</a:t>
            </a:r>
            <a:br>
              <a:rPr lang="fi-FI" i="1" dirty="0"/>
            </a:br>
            <a:r>
              <a:rPr lang="fi-FI" i="1" dirty="0"/>
              <a:t>älä koskaan pelkkänä välineenä.</a:t>
            </a:r>
          </a:p>
          <a:p>
            <a:pPr marL="228600" indent="0" algn="ctr"/>
            <a:endParaRPr lang="fi-FI" i="1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Pohdi ja keskustele vierustoverin kanssa, mitä yllä oleva lainaus tarkoittaa.</a:t>
            </a:r>
            <a:endParaRPr lang="fi-FI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Itseisarvo vs. välinearvo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Muistuttaako tämä jotain muuta eettistä periaatetta?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12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191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Kategorinen imperatiivi 2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indent="0" algn="ctr"/>
            <a:r>
              <a:rPr lang="fi-FI" i="1" dirty="0"/>
              <a:t>Kohtele aina ihmisyyttä itsessäsi ja muissa päämääränä,</a:t>
            </a:r>
            <a:br>
              <a:rPr lang="fi-FI" i="1" dirty="0"/>
            </a:br>
            <a:r>
              <a:rPr lang="fi-FI" i="1" dirty="0"/>
              <a:t>älä koskaan pelkkänä välineenä.</a:t>
            </a:r>
          </a:p>
          <a:p>
            <a:pPr marL="228600" indent="0" algn="ctr"/>
            <a:endParaRPr lang="fi-FI" i="1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Pohdi ja keskustele vierustoverin kanssa, mitä yllä oleva lainaus tarkoittaa.</a:t>
            </a:r>
            <a:endParaRPr lang="fi-FI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Itseisarvo vs. välinearvo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Muistuttaako tämä jotain muuta eettistä periaatetta?</a:t>
            </a:r>
          </a:p>
          <a:p>
            <a:pPr marL="2000250" lvl="2" indent="-857250" fontAlgn="base">
              <a:buFont typeface="Arial" panose="020B0604020202020204" pitchFamily="34" charset="0"/>
              <a:buChar char="•"/>
            </a:pPr>
            <a:r>
              <a:rPr lang="fi-FI" dirty="0"/>
              <a:t>Esim. Kultainen sääntö: </a:t>
            </a:r>
            <a:r>
              <a:rPr lang="fi-FI" i="1" dirty="0"/>
              <a:t>kohtele muita niin kuin haluaisit itseäsi kohdeltavan.</a:t>
            </a:r>
            <a:endParaRPr lang="fi-FI" dirty="0"/>
          </a:p>
          <a:p>
            <a:pPr marL="2000250" lvl="2" indent="-857250" fontAlgn="base">
              <a:buFont typeface="Arial" panose="020B0604020202020204" pitchFamily="34" charset="0"/>
              <a:buChar char="•"/>
            </a:pPr>
            <a:r>
              <a:rPr lang="fi-FI" dirty="0" err="1"/>
              <a:t>Huom</a:t>
            </a:r>
            <a:r>
              <a:rPr lang="fi-FI" dirty="0"/>
              <a:t>! Ei kuitenkaan ole sama asia.</a:t>
            </a:r>
          </a:p>
          <a:p>
            <a:pPr marL="228600" indent="0" algn="ctr"/>
            <a:endParaRPr lang="fi-FI" i="1"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13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888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Kategorinen imperatiivi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0" algn="ctr"/>
            <a:r>
              <a:rPr lang="fi-FI" i="1" dirty="0"/>
              <a:t>Toimi vain sellaisen periaatteen mukaan,</a:t>
            </a:r>
            <a:br>
              <a:rPr lang="fi-FI" i="1" dirty="0"/>
            </a:br>
            <a:r>
              <a:rPr lang="fi-FI" i="1" dirty="0"/>
              <a:t>jonka voit samalla toivoa tulevan yleiseksi laiksi.</a:t>
            </a:r>
          </a:p>
          <a:p>
            <a:pPr marL="228600" indent="0" algn="ctr"/>
            <a:r>
              <a:rPr lang="fi-FI" dirty="0"/>
              <a:t>+</a:t>
            </a:r>
          </a:p>
          <a:p>
            <a:pPr marL="228600" indent="0" algn="ctr"/>
            <a:r>
              <a:rPr lang="fi-FI" i="1" dirty="0"/>
              <a:t>Kohtele aina ihmisyyttä itsessäsi ja muissa päämääränä,</a:t>
            </a:r>
            <a:br>
              <a:rPr lang="fi-FI" i="1" dirty="0"/>
            </a:br>
            <a:r>
              <a:rPr lang="fi-FI" i="1" dirty="0"/>
              <a:t>älä koskaan pelkkänä välineenä.</a:t>
            </a:r>
            <a:br>
              <a:rPr lang="fi-FI" i="1" dirty="0"/>
            </a:br>
            <a:endParaRPr lang="fi-FI" i="1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Tätä moraalilakia noudattamalla toimii kaikissa tilanteissa eettisesti.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14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675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Kantin päättelyketju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600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sz="4400" b="1" dirty="0"/>
              <a:t>Mihin moraaliset teot perustuvat?</a:t>
            </a:r>
          </a:p>
          <a:p>
            <a:pPr marL="1314450" lvl="1" indent="-85725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sz="4400" dirty="0"/>
              <a:t>Itsenäiseen järjenkäyttöön.</a:t>
            </a:r>
          </a:p>
          <a:p>
            <a:pPr marL="1771650" lvl="2" indent="-85725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sz="4400" b="1" dirty="0"/>
              <a:t>Mihin tämä johtaa?</a:t>
            </a:r>
          </a:p>
          <a:p>
            <a:pPr marL="2228850" lvl="3" indent="-85725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sz="4400" dirty="0"/>
              <a:t>Ymmärrykseen siitä, että meillä on ehdoton velvollisuus noudattaa moraalilakia, sanoipa tunteemme, halumme tai yhteiskuntamme mitä tahansa. </a:t>
            </a:r>
          </a:p>
          <a:p>
            <a:pPr marL="2686050" lvl="4" indent="-85725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sz="4400" b="1" dirty="0"/>
              <a:t>Mikä on tämä moraalilaki?</a:t>
            </a:r>
          </a:p>
          <a:p>
            <a:pPr marL="3143250" lvl="5" indent="-85725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sz="4400" dirty="0"/>
              <a:t>Kategorinen imperatiivi, joka sanoo, että meidän pitää...</a:t>
            </a:r>
          </a:p>
          <a:p>
            <a:pPr marL="3600450" lvl="6" indent="-85725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sz="4400" dirty="0"/>
              <a:t>toimia vain sellaisen periaatteen mukaan, jonka voi samalla toivoa tulevan yleiseksi laiksi</a:t>
            </a:r>
          </a:p>
          <a:p>
            <a:pPr marL="3600450" lvl="6" indent="-85725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sz="4400" dirty="0"/>
              <a:t>kohdella ihmisyyttä meissä itsessämme ja muissa ihmisissä päämääränä sinänsä, ei koskaan pelkkänä välineenä.</a:t>
            </a:r>
          </a:p>
          <a:p>
            <a:pPr marL="2743200" lvl="6" indent="0">
              <a:spcBef>
                <a:spcPts val="0"/>
              </a:spcBef>
              <a:buSzPts val="6000"/>
              <a:buNone/>
            </a:pPr>
            <a:endParaRPr lang="fi-FI" sz="4400" dirty="0"/>
          </a:p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sz="4800" b="1" dirty="0"/>
              <a:t>Moraalisesti hyviä ja oikeita ovat siis ne teot, jotka on tehty velvollisuudesta kategorista imperatiivia kohtaan.</a:t>
            </a:r>
            <a:endParaRPr sz="4800" b="1"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15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50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Velvollisuusetiikan ongelmia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Periaatteiden yksityiskohtaisuus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Jos periaatteista tekee riittävän tarkkoja, lähes mikä tahansa periaate on yleistettävissä laiksi.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Kategorinen imperatiivi menettää teränsä.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Periaatteiden ristiriitaisuudet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älä valehtele vs. pidä lupaukset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Kantin velvollisuusetiikka on liian joustamaton sovellettavaksi arkielämään.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Pitäisikö kaikki seuraukset jättää huomiotta teoreettisen mallin vuoksi?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16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620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Tehtäviä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fontAlgn="base"/>
            <a:r>
              <a:rPr lang="fi-FI" dirty="0"/>
              <a:t>Pohdi seuraavia kysymyksiä:</a:t>
            </a:r>
          </a:p>
          <a:p>
            <a:pPr fontAlgn="base"/>
            <a:endParaRPr lang="fi-FI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Pyhittääkö tarkoitus keinot?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Onko Kantin etiikka liian ankaraa? Anna esimerkki perustelusi tueksi.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Milloin toimimme arjessa periaatteiden (emmekä esimerkiksi tekojen seurausten) mukaan?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17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2240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Virittäytyminen aiheeseen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r>
              <a:rPr lang="fi-FI" b="1" dirty="0"/>
              <a:t>Opettajalle:</a:t>
            </a:r>
          </a:p>
          <a:p>
            <a:endParaRPr lang="fi-FI" dirty="0"/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Katsokaa yhdessä video </a:t>
            </a:r>
            <a:r>
              <a:rPr lang="fi-FI" i="1" dirty="0" err="1"/>
              <a:t>Kant’s</a:t>
            </a:r>
            <a:r>
              <a:rPr lang="fi-FI" i="1" dirty="0"/>
              <a:t> Ax</a:t>
            </a:r>
            <a:r>
              <a:rPr lang="fi-FI" dirty="0"/>
              <a:t>:</a:t>
            </a:r>
            <a:br>
              <a:rPr lang="fi-FI" dirty="0"/>
            </a:br>
            <a:r>
              <a:rPr lang="fi-FI" u="sng" dirty="0">
                <a:hlinkClick r:id="rId3"/>
              </a:rPr>
              <a:t>https://www.bbc.co.uk/programmes/p02bwhzq</a:t>
            </a:r>
            <a:r>
              <a:rPr lang="fi-FI" dirty="0"/>
              <a:t> </a:t>
            </a:r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Pysäytä video kohtaan 0:17 ja kysy luokan mielipidettä: </a:t>
            </a:r>
            <a:r>
              <a:rPr lang="fi-FI" b="1" dirty="0"/>
              <a:t>Olisiko oikein valehdella kirvestä heiluttavalle tyypille, joka etsii ystävääsi? Perustele.</a:t>
            </a:r>
            <a:endParaRPr lang="fi-FI" dirty="0"/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Katsokaa video loppuun. Pyydä sen jälkeen luokkaa pohtimaan seuraavalla dialla olevia kysymyksiä.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Virittäytyminen aiheeseen – </a:t>
            </a:r>
            <a:r>
              <a:rPr lang="fi-FI" i="1" dirty="0" err="1"/>
              <a:t>Kant’s</a:t>
            </a:r>
            <a:r>
              <a:rPr lang="fi-FI" i="1" dirty="0"/>
              <a:t> Ax </a:t>
            </a:r>
            <a:endParaRPr i="1"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dirty="0"/>
              <a:t>Mikä on Kantin näkemys?</a:t>
            </a:r>
          </a:p>
          <a:p>
            <a:pPr marL="857250" lvl="0" indent="-8572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dirty="0"/>
              <a:t>Miksi hän ajattelee niin kuin ajattelee?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821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Se nyt vain on väärin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Velvollisuusetiikka </a:t>
            </a:r>
            <a:r>
              <a:rPr lang="fi-FI" dirty="0"/>
              <a:t>eli </a:t>
            </a:r>
            <a:r>
              <a:rPr lang="fi-FI" b="1" dirty="0" err="1"/>
              <a:t>deontologia</a:t>
            </a:r>
            <a:r>
              <a:rPr lang="fi-FI" b="1" dirty="0"/>
              <a:t> </a:t>
            </a:r>
            <a:r>
              <a:rPr lang="fi-FI" dirty="0"/>
              <a:t>on normatiivisen etiikan teoria, jonka mukaan teon moraalisuuden ratkaisevat periaatteet, joiden mukaan ihminen toimii.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Siis: teon syy, motiivi tai tarkoitusperä ratkaisevat.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Teon seurauksilla ei ole niin väliä, vaan aina pitää toimia oikein.</a:t>
            </a:r>
            <a:endParaRPr lang="fi-FI" sz="54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Olemme velvollisia noudattamaan moraalisääntöjä, olivat teon odotetut seuraukset minkälaiset tahansa.</a:t>
            </a:r>
            <a:endParaRPr lang="fi-FI" sz="5400" dirty="0"/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Kutsutaan myös </a:t>
            </a:r>
            <a:r>
              <a:rPr lang="fi-FI" b="1" dirty="0"/>
              <a:t>periaate-etiikaksi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441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Immanuel Kant:</a:t>
            </a:r>
            <a:br>
              <a:rPr lang="fi-FI" dirty="0"/>
            </a:br>
            <a:r>
              <a:rPr lang="fi-FI" dirty="0"/>
              <a:t>Järki, vapaus ja autonomia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Tunnetuin </a:t>
            </a:r>
            <a:r>
              <a:rPr lang="fi-FI" dirty="0" err="1"/>
              <a:t>velvollisuuseetikko</a:t>
            </a:r>
            <a:r>
              <a:rPr lang="fi-FI" dirty="0"/>
              <a:t> on Immanuel Kant.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Moraalin perustana on </a:t>
            </a:r>
            <a:r>
              <a:rPr lang="fi-FI" b="1" dirty="0"/>
              <a:t>järjen käyttö</a:t>
            </a:r>
            <a:r>
              <a:rPr lang="fi-FI" dirty="0"/>
              <a:t> ja </a:t>
            </a:r>
            <a:r>
              <a:rPr lang="fi-FI" b="1" dirty="0"/>
              <a:t>vapaus</a:t>
            </a:r>
            <a:r>
              <a:rPr lang="fi-FI" dirty="0"/>
              <a:t>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Kun ihmiset käyttäytyvät moraalisesti, he käyttäytyvät järkevästi (rationaalisesti).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Ainoastaan silloin, kun ihmiset käyttäytyvät järkevästi, he ovat vapaita.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Järkevä käyttäytymien takaa sen, että ihmiset eivät sokeasti seuraa tunteitaan ja halujaan.</a:t>
            </a:r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i="1" dirty="0" err="1"/>
              <a:t>Sapere</a:t>
            </a:r>
            <a:r>
              <a:rPr lang="fi-FI" i="1" dirty="0"/>
              <a:t> </a:t>
            </a:r>
            <a:r>
              <a:rPr lang="fi-FI" i="1" dirty="0" err="1"/>
              <a:t>aude</a:t>
            </a:r>
            <a:r>
              <a:rPr lang="fi-FI" dirty="0"/>
              <a:t> - uskalla käyttää järkeä!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791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Immanuel Kant:</a:t>
            </a:r>
            <a:br>
              <a:rPr lang="fi-FI" dirty="0"/>
            </a:br>
            <a:r>
              <a:rPr lang="fi-FI" dirty="0"/>
              <a:t>Järki, vapaus ja autonomia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Autonomia</a:t>
            </a:r>
            <a:r>
              <a:rPr lang="fi-FI" dirty="0"/>
              <a:t>: Eroon ulkoisista auktoriteeteista ja sisäisistä esteistä.</a:t>
            </a:r>
            <a:endParaRPr lang="fi-FI" b="1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Moraalin pitää olla irrallaan yksittäisistä tilanteista.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Tekojen seuraukset, palkinnot tai rangaistukset eivät saa vaikuttaa moraaliin.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Moraalisiin valintoihin eivät siis saa vaikuttaa tunteet eivätkä yhteiskunnalliset näkemykset moraalista. Moraalin pitää olla itsenäistä.</a:t>
            </a:r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Moraalin pohja on </a:t>
            </a:r>
            <a:r>
              <a:rPr lang="fi-FI" b="1" dirty="0"/>
              <a:t>hyvässä tahdossa</a:t>
            </a:r>
            <a:r>
              <a:rPr lang="fi-FI" dirty="0"/>
              <a:t>, mikä tarkoittaa moraalilain eli kategorisen imperatiivin kunnioittamista.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4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Velvollisuus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Moraali perustuu ehdottomaan velvollisuuteen noudattaa moraalilakia.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Tätä moraalilakia Kant kutsuu </a:t>
            </a:r>
            <a:r>
              <a:rPr lang="fi-FI" i="1" dirty="0"/>
              <a:t>Kategoriseksi imperatiiviksi.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Kategorinen imperatiivi tarkoittaa ehdotonta käskyä ja siinä on kaksi osaa tai muotoilua.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551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Kategorinen imperatiivi 1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0" algn="ctr"/>
            <a:r>
              <a:rPr lang="fi-FI" i="1" dirty="0"/>
              <a:t>Toimi vain sellaisen periaatteen mukaan,</a:t>
            </a:r>
            <a:br>
              <a:rPr lang="fi-FI" i="1" dirty="0"/>
            </a:br>
            <a:r>
              <a:rPr lang="fi-FI" i="1" dirty="0"/>
              <a:t>jonka voit samalla toivoa tulevan yleiseksi laiksi.</a:t>
            </a:r>
          </a:p>
          <a:p>
            <a:pPr marL="228600" indent="0" algn="ctr"/>
            <a:endParaRPr lang="fi-FI" i="1" dirty="0"/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b="1" dirty="0"/>
              <a:t>Pohdi ja keskustele vierustoverin kanssa, mitä yllä oleva lainaus tarkoittaa.</a:t>
            </a:r>
            <a:endParaRPr lang="fi-FI" sz="5400" b="1"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794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Kategorinen imperatiivi 1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indent="0" algn="ctr"/>
            <a:r>
              <a:rPr lang="fi-FI" i="1" dirty="0"/>
              <a:t>Toimi vain sellaisen periaatteen mukaan,</a:t>
            </a:r>
            <a:br>
              <a:rPr lang="fi-FI" i="1" dirty="0"/>
            </a:br>
            <a:r>
              <a:rPr lang="fi-FI" i="1" dirty="0"/>
              <a:t>jonka voit samalla toivoa tulevan yleiseksi laiksi.</a:t>
            </a:r>
          </a:p>
          <a:p>
            <a:pPr marL="228600" indent="0" algn="ctr"/>
            <a:endParaRPr lang="fi-FI" dirty="0"/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b="1" dirty="0"/>
              <a:t>Pohdi ja keskustele vierustoverin kanssa, mitä yllä oleva lainaus tarkoittaa.</a:t>
            </a:r>
            <a:endParaRPr lang="fi-FI" b="1" i="1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Tämä tarkoittaa sitä, että meidän pitäisi toimia ainoastaan sellaisten periaatteiden mukaisesti, joita voisi haluta, että kaikki noudattaisivat.</a:t>
            </a:r>
            <a:endParaRPr lang="fi-FI" sz="4800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Esimerkiksi: mitä jäisi jäisi jäljelle, jos kaikki valehtelisivat koko ajan kaikkialla?</a:t>
            </a:r>
            <a:r>
              <a:rPr lang="fi-FI" dirty="0"/>
              <a:t> </a:t>
            </a:r>
          </a:p>
          <a:p>
            <a:pPr marL="2000250" lvl="2" indent="-857250" fontAlgn="base">
              <a:buFont typeface="Arial" panose="020B0604020202020204" pitchFamily="34" charset="0"/>
              <a:buChar char="•"/>
            </a:pPr>
            <a:r>
              <a:rPr lang="fi-FI" dirty="0"/>
              <a:t>Valehtelu on moraalisesti väärin, koska jos kaikki valehtelisivat, sitä ei enää olisi olemassa.</a:t>
            </a:r>
          </a:p>
          <a:p>
            <a:pPr marL="2000250" lvl="2" indent="-857250" fontAlgn="base">
              <a:buFont typeface="Arial" panose="020B0604020202020204" pitchFamily="34" charset="0"/>
              <a:buChar char="•"/>
            </a:pPr>
            <a:r>
              <a:rPr lang="fi-FI" dirty="0"/>
              <a:t>(Looginen mahdottomuus: Valehtelu tarvitsee jonkin käsityksen totuudesta.)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797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D330BE2FF61EB4F9F095CEE9DE28A4F" ma:contentTypeVersion="12" ma:contentTypeDescription="Luo uusi asiakirja." ma:contentTypeScope="" ma:versionID="2d172205e6b1e9f90410461194ccb86e">
  <xsd:schema xmlns:xsd="http://www.w3.org/2001/XMLSchema" xmlns:xs="http://www.w3.org/2001/XMLSchema" xmlns:p="http://schemas.microsoft.com/office/2006/metadata/properties" xmlns:ns3="842ccd07-6dee-4268-8983-d0cc307909f3" xmlns:ns4="ae6f4c56-1b40-49ce-a64e-cede96ac5a44" targetNamespace="http://schemas.microsoft.com/office/2006/metadata/properties" ma:root="true" ma:fieldsID="0c59c07ba59b230843aced3d90a01ec9" ns3:_="" ns4:_="">
    <xsd:import namespace="842ccd07-6dee-4268-8983-d0cc307909f3"/>
    <xsd:import namespace="ae6f4c56-1b40-49ce-a64e-cede96ac5a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ccd07-6dee-4268-8983-d0cc307909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f4c56-1b40-49ce-a64e-cede96ac5a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DF60AF-76B0-4E8C-96A7-5CACEEB33A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ccd07-6dee-4268-8983-d0cc307909f3"/>
    <ds:schemaRef ds:uri="ae6f4c56-1b40-49ce-a64e-cede96ac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004671-FDB1-4DCB-8426-4D1847A9F2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63A95B-10B0-4F5B-8BA7-978B2D7781C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42ccd07-6dee-4268-8983-d0cc307909f3"/>
    <ds:schemaRef ds:uri="ae6f4c56-1b40-49ce-a64e-cede96ac5a4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1172</Words>
  <Application>Microsoft Office PowerPoint</Application>
  <PresentationFormat>Mukautettu</PresentationFormat>
  <Paragraphs>155</Paragraphs>
  <Slides>17</Slides>
  <Notes>17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Office-teema</vt:lpstr>
      <vt:lpstr>6. Velvollisuusetiikka</vt:lpstr>
      <vt:lpstr>Virittäytyminen aiheeseen</vt:lpstr>
      <vt:lpstr>Virittäytyminen aiheeseen – Kant’s Ax </vt:lpstr>
      <vt:lpstr>Se nyt vain on väärin</vt:lpstr>
      <vt:lpstr>Immanuel Kant: Järki, vapaus ja autonomia</vt:lpstr>
      <vt:lpstr>Immanuel Kant: Järki, vapaus ja autonomia</vt:lpstr>
      <vt:lpstr>Velvollisuus</vt:lpstr>
      <vt:lpstr>Kategorinen imperatiivi 1</vt:lpstr>
      <vt:lpstr>Kategorinen imperatiivi 1</vt:lpstr>
      <vt:lpstr>Kategorinen imperatiivi 2</vt:lpstr>
      <vt:lpstr>Kategorinen imperatiivi 2</vt:lpstr>
      <vt:lpstr>Kategorinen imperatiivi 2</vt:lpstr>
      <vt:lpstr>Kategorinen imperatiivi 2</vt:lpstr>
      <vt:lpstr>Kategorinen imperatiivi</vt:lpstr>
      <vt:lpstr>Kantin päättelyketju</vt:lpstr>
      <vt:lpstr>Velvollisuusetiikan ongelmia</vt:lpstr>
      <vt:lpstr>Tehtäviä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Velvollisuusetiikka</dc:title>
  <dc:creator>Roms Jochen</dc:creator>
  <cp:lastModifiedBy>Roms Jochen</cp:lastModifiedBy>
  <cp:revision>15</cp:revision>
  <dcterms:modified xsi:type="dcterms:W3CDTF">2022-08-29T06:52:02Z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0x0101001D330BE2FF61EB4F9F095CEE9DE28A4F</vt:lpwstr>
  </property>
</Properties>
</file>