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8" r:id="rId15"/>
    <p:sldId id="267" r:id="rId16"/>
    <p:sldId id="269" r:id="rId17"/>
    <p:sldId id="270" r:id="rId18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Normaali tyyli 4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0000"/>
  </p:normalViewPr>
  <p:slideViewPr>
    <p:cSldViewPr snapToGrid="0" snapToObjects="1">
      <p:cViewPr varScale="1">
        <p:scale>
          <a:sx n="36" d="100"/>
          <a:sy n="36" d="100"/>
        </p:scale>
        <p:origin x="4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s Jochen" userId="6c7e881b-e3eb-4c36-82b5-49636a4b2079" providerId="ADAL" clId="{7A090267-166A-40B8-AED1-9E3BAAD7A472}"/>
    <pc:docChg chg="modSld">
      <pc:chgData name="Roms Jochen" userId="6c7e881b-e3eb-4c36-82b5-49636a4b2079" providerId="ADAL" clId="{7A090267-166A-40B8-AED1-9E3BAAD7A472}" dt="2023-12-20T07:54:58.490" v="0" actId="22"/>
      <pc:docMkLst>
        <pc:docMk/>
      </pc:docMkLst>
      <pc:sldChg chg="addSp mod">
        <pc:chgData name="Roms Jochen" userId="6c7e881b-e3eb-4c36-82b5-49636a4b2079" providerId="ADAL" clId="{7A090267-166A-40B8-AED1-9E3BAAD7A472}" dt="2023-12-20T07:54:58.490" v="0" actId="22"/>
        <pc:sldMkLst>
          <pc:docMk/>
          <pc:sldMk cId="2696183913" sldId="258"/>
        </pc:sldMkLst>
        <pc:spChg chg="add">
          <ac:chgData name="Roms Jochen" userId="6c7e881b-e3eb-4c36-82b5-49636a4b2079" providerId="ADAL" clId="{7A090267-166A-40B8-AED1-9E3BAAD7A472}" dt="2023-12-20T07:54:58.490" v="0" actId="22"/>
          <ac:spMkLst>
            <pc:docMk/>
            <pc:sldMk cId="2696183913" sldId="258"/>
            <ac:spMk id="3" creationId="{04CFC49B-9EDF-9844-2BDD-1C56770376F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1100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3041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8885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5004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474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 fontAlgn="base"/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Pysäytä kohdassa 0:47 ja pyydä luokkaa äänestämään skenaariosta.</a:t>
            </a:r>
          </a:p>
          <a:p>
            <a:pPr rtl="0" fontAlgn="base"/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Pysäytä kohdassa 1:31 ja äänestäkää uudestaan. Tässä kohtaa voi jo hieman keskustella eri vaihtoehdoista. Onko vastaus nyt yhtä helppo kuin ensimmäisessä?</a:t>
            </a:r>
          </a:p>
          <a:p>
            <a:pPr rtl="0" fontAlgn="base"/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Pysäytä kohdassa 2:22 ja toistakaa jälleen äänestys. Katsokaa video loppuun. Äänestysten perusteella keskustelkaa dian kysymyksistä.</a:t>
            </a:r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7604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5871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637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496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7249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7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052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4" r:id="rId5"/>
    <p:sldLayoutId id="2147483655" r:id="rId6"/>
  </p:sldLayoutIdLst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7RTykOCcu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5. Seurausetiikka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IDEA (LOPS21)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FI2 Etiikka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Mielihyvän laatu mukaan!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John Stuart </a:t>
            </a:r>
            <a:r>
              <a:rPr lang="fi-FI" dirty="0" err="1"/>
              <a:t>Mill</a:t>
            </a:r>
            <a:r>
              <a:rPr lang="fi-FI" dirty="0"/>
              <a:t> kritisoi </a:t>
            </a:r>
            <a:r>
              <a:rPr lang="fi-FI" dirty="0" err="1"/>
              <a:t>Benthamia</a:t>
            </a:r>
            <a:r>
              <a:rPr lang="fi-FI" dirty="0"/>
              <a:t> siitä, että hänen teoriansa on puhtaasti kvantitatiivinen.</a:t>
            </a:r>
            <a:endParaRPr lang="fi-FI" sz="5400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 err="1"/>
              <a:t>Bentham</a:t>
            </a:r>
            <a:r>
              <a:rPr lang="fi-FI" dirty="0"/>
              <a:t> laski ainoastaan mielihyvän määrää ja jätti huomiotta, että mielihyvissä on laadullisia eroja.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 err="1"/>
              <a:t>Mill</a:t>
            </a:r>
            <a:r>
              <a:rPr lang="fi-FI" dirty="0"/>
              <a:t> tiivisti ajatuksensa </a:t>
            </a:r>
            <a:r>
              <a:rPr lang="fi-FI" dirty="0" err="1"/>
              <a:t>seuraavanlaisesti</a:t>
            </a:r>
            <a:r>
              <a:rPr lang="fi-FI" dirty="0"/>
              <a:t>: </a:t>
            </a:r>
            <a:br>
              <a:rPr lang="fi-FI" sz="5400" dirty="0"/>
            </a:br>
            <a:r>
              <a:rPr lang="fi-FI" i="1" dirty="0"/>
              <a:t>On parempi olla tyytymätön ihminen kuin tyytyväinen sika, ja on parempi olla tyytymätön Sokrates kuin tyytyväinen typerys.</a:t>
            </a:r>
            <a:endParaRPr lang="fi-FI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Mitä </a:t>
            </a:r>
            <a:r>
              <a:rPr lang="fi-FI" b="1" dirty="0" err="1"/>
              <a:t>Mill</a:t>
            </a:r>
            <a:r>
              <a:rPr lang="fi-FI" b="1" dirty="0"/>
              <a:t> mahtoi tarkoittaa tällä? Analysoi lainauksen merkitystä.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043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Mielihyvän laatu mukaan!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 err="1"/>
              <a:t>Mill</a:t>
            </a:r>
            <a:r>
              <a:rPr lang="fi-FI" dirty="0"/>
              <a:t> parantelee </a:t>
            </a:r>
            <a:r>
              <a:rPr lang="fi-FI" dirty="0" err="1"/>
              <a:t>Benthamin</a:t>
            </a:r>
            <a:r>
              <a:rPr lang="fi-FI" dirty="0"/>
              <a:t> teoriaa ja hylkää hedonistisen kalkyylin.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 err="1"/>
              <a:t>Mill</a:t>
            </a:r>
            <a:r>
              <a:rPr lang="fi-FI" dirty="0"/>
              <a:t> erottaa erilaisia mielihyviä: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Korkeat mielihyvät: äly, runous, väittely, keskustelu…</a:t>
            </a:r>
            <a:endParaRPr lang="fi-FI" sz="4800" dirty="0"/>
          </a:p>
          <a:p>
            <a:pPr marL="2000250" lvl="2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Muut kuin ihmiset eivät kykene näihin.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Alhaiset mielihyvät: keholliset mielihyvät (mässäily, seksi...) </a:t>
            </a:r>
            <a:endParaRPr lang="fi-FI" sz="48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Mielihyvän laadun arvioiminen on kuitenkin hankalaa. </a:t>
            </a:r>
            <a:endParaRPr lang="fi-FI" sz="5400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Mielihyvän kokeminen on subjektiivista.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956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 err="1"/>
              <a:t>Teko-</a:t>
            </a:r>
            <a:r>
              <a:rPr lang="fi-FI" dirty="0"/>
              <a:t> ja sääntöutilitarismi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 err="1"/>
              <a:t>Bentham</a:t>
            </a:r>
            <a:r>
              <a:rPr lang="fi-FI" dirty="0"/>
              <a:t> tarkastelee eritoten </a:t>
            </a:r>
            <a:r>
              <a:rPr lang="fi-FI" i="1" dirty="0"/>
              <a:t>yksittäisiä tekoja </a:t>
            </a:r>
            <a:r>
              <a:rPr lang="fi-FI" dirty="0"/>
              <a:t>ja arvioi niiden seurauksia.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 err="1"/>
              <a:t>Mill</a:t>
            </a:r>
            <a:r>
              <a:rPr lang="fi-FI" dirty="0"/>
              <a:t> korostaa, että pitäisi myös tarkastella sitä, millaisten </a:t>
            </a:r>
            <a:r>
              <a:rPr lang="fi-FI" i="1" dirty="0"/>
              <a:t>sääntöjen</a:t>
            </a:r>
            <a:r>
              <a:rPr lang="fi-FI" dirty="0"/>
              <a:t> ja </a:t>
            </a:r>
            <a:r>
              <a:rPr lang="fi-FI" i="1" dirty="0"/>
              <a:t>periaatteiden</a:t>
            </a:r>
            <a:r>
              <a:rPr lang="fi-FI" dirty="0"/>
              <a:t> mukaan toimitaan. Tätä kutsutaan </a:t>
            </a:r>
            <a:r>
              <a:rPr lang="fi-FI" b="1" dirty="0"/>
              <a:t>sääntöutilitarismiksi.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Noudata niitä sääntöjä, jotka maksimoivat kokonaisvaltaisen onnellisuuden.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Keksikää tällaisia sääntöjä.</a:t>
            </a:r>
            <a:endParaRPr lang="fi-FI" sz="5400" b="1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Esim. ”älä tapa”, ”älä uhraa viattomia”, ”älä valehtele”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Miten nämä ohjeet voivat maksimoida onnellisuuden?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906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Egoismi ja altruismi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Egoismi </a:t>
            </a:r>
            <a:r>
              <a:rPr lang="fi-FI" dirty="0"/>
              <a:t>= itsekeskeisyys; näkemys, joka asettaa oman edun muiden edun edelle; vastakohta altruismi</a:t>
            </a:r>
            <a:endParaRPr lang="fi-FI" sz="5400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Psykologinen egoismi </a:t>
            </a:r>
            <a:r>
              <a:rPr lang="fi-FI" dirty="0"/>
              <a:t>= näkemys, jonka mukaan ihminen on olemukseltaan itsekäs</a:t>
            </a:r>
          </a:p>
          <a:p>
            <a:pPr marL="2000250" lvl="2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Mutta </a:t>
            </a:r>
            <a:r>
              <a:rPr lang="fi-FI" dirty="0" err="1"/>
              <a:t>huom</a:t>
            </a:r>
            <a:r>
              <a:rPr lang="fi-FI" dirty="0"/>
              <a:t>: Humen giljotiini, ”</a:t>
            </a:r>
            <a:r>
              <a:rPr lang="fi-FI" i="1" dirty="0"/>
              <a:t>no </a:t>
            </a:r>
            <a:r>
              <a:rPr lang="fi-FI" i="1" dirty="0" err="1"/>
              <a:t>ought</a:t>
            </a:r>
            <a:r>
              <a:rPr lang="fi-FI" i="1" dirty="0"/>
              <a:t> </a:t>
            </a:r>
            <a:r>
              <a:rPr lang="fi-FI" i="1" dirty="0" err="1"/>
              <a:t>from</a:t>
            </a:r>
            <a:r>
              <a:rPr lang="fi-FI" i="1" dirty="0"/>
              <a:t> is”</a:t>
            </a:r>
            <a:r>
              <a:rPr lang="fi-FI" dirty="0"/>
              <a:t>. 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Egoistinen toiminta voi viime kädessä hyödyttää kaikkia.</a:t>
            </a:r>
            <a:br>
              <a:rPr lang="fi-FI" dirty="0"/>
            </a:br>
            <a:endParaRPr lang="fi-FI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Altruismi </a:t>
            </a:r>
            <a:r>
              <a:rPr lang="fi-FI" dirty="0"/>
              <a:t>= näkemys, joka asettaa muiden edun oman edun edelle; vastakohta egoismi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Juuri yhteistyökyky, ei itsekkyys, on pelastanut ihmislajin.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Onko puhdas altruismi mahdollista vai saako yksilö aina itsekin jotain hyötyä altruistisista teoista, vai onko tämä hyöty vain sivutuote?</a:t>
            </a:r>
            <a:br>
              <a:rPr lang="fi-FI" dirty="0"/>
            </a:br>
            <a:endParaRPr lang="fi-FI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 err="1"/>
              <a:t>Supererogatorinen</a:t>
            </a:r>
            <a:r>
              <a:rPr lang="fi-FI" b="1" dirty="0"/>
              <a:t> etiikka </a:t>
            </a:r>
            <a:r>
              <a:rPr lang="fi-FI" dirty="0"/>
              <a:t>= velvollisuuden ylittävä etiikka</a:t>
            </a:r>
            <a:endParaRPr lang="fi-FI" sz="5400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13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7195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21944" y="597633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Seurausetiikkaan liittyviä kysymyksiä</a:t>
            </a: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14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  <p:graphicFrame>
        <p:nvGraphicFramePr>
          <p:cNvPr id="2" name="Taulukko 2">
            <a:extLst>
              <a:ext uri="{FF2B5EF4-FFF2-40B4-BE49-F238E27FC236}">
                <a16:creationId xmlns:a16="http://schemas.microsoft.com/office/drawing/2014/main" id="{1DAE75B8-8074-B74A-8915-B8722BC0B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03509"/>
              </p:ext>
            </p:extLst>
          </p:nvPr>
        </p:nvGraphicFramePr>
        <p:xfrm>
          <a:off x="3981761" y="2774587"/>
          <a:ext cx="16311564" cy="102111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32909">
                  <a:extLst>
                    <a:ext uri="{9D8B030D-6E8A-4147-A177-3AD203B41FA5}">
                      <a16:colId xmlns:a16="http://schemas.microsoft.com/office/drawing/2014/main" val="2582229083"/>
                    </a:ext>
                  </a:extLst>
                </a:gridCol>
                <a:gridCol w="13778655">
                  <a:extLst>
                    <a:ext uri="{9D8B030D-6E8A-4147-A177-3AD203B41FA5}">
                      <a16:colId xmlns:a16="http://schemas.microsoft.com/office/drawing/2014/main" val="2360544139"/>
                    </a:ext>
                  </a:extLst>
                </a:gridCol>
              </a:tblGrid>
              <a:tr h="920125">
                <a:tc>
                  <a:txBody>
                    <a:bodyPr/>
                    <a:lstStyle/>
                    <a:p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AIKA</a:t>
                      </a:r>
                      <a:endParaRPr lang="fi-FI" sz="3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9838" marR="139838" marT="69919" marB="69919"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Pitääkö tarkastella välittömiä vai pidemmän aikavälin seurauksia?</a:t>
                      </a:r>
                      <a:endParaRPr lang="fi-FI" sz="3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9838" marR="139838" marT="69919" marB="69919"/>
                </a:tc>
                <a:extLst>
                  <a:ext uri="{0D108BD9-81ED-4DB2-BD59-A6C34878D82A}">
                    <a16:rowId xmlns:a16="http://schemas.microsoft.com/office/drawing/2014/main" val="2272136404"/>
                  </a:ext>
                </a:extLst>
              </a:tr>
              <a:tr h="2523135">
                <a:tc>
                  <a:txBody>
                    <a:bodyPr/>
                    <a:lstStyle/>
                    <a:p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KUKA / MIKÄ</a:t>
                      </a:r>
                      <a:endParaRPr lang="fi-FI" sz="3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7636" marR="139838" marT="69919" marB="69919"/>
                </a:tc>
                <a:tc>
                  <a:txBody>
                    <a:bodyPr/>
                    <a:lstStyle/>
                    <a:p>
                      <a:pPr marL="0" indent="0" fontAlgn="t">
                        <a:buFont typeface="Arial" panose="020B0604020202020204" pitchFamily="34" charset="0"/>
                        <a:buNone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Ketkä pitää ottaa huomioon teon seurauksissa?</a:t>
                      </a:r>
                    </a:p>
                    <a:p>
                      <a:pPr marL="571500" indent="-571500" fontAlgn="t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tekijä ja hänen läheisensä?</a:t>
                      </a:r>
                    </a:p>
                    <a:p>
                      <a:pPr marL="571500" indent="-571500" fontAlgn="t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muut ihmiset, kuinka laajasti?</a:t>
                      </a:r>
                    </a:p>
                    <a:p>
                      <a:pPr marL="571500" indent="-571500" fontAlgn="t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eläimet ja ympäristö?</a:t>
                      </a:r>
                    </a:p>
                    <a:p>
                      <a:pPr marL="571500" indent="-571500" fontAlgn="t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tulevat sukupolvet?</a:t>
                      </a:r>
                    </a:p>
                  </a:txBody>
                  <a:tcPr marL="139838" marR="139838" marT="69919" marB="69919"/>
                </a:tc>
                <a:extLst>
                  <a:ext uri="{0D108BD9-81ED-4DB2-BD59-A6C34878D82A}">
                    <a16:rowId xmlns:a16="http://schemas.microsoft.com/office/drawing/2014/main" val="2401435791"/>
                  </a:ext>
                </a:extLst>
              </a:tr>
              <a:tr h="2523135">
                <a:tc>
                  <a:txBody>
                    <a:bodyPr/>
                    <a:lstStyle/>
                    <a:p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TIETO</a:t>
                      </a:r>
                      <a:endParaRPr lang="fi-FI" sz="3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9838" marR="139838" marT="69919" marB="69919"/>
                </a:tc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Kuinka tarkasti teon seuraukset voi ylipäänsä tietää?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Olemmeko vastuussa myös seurauksista, joita emme voi tietää etukäteen?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Voimmeko tietää eri vaihtoehtojen riskit?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Millainen riski on hyväksyttävä?</a:t>
                      </a:r>
                      <a:endParaRPr lang="fi-FI" sz="3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9838" marR="139838" marT="69919" marB="69919"/>
                </a:tc>
                <a:extLst>
                  <a:ext uri="{0D108BD9-81ED-4DB2-BD59-A6C34878D82A}">
                    <a16:rowId xmlns:a16="http://schemas.microsoft.com/office/drawing/2014/main" val="2057671581"/>
                  </a:ext>
                </a:extLst>
              </a:tr>
              <a:tr h="2122383">
                <a:tc>
                  <a:txBody>
                    <a:bodyPr/>
                    <a:lstStyle/>
                    <a:p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PAHA / HYVÄ</a:t>
                      </a:r>
                      <a:endParaRPr lang="fi-FI" sz="3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9838" marR="139838" marT="69919" marB="69919"/>
                </a:tc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Sallitaanko pieni paha, jotta saadaan suuri hyvä?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Millä kriteereillä määritellään pieni ja suuri hyvä?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Miten valitaan kahdesta huonosta vaihtoehdosta?</a:t>
                      </a:r>
                      <a:endParaRPr lang="fi-FI" sz="3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9838" marR="139838" marT="69919" marB="69919"/>
                </a:tc>
                <a:extLst>
                  <a:ext uri="{0D108BD9-81ED-4DB2-BD59-A6C34878D82A}">
                    <a16:rowId xmlns:a16="http://schemas.microsoft.com/office/drawing/2014/main" val="3304608147"/>
                  </a:ext>
                </a:extLst>
              </a:tr>
              <a:tr h="2122383">
                <a:tc>
                  <a:txBody>
                    <a:bodyPr/>
                    <a:lstStyle/>
                    <a:p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TARKOITUS</a:t>
                      </a:r>
                      <a:endParaRPr lang="fi-FI" sz="3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9838" marR="139838" marT="69919" marB="69919"/>
                </a:tc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Mitä jos aiotut seuraukset (intentiot) poikkeavat toteutuneista seurauksista?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Entä jos tekijä aikoo hyvää, mutta seuraukset ovatkin huonoja, tai päinvastoin?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fi-FI" sz="3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Pyhittääkö tarkoitus keinot?</a:t>
                      </a:r>
                    </a:p>
                  </a:txBody>
                  <a:tcPr marL="139838" marR="139838" marT="69919" marB="69919"/>
                </a:tc>
                <a:extLst>
                  <a:ext uri="{0D108BD9-81ED-4DB2-BD59-A6C34878D82A}">
                    <a16:rowId xmlns:a16="http://schemas.microsoft.com/office/drawing/2014/main" val="3334113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5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Virittäytyminen aiheeseen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Keskustelkaa pienryhmissä kahdesta aiheesta:</a:t>
            </a:r>
          </a:p>
          <a:p>
            <a:pPr marL="1828800" lvl="1" indent="-1143000" fontAlgn="base">
              <a:buFont typeface="+mj-lt"/>
              <a:buAutoNum type="arabicPeriod"/>
            </a:pPr>
            <a:r>
              <a:rPr lang="fi-FI" dirty="0"/>
              <a:t>Mitä elämänvalintoja kannattaa ajatella erityisesti valinnan seurausten perusteella?</a:t>
            </a:r>
          </a:p>
          <a:p>
            <a:pPr marL="1828800" lvl="1" indent="-1143000" fontAlgn="base">
              <a:buFont typeface="+mj-lt"/>
              <a:buAutoNum type="arabicPeriod"/>
            </a:pPr>
            <a:r>
              <a:rPr lang="fi-FI" dirty="0"/>
              <a:t>Onko olemassa joitain moraalisia valintoja, joissa ei voi tietää teon seurauksia?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Keskustelun tuloksia jaetaan ryhmän kesken.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Virittäytyminen aiheeseen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r>
              <a:rPr lang="fi-FI" dirty="0"/>
              <a:t>Katsotaan video raitiovaunuongelmasta:</a:t>
            </a:r>
          </a:p>
          <a:p>
            <a:r>
              <a:rPr lang="fi-FI" dirty="0">
                <a:hlinkClick r:id="rId3"/>
              </a:rPr>
              <a:t>https://www.youtube.com/watch?v=Z7RTykOCcuI</a:t>
            </a:r>
            <a:endParaRPr lang="fi-FI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endParaRPr lang="fi-FI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Perustuuko moraali järkeen vai tunteeseen?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Onko moraalille mahdollista antaa laskettavissa oleva arvo?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Onko puolueellisuus omia läheisiä kohtaan (esim. sukulaisia, ystäviä tai oman kansan edustajia) moraalin kannalta oikein vai väärin? 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3</a:t>
            </a:fld>
            <a:endParaRPr dirty="0"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04CFC49B-9EDF-9844-2BDD-1C56770376FF}"/>
              </a:ext>
            </a:extLst>
          </p:cNvPr>
          <p:cNvSpPr txBox="1"/>
          <p:nvPr/>
        </p:nvSpPr>
        <p:spPr>
          <a:xfrm>
            <a:off x="6096000" y="6704112"/>
            <a:ext cx="1219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 i="0" dirty="0">
                <a:effectLst/>
                <a:latin typeface="Raleway" panose="020F0502020204030204" pitchFamily="2" charset="0"/>
              </a:rPr>
              <a:t>Atkinsonin ja </a:t>
            </a:r>
            <a:r>
              <a:rPr lang="fi-FI" b="1" i="0" dirty="0" err="1">
                <a:effectLst/>
                <a:latin typeface="Raleway" panose="020F0502020204030204" pitchFamily="2" charset="0"/>
              </a:rPr>
              <a:t>Shiffrinin</a:t>
            </a:r>
            <a:r>
              <a:rPr lang="fi-FI" b="1" i="0" dirty="0">
                <a:effectLst/>
                <a:latin typeface="Raleway" panose="020F0502020204030204" pitchFamily="2" charset="0"/>
              </a:rPr>
              <a:t> muistimallin rakenne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9618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Seuraukset ratkaisevat!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Seurausetiikka</a:t>
            </a:r>
            <a:r>
              <a:rPr lang="fi-FI" dirty="0"/>
              <a:t> on normatiivisen etiikan teoria, jonka mukaan tekojen moraalisuuden ratkaisevat niiden seuraukset.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Teon seuraukset määrittävät sen, onko teko oikein vai väärin.</a:t>
            </a:r>
            <a:endParaRPr lang="fi-FI" sz="5400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Jos seuraukset ovat hyvät, teko on oikein.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Jos seuraukset ovat huonot, teko on väärin.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On siis selvitettävä, mitä ovat hyvät seuraukset. </a:t>
            </a:r>
            <a:r>
              <a:rPr lang="fi-FI" b="1" dirty="0"/>
              <a:t>Miten erottaa hyvät seuraukset huonoista?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Miten vastaisit tähän kysymykseen?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327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Utilitaristi haluaa maksimoida hyödyn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Seurausetiikan kuuluisin muoto on </a:t>
            </a:r>
            <a:r>
              <a:rPr lang="fi-FI" b="1" dirty="0"/>
              <a:t>utilitarismi</a:t>
            </a:r>
            <a:r>
              <a:rPr lang="fi-FI" dirty="0"/>
              <a:t>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Moraalisten tekojen pitäisi </a:t>
            </a:r>
            <a:r>
              <a:rPr lang="fi-FI" i="1" dirty="0"/>
              <a:t>hyödyttää</a:t>
            </a:r>
            <a:r>
              <a:rPr lang="fi-FI" dirty="0"/>
              <a:t> ihmisiä (hyöty = engl. </a:t>
            </a:r>
            <a:r>
              <a:rPr lang="fi-FI" i="1" dirty="0" err="1"/>
              <a:t>utility</a:t>
            </a:r>
            <a:r>
              <a:rPr lang="fi-FI" dirty="0"/>
              <a:t>).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Kuinka paljon hyötyä tai haittaa koituu valitusta teosta?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Utilitarismille hyöty on onnellisuutta.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Onnellisuus taas on sama asia kuin </a:t>
            </a:r>
            <a:r>
              <a:rPr lang="fi-FI" b="1" dirty="0"/>
              <a:t>mielihyvä</a:t>
            </a:r>
            <a:r>
              <a:rPr lang="fi-FI" dirty="0"/>
              <a:t> ja </a:t>
            </a:r>
            <a:r>
              <a:rPr lang="fi-FI" b="1" dirty="0"/>
              <a:t>mielipahan puute</a:t>
            </a:r>
            <a:r>
              <a:rPr lang="fi-FI" dirty="0"/>
              <a:t>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Utilitarismin tavoitteena on maksimoida kokonaisvaltainen onnellisuus.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Eli </a:t>
            </a:r>
            <a:r>
              <a:rPr lang="fi-FI" i="1" dirty="0"/>
              <a:t>suurin mahdollinen onnellisuus mahdollisimman monelle.</a:t>
            </a:r>
            <a:endParaRPr lang="fi-FI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Tärkeitä edustajia Jeremy </a:t>
            </a:r>
            <a:r>
              <a:rPr lang="fi-FI" dirty="0" err="1"/>
              <a:t>Bentham</a:t>
            </a:r>
            <a:r>
              <a:rPr lang="fi-FI" dirty="0"/>
              <a:t> ja John Stuart </a:t>
            </a:r>
            <a:r>
              <a:rPr lang="fi-FI" dirty="0" err="1"/>
              <a:t>Mill</a:t>
            </a:r>
            <a:r>
              <a:rPr lang="fi-FI" dirty="0"/>
              <a:t>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978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Utilitarismin päättelyketju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440775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sz="4800" b="1" dirty="0"/>
              <a:t>Mitkä teot ovat moraalisesti oikeita?</a:t>
            </a:r>
          </a:p>
          <a:p>
            <a:pPr marL="1143000" lvl="1" indent="-685800">
              <a:spcBef>
                <a:spcPts val="0"/>
              </a:spcBef>
              <a:buSzPts val="6000"/>
              <a:buFont typeface="Arial" panose="020B0604020202020204" pitchFamily="34" charset="0"/>
              <a:buChar char="•"/>
            </a:pPr>
            <a:r>
              <a:rPr lang="fi-FI" sz="4800" dirty="0"/>
              <a:t>Ne teot, joilla on hyvät seuraukset.</a:t>
            </a:r>
          </a:p>
          <a:p>
            <a:pPr marL="1600200" lvl="2" indent="-685800">
              <a:spcBef>
                <a:spcPts val="0"/>
              </a:spcBef>
              <a:buSzPts val="6000"/>
              <a:buFont typeface="Arial" panose="020B0604020202020204" pitchFamily="34" charset="0"/>
              <a:buChar char="•"/>
            </a:pPr>
            <a:r>
              <a:rPr lang="fi-FI" b="1" dirty="0"/>
              <a:t>Mitä ovat hyvät seuraukset?</a:t>
            </a:r>
          </a:p>
          <a:p>
            <a:pPr marL="2057400" lvl="3" indent="-685800">
              <a:spcBef>
                <a:spcPts val="0"/>
              </a:spcBef>
              <a:buSzPts val="6000"/>
              <a:buFont typeface="Arial" panose="020B0604020202020204" pitchFamily="34" charset="0"/>
              <a:buChar char="•"/>
            </a:pPr>
            <a:r>
              <a:rPr lang="fi-FI" sz="4800" dirty="0"/>
              <a:t>Ne, jotka tuottavat mahdollisimman paljon hyötyä mahdollisimman monelle.</a:t>
            </a:r>
          </a:p>
          <a:p>
            <a:pPr marL="2514600" lvl="4" indent="-685800">
              <a:spcBef>
                <a:spcPts val="0"/>
              </a:spcBef>
              <a:buSzPts val="6000"/>
              <a:buFont typeface="Arial" panose="020B0604020202020204" pitchFamily="34" charset="0"/>
              <a:buChar char="•"/>
            </a:pPr>
            <a:r>
              <a:rPr lang="fi-FI" sz="4800" b="1" dirty="0"/>
              <a:t>Mitä on hyöty? </a:t>
            </a:r>
          </a:p>
          <a:p>
            <a:pPr marL="2971800" lvl="5" indent="-685800">
              <a:spcBef>
                <a:spcPts val="0"/>
              </a:spcBef>
              <a:buSzPts val="6000"/>
              <a:buFont typeface="Arial" panose="020B0604020202020204" pitchFamily="34" charset="0"/>
              <a:buChar char="•"/>
            </a:pPr>
            <a:r>
              <a:rPr lang="fi-FI" sz="4800" dirty="0"/>
              <a:t>Onnellisuutta.</a:t>
            </a:r>
          </a:p>
          <a:p>
            <a:pPr marL="3429000" lvl="6" indent="-685800">
              <a:spcBef>
                <a:spcPts val="0"/>
              </a:spcBef>
              <a:buSzPts val="6000"/>
              <a:buFont typeface="Arial" panose="020B0604020202020204" pitchFamily="34" charset="0"/>
              <a:buChar char="•"/>
            </a:pPr>
            <a:r>
              <a:rPr lang="fi-FI" sz="4800" b="1" dirty="0"/>
              <a:t>Mitä on onnellisuus?</a:t>
            </a:r>
          </a:p>
          <a:p>
            <a:pPr marL="3886200" lvl="7" indent="-685800">
              <a:spcBef>
                <a:spcPts val="0"/>
              </a:spcBef>
              <a:buSzPts val="6000"/>
              <a:buFont typeface="Arial" panose="020B0604020202020204" pitchFamily="34" charset="0"/>
              <a:buChar char="•"/>
            </a:pPr>
            <a:r>
              <a:rPr lang="fi-FI" sz="4800" dirty="0"/>
              <a:t>Mielihyvää ja mielipahan puutetta.</a:t>
            </a: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endParaRPr lang="fi-FI" dirty="0"/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dirty="0"/>
              <a:t>Moraalisesti hyviä ja oikeita ovat siis ne teot, jotka maksimoivat kokonaisvaltaisen mielihyvän.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131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Harjoitus: </a:t>
            </a:r>
            <a:r>
              <a:rPr lang="fi-FI" dirty="0" err="1"/>
              <a:t>Benthamin</a:t>
            </a:r>
            <a:r>
              <a:rPr lang="fi-FI" dirty="0"/>
              <a:t> hedonistinen kalkyyli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Hedonistinen kalkyyli</a:t>
            </a:r>
            <a:r>
              <a:rPr lang="fi-FI" dirty="0"/>
              <a:t>: tapa laskea teon tuottaman onnellisuuden määrä.</a:t>
            </a:r>
            <a:endParaRPr lang="fi-FI" b="1" dirty="0"/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Harjoitus (Tehtävä 9 Idea 2 -digikirjan luvusta 5):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Jeremy </a:t>
            </a:r>
            <a:r>
              <a:rPr lang="fi-FI" dirty="0" err="1"/>
              <a:t>Benthamin</a:t>
            </a:r>
            <a:r>
              <a:rPr lang="fi-FI" dirty="0"/>
              <a:t> mukaan moraaliset ongelmat voidaan ratkaista matemaattisella laskelmalla. Osapuolten kokema mielihyvä ja -paha tulee vain muuttaa numeeriseen muotoon. Tässä tehtävässä asteikko on +10 ja -10 välillä. Positiiviset numerot kuvaavat mielihyvää, kun taas negatiiviset numerot merkitsevät mielipahaa ja kärsimystä. Tee laskelmia eri osapuolten kokemasta mielihyvästä tai -pahasta seuraavissa tilanteissa (seuraavalla dialla):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042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Harjoitus: </a:t>
            </a:r>
            <a:r>
              <a:rPr lang="fi-FI" dirty="0" err="1"/>
              <a:t>Benthamin</a:t>
            </a:r>
            <a:r>
              <a:rPr lang="fi-FI" dirty="0"/>
              <a:t> hedonistinen kalkyyli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190623" y="2993296"/>
            <a:ext cx="22002751" cy="9337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2" anchor="t" anchorCtr="0">
            <a:noAutofit/>
          </a:bodyPr>
          <a:lstStyle/>
          <a:p>
            <a:pPr marL="1371600" indent="-1143000">
              <a:buSzPct val="80000"/>
              <a:buFont typeface="+mj-lt"/>
              <a:buAutoNum type="alphaLcParenR"/>
            </a:pPr>
            <a:r>
              <a:rPr lang="fi-FI" sz="4000" dirty="0"/>
              <a:t>Auto törmää tiellä kissaan, joka jää henkiin vakavasti haavoittuneena.</a:t>
            </a:r>
          </a:p>
          <a:p>
            <a:pPr marL="1371600" indent="-1143000">
              <a:buSzPct val="80000"/>
              <a:buFont typeface="+mj-lt"/>
              <a:buAutoNum type="alphaLcParenR"/>
            </a:pPr>
            <a:r>
              <a:rPr lang="fi-FI" sz="4000" dirty="0"/>
              <a:t>Lukiolainen huomaa kaverinsa lunttaavan kokeessa. </a:t>
            </a:r>
          </a:p>
          <a:p>
            <a:pPr marL="1371600" indent="-1143000">
              <a:buSzPct val="80000"/>
              <a:buFont typeface="+mj-lt"/>
              <a:buAutoNum type="alphaLcParenR"/>
            </a:pPr>
            <a:r>
              <a:rPr lang="fi-FI" sz="4000" dirty="0" err="1"/>
              <a:t>Feissaaja</a:t>
            </a:r>
            <a:r>
              <a:rPr lang="fi-FI" sz="4000" dirty="0"/>
              <a:t> pyytää opiskelijalta rahaa köyhille lapsille Indonesiassa.</a:t>
            </a:r>
          </a:p>
          <a:p>
            <a:pPr marL="1371600" indent="-1143000">
              <a:buSzPct val="80000"/>
              <a:buFont typeface="+mj-lt"/>
              <a:buAutoNum type="alphaLcParenR"/>
            </a:pPr>
            <a:r>
              <a:rPr lang="fi-FI" sz="4000" dirty="0"/>
              <a:t>Mialla on vapaailta keskellä kouluviikkoa. Pitäisikö hänen lukea kirjallisuuden klassikkoa, katsoa </a:t>
            </a:r>
            <a:r>
              <a:rPr lang="fi-FI" sz="4000" dirty="0" err="1"/>
              <a:t>Netflixiä</a:t>
            </a:r>
            <a:r>
              <a:rPr lang="fi-FI" sz="4000" dirty="0"/>
              <a:t>, hikoilla lenkkipolulla vai viettää iltaa ystäviensä kanssa?</a:t>
            </a:r>
          </a:p>
          <a:p>
            <a:pPr marL="1371600" indent="-1143000">
              <a:buSzPct val="80000"/>
              <a:buFont typeface="+mj-lt"/>
              <a:buAutoNum type="alphaLcParenR"/>
            </a:pPr>
            <a:r>
              <a:rPr lang="fi-FI" sz="4000" dirty="0"/>
              <a:t>Kaivos on sortunut ja kymmenen kaivosmiestä on jäänyt loukkuun. Miesten pelastaminen maksaa 10 miljoonaa euroa. Mitä maan hallitsijoiden tulisi tehdä?</a:t>
            </a:r>
          </a:p>
          <a:p>
            <a:pPr marL="971550" indent="-742950">
              <a:buSzPct val="80000"/>
              <a:buFont typeface="+mj-lt"/>
              <a:buAutoNum type="alphaLcParenR"/>
            </a:pPr>
            <a:r>
              <a:rPr lang="fi-FI" sz="4000" dirty="0"/>
              <a:t>Kuuluisa toimittaja saa selville, että nykyinen presidentti on päässyt valtaan huijaamalla. Presidentti on kuitenkin hyvä työssään – huomattavasti parempi kuin monet rehellisin keinoin valitut. Mitä toimittajan pitäisi tehdä?</a:t>
            </a:r>
          </a:p>
          <a:p>
            <a:pPr marL="971550" indent="-742950">
              <a:buSzPct val="80000"/>
              <a:buFont typeface="+mj-lt"/>
              <a:buAutoNum type="alphaLcParenR"/>
            </a:pPr>
            <a:r>
              <a:rPr lang="fi-FI" sz="4000" dirty="0"/>
              <a:t>Maapallo tuhoutuu, ja ihmiset joutuvat pakenemaan avaruusaluksella. Alus on kuitenkin hätäisesti kyhätty eikä pysty elättämään asukkejaan. Yksinäinen matkaaja onnistuu pakenemaan komeetalle. Hänellä on mukanaan kaksi ruiskua: ikuinen elämä tai välitön kuolema. Kumpi ruisku hänen tulisi ottaa?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8</a:t>
            </a:fld>
            <a:endParaRPr dirty="0"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31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Harjoitus: </a:t>
            </a:r>
            <a:r>
              <a:rPr lang="fi-FI" dirty="0" err="1"/>
              <a:t>Benthamin</a:t>
            </a:r>
            <a:r>
              <a:rPr lang="fi-FI" dirty="0"/>
              <a:t> hedonistinen kalkyyli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Miltä harjoituksen tekeminen tuntui?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Mitä huomioita teit?</a:t>
            </a:r>
            <a:endParaRPr lang="fi-FI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294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2EA7DF-E0A2-46EB-BDFB-7F3B458BE1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A28D86-5E5D-4357-B974-93197324CD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DC166-7DDB-4630-9471-B8574D3DE072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42ccd07-6dee-4268-8983-d0cc307909f3"/>
    <ds:schemaRef ds:uri="ae6f4c56-1b40-49ce-a64e-cede96ac5a44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1108</Words>
  <Application>Microsoft Office PowerPoint</Application>
  <PresentationFormat>Mukautettu</PresentationFormat>
  <Paragraphs>137</Paragraphs>
  <Slides>14</Slides>
  <Notes>14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8" baseType="lpstr">
      <vt:lpstr>Arial</vt:lpstr>
      <vt:lpstr>Calibri</vt:lpstr>
      <vt:lpstr>Raleway</vt:lpstr>
      <vt:lpstr>Office-teema</vt:lpstr>
      <vt:lpstr>5. Seurausetiikka</vt:lpstr>
      <vt:lpstr>Virittäytyminen aiheeseen</vt:lpstr>
      <vt:lpstr>Virittäytyminen aiheeseen</vt:lpstr>
      <vt:lpstr>Seuraukset ratkaisevat!</vt:lpstr>
      <vt:lpstr>Utilitaristi haluaa maksimoida hyödyn</vt:lpstr>
      <vt:lpstr>Utilitarismin päättelyketju</vt:lpstr>
      <vt:lpstr>Harjoitus: Benthamin hedonistinen kalkyyli</vt:lpstr>
      <vt:lpstr>Harjoitus: Benthamin hedonistinen kalkyyli</vt:lpstr>
      <vt:lpstr>Harjoitus: Benthamin hedonistinen kalkyyli</vt:lpstr>
      <vt:lpstr>Mielihyvän laatu mukaan!</vt:lpstr>
      <vt:lpstr>Mielihyvän laatu mukaan!</vt:lpstr>
      <vt:lpstr>Teko- ja sääntöutilitarismi</vt:lpstr>
      <vt:lpstr>Egoismi ja altruismi</vt:lpstr>
      <vt:lpstr>Seurausetiikkaan liittyviä kysymyksiä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Seurausetiikka</dc:title>
  <dc:creator>Roms Jochen</dc:creator>
  <cp:lastModifiedBy>Roms Jochen</cp:lastModifiedBy>
  <cp:revision>21</cp:revision>
  <dcterms:modified xsi:type="dcterms:W3CDTF">2023-12-20T07:55:07Z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