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4"/>
  </p:sldMasterIdLst>
  <p:notesMasterIdLst>
    <p:notesMasterId r:id="rId12"/>
  </p:notesMasterIdLst>
  <p:sldIdLst>
    <p:sldId id="256" r:id="rId5"/>
    <p:sldId id="257" r:id="rId6"/>
    <p:sldId id="258" r:id="rId7"/>
    <p:sldId id="259" r:id="rId8"/>
    <p:sldId id="260" r:id="rId9"/>
    <p:sldId id="262" r:id="rId10"/>
    <p:sldId id="261" r:id="rId11"/>
  </p:sldIdLst>
  <p:sldSz cx="24384000" cy="13716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251"/>
  </p:normalViewPr>
  <p:slideViewPr>
    <p:cSldViewPr snapToGrid="0" snapToObjects="1">
      <p:cViewPr varScale="1">
        <p:scale>
          <a:sx n="33" d="100"/>
          <a:sy n="33"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1"/>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96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91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92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33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768" y="4777195"/>
            <a:ext cx="5438140" cy="3908614"/>
          </a:xfrm>
          <a:prstGeom prst="rect">
            <a:avLst/>
          </a:prstGeom>
        </p:spPr>
        <p:txBody>
          <a:bodyPr spcFirstLastPara="1" wrap="square" lIns="91425" tIns="45700" rIns="91425" bIns="45700" anchor="t" anchorCtr="0">
            <a:noAutofit/>
          </a:bodyPr>
          <a:lstStyle/>
          <a:p>
            <a:pPr marL="228600" indent="0" rtl="0">
              <a:buNone/>
            </a:pPr>
            <a:r>
              <a:rPr lang="fi-FI" sz="1800" b="1" i="0" u="none" strike="noStrike" cap="none" dirty="0">
                <a:solidFill>
                  <a:schemeClr val="dk1"/>
                </a:solidFill>
                <a:effectLst/>
                <a:latin typeface="Calibri"/>
                <a:ea typeface="Calibri"/>
                <a:cs typeface="Calibri"/>
                <a:sym typeface="Calibri"/>
              </a:rPr>
              <a:t>Tehtävän avaus:</a:t>
            </a:r>
          </a:p>
          <a:p>
            <a:pPr marL="228600" indent="0" rtl="0">
              <a:buNone/>
            </a:pPr>
            <a:endParaRPr lang="fi-FI" sz="1800" b="0" i="0" u="none" strike="noStrike" cap="none" dirty="0">
              <a:solidFill>
                <a:schemeClr val="dk1"/>
              </a:solidFill>
              <a:effectLst/>
              <a:latin typeface="Calibri"/>
              <a:ea typeface="Calibri"/>
              <a:cs typeface="Calibri"/>
              <a:sym typeface="Calibri"/>
            </a:endParaRPr>
          </a:p>
          <a:p>
            <a:pPr rtl="0">
              <a:buAutoNum type="alphaLcParenR"/>
            </a:pPr>
            <a:r>
              <a:rPr lang="fi-FI" sz="1800" b="0" i="0" u="none" strike="noStrike" cap="none" dirty="0">
                <a:solidFill>
                  <a:schemeClr val="dk1"/>
                </a:solidFill>
                <a:effectLst/>
                <a:latin typeface="Calibri"/>
                <a:ea typeface="Calibri"/>
                <a:cs typeface="Calibri"/>
                <a:sym typeface="Calibri"/>
              </a:rPr>
              <a:t>Miten Suomi muuttuisi näissä tapauksissa? </a:t>
            </a:r>
            <a:br>
              <a:rPr lang="fi-FI" sz="1800" b="0" i="0" u="none" strike="noStrike" cap="none" dirty="0">
                <a:solidFill>
                  <a:schemeClr val="dk1"/>
                </a:solidFill>
                <a:effectLst/>
                <a:latin typeface="Calibri"/>
                <a:ea typeface="Calibri"/>
                <a:cs typeface="Calibri"/>
                <a:sym typeface="Calibri"/>
              </a:rPr>
            </a:br>
            <a:endParaRPr lang="fi-FI" sz="1800" b="0" i="0" u="none" strike="noStrike" cap="none" dirty="0">
              <a:solidFill>
                <a:schemeClr val="dk1"/>
              </a:solidFill>
              <a:effectLst/>
              <a:latin typeface="Calibri"/>
              <a:ea typeface="Calibri"/>
              <a:cs typeface="Calibri"/>
              <a:sym typeface="Calibri"/>
            </a:endParaRPr>
          </a:p>
          <a:p>
            <a:pPr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Opiskelijan omaa pohdintaa.</a:t>
            </a:r>
          </a:p>
          <a:p>
            <a:pPr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Mahdollisia näkökulmia:</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Antroposentrismi</a:t>
            </a:r>
            <a:r>
              <a:rPr lang="fi-FI" sz="1800" b="0" i="0" u="none" strike="noStrike" cap="none" dirty="0">
                <a:solidFill>
                  <a:schemeClr val="dk1"/>
                </a:solidFill>
                <a:effectLst/>
                <a:latin typeface="Calibri"/>
                <a:ea typeface="Calibri"/>
                <a:cs typeface="Calibri"/>
                <a:sym typeface="Calibri"/>
              </a:rPr>
              <a:t>: Moni asia pysyisi samana, sillä olemme hyvin tottuneita ajatukseen, että ihmisillä ja heidän arvostamillaan asioilla on moraalista arvoa. Periaatteessa eläinten hyvinvointia suojelevaa lainsäädäntöä voitaisiin vähentää entisestään. Vaatimukselta kieltää turkistarhaus katoaisi kannatus.</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Sentientismi</a:t>
            </a:r>
            <a:r>
              <a:rPr lang="fi-FI" sz="1800" b="0" i="0" u="none" strike="noStrike" cap="none" dirty="0">
                <a:solidFill>
                  <a:schemeClr val="dk1"/>
                </a:solidFill>
                <a:effectLst/>
                <a:latin typeface="Calibri"/>
                <a:ea typeface="Calibri"/>
                <a:cs typeface="Calibri"/>
                <a:sym typeface="Calibri"/>
              </a:rPr>
              <a:t>: Vain eläinten hyvinvoinnin turvaava eläintuotanto olisi sallittua. Turkistarhaus, metsästäminen, eläinkokeet ja tehotuotanto todennäköisesti kiellettäisiin.</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Biosentrismi</a:t>
            </a:r>
            <a:r>
              <a:rPr lang="fi-FI" sz="1800" b="0" i="0" u="none" strike="noStrike" cap="none" dirty="0">
                <a:solidFill>
                  <a:schemeClr val="dk1"/>
                </a:solidFill>
                <a:effectLst/>
                <a:latin typeface="Calibri"/>
                <a:ea typeface="Calibri"/>
                <a:cs typeface="Calibri"/>
                <a:sym typeface="Calibri"/>
              </a:rPr>
              <a:t>: Moni asia olisi samalla tavalla kuin </a:t>
            </a:r>
            <a:r>
              <a:rPr lang="fi-FI" sz="1800" b="0" i="0" u="none" strike="noStrike" cap="none" dirty="0" err="1">
                <a:solidFill>
                  <a:schemeClr val="dk1"/>
                </a:solidFill>
                <a:effectLst/>
                <a:latin typeface="Calibri"/>
                <a:ea typeface="Calibri"/>
                <a:cs typeface="Calibri"/>
                <a:sym typeface="Calibri"/>
              </a:rPr>
              <a:t>sentientismin</a:t>
            </a:r>
            <a:r>
              <a:rPr lang="fi-FI" sz="1800" b="0" i="0" u="none" strike="noStrike" cap="none" dirty="0">
                <a:solidFill>
                  <a:schemeClr val="dk1"/>
                </a:solidFill>
                <a:effectLst/>
                <a:latin typeface="Calibri"/>
                <a:ea typeface="Calibri"/>
                <a:cs typeface="Calibri"/>
                <a:sym typeface="Calibri"/>
              </a:rPr>
              <a:t> kohdalla. Myös metsiä, meriä ja soita suojeltaisiin selvästi entistä enemmän.</a:t>
            </a:r>
          </a:p>
          <a:p>
            <a:pPr lvl="1" rtl="0">
              <a:buFont typeface="Arial" panose="020B0604020202020204" pitchFamily="34" charset="0"/>
              <a:buChar char="•"/>
            </a:pPr>
            <a:r>
              <a:rPr lang="fi-FI" sz="1800" b="1" i="0" u="none" strike="noStrike" cap="none" dirty="0" err="1">
                <a:solidFill>
                  <a:schemeClr val="dk1"/>
                </a:solidFill>
                <a:effectLst/>
                <a:latin typeface="Calibri"/>
                <a:ea typeface="Calibri"/>
                <a:cs typeface="Calibri"/>
                <a:sym typeface="Calibri"/>
              </a:rPr>
              <a:t>Ekosentrismi</a:t>
            </a:r>
            <a:r>
              <a:rPr lang="fi-FI" sz="1800" b="0" i="0" u="none" strike="noStrike" cap="none" dirty="0">
                <a:solidFill>
                  <a:schemeClr val="dk1"/>
                </a:solidFill>
                <a:effectLst/>
                <a:latin typeface="Calibri"/>
                <a:ea typeface="Calibri"/>
                <a:cs typeface="Calibri"/>
                <a:sym typeface="Calibri"/>
              </a:rPr>
              <a:t>: Eläinten ja luonnonsuojelun lisäksi kiinnitettäisiin enemmän huomiota pitkällä aikavälillä toteutuviin ympäristöongelmiin. Ilmansaasteita, kasvihuonepäästöjä ja ympäristölle haitallisten jätteiden tuottamista rajoitettaisiin selvästi nykyistä enemmän.</a:t>
            </a:r>
          </a:p>
          <a:p>
            <a:pPr rtl="0"/>
            <a:endParaRPr lang="fi-FI" sz="1800" b="0" i="0" u="none" strike="noStrike" cap="none" dirty="0">
              <a:solidFill>
                <a:schemeClr val="dk1"/>
              </a:solidFill>
              <a:effectLst/>
              <a:latin typeface="Calibri"/>
              <a:ea typeface="Calibri"/>
              <a:cs typeface="Calibri"/>
              <a:sym typeface="Calibri"/>
            </a:endParaRPr>
          </a:p>
          <a:p>
            <a:pPr rtl="0"/>
            <a:r>
              <a:rPr lang="fi-FI" sz="1800" b="0" i="0" u="none" strike="noStrike" cap="none" dirty="0">
                <a:solidFill>
                  <a:schemeClr val="dk1"/>
                </a:solidFill>
                <a:effectLst/>
                <a:latin typeface="Calibri"/>
                <a:ea typeface="Calibri"/>
                <a:cs typeface="Calibri"/>
                <a:sym typeface="Calibri"/>
              </a:rPr>
              <a:t>b) Mikä vaihtoehdoista on houkuttelevin? Entä eettisin? </a:t>
            </a:r>
            <a:br>
              <a:rPr lang="fi-FI" sz="1800" b="0" i="0" u="none" strike="noStrike" cap="none" dirty="0">
                <a:solidFill>
                  <a:schemeClr val="dk1"/>
                </a:solidFill>
                <a:effectLst/>
                <a:latin typeface="Calibri"/>
                <a:ea typeface="Calibri"/>
                <a:cs typeface="Calibri"/>
                <a:sym typeface="Calibri"/>
              </a:rPr>
            </a:br>
            <a:endParaRPr lang="fi-FI" sz="1800" b="0" i="0" u="none" strike="noStrike" cap="none" dirty="0">
              <a:solidFill>
                <a:schemeClr val="dk1"/>
              </a:solidFill>
              <a:effectLst/>
              <a:latin typeface="Calibri"/>
              <a:ea typeface="Calibri"/>
              <a:cs typeface="Calibri"/>
              <a:sym typeface="Calibri"/>
            </a:endParaRPr>
          </a:p>
          <a:p>
            <a:pPr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Opiskelijan omaa pohdintaa.</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Arvioinnissa voi kiinnittää huomiota seuraaviin näkökulmiin:</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Vastauksesta selviää, että opiskelija ymmärtää houkuttelevuuden ja eettisyyden eron.</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Eettisyyden arvioinnissa huomioidaan eri näkökulmia: ihminen, muut tietoiset eläimet, koko ekosysteemi. </a:t>
            </a:r>
          </a:p>
          <a:p>
            <a:pPr lvl="1" rtl="0">
              <a:buFont typeface="Arial" panose="020B0604020202020204" pitchFamily="34" charset="0"/>
              <a:buChar char="•"/>
            </a:pPr>
            <a:r>
              <a:rPr lang="fi-FI" sz="1800" b="0" i="0" u="none" strike="noStrike" cap="none" dirty="0">
                <a:solidFill>
                  <a:schemeClr val="dk1"/>
                </a:solidFill>
                <a:effectLst/>
                <a:latin typeface="Calibri"/>
                <a:ea typeface="Calibri"/>
                <a:cs typeface="Calibri"/>
                <a:sym typeface="Calibri"/>
              </a:rPr>
              <a:t>Vastauksesta selviää, että opiskelija ymmärtää käytännöllisyyden ja eettisyyden eron: esim. se, että nykyistä elämäntapaa pitäisi muuttaa paljon, ei ole argumentti muutoksen eettistä tarpeellisuutta vastaan.</a:t>
            </a:r>
          </a:p>
        </p:txBody>
      </p:sp>
      <p:sp>
        <p:nvSpPr>
          <p:cNvPr id="90" name="Google Shape;90;p2:notes"/>
          <p:cNvSpPr>
            <a:spLocks noGrp="1" noRot="1" noChangeAspect="1"/>
          </p:cNvSpPr>
          <p:nvPr>
            <p:ph type="sldImg" idx="2"/>
          </p:nvPr>
        </p:nvSpPr>
        <p:spPr>
          <a:xfrm>
            <a:off x="420688" y="12414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80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2" name="Google Shape;22;p3"/>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3" name="Google Shape;23;p3"/>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5"/>
        <p:cNvGrpSpPr/>
        <p:nvPr/>
      </p:nvGrpSpPr>
      <p:grpSpPr>
        <a:xfrm>
          <a:off x="0" y="0"/>
          <a:ext cx="0" cy="0"/>
          <a:chOff x="0" y="0"/>
          <a:chExt cx="0" cy="0"/>
        </a:xfrm>
      </p:grpSpPr>
      <p:sp>
        <p:nvSpPr>
          <p:cNvPr id="36" name="Google Shape;36;p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8" name="Google Shape;38;p5"/>
          <p:cNvSpPr>
            <a:spLocks noGrp="1"/>
          </p:cNvSpPr>
          <p:nvPr>
            <p:ph type="pic" idx="2"/>
          </p:nvPr>
        </p:nvSpPr>
        <p:spPr>
          <a:xfrm>
            <a:off x="13460186" y="0"/>
            <a:ext cx="10923814"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0" name="Google Shape;40;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649187" y="730250"/>
            <a:ext cx="21463873"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45" name="Google Shape;45;p6"/>
          <p:cNvSpPr/>
          <p:nvPr/>
        </p:nvSpPr>
        <p:spPr>
          <a:xfrm>
            <a:off x="8404703" y="4080086"/>
            <a:ext cx="3941487" cy="696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46" name="Google Shape;46;p6"/>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8" name="Google Shape;48;p6"/>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9" name="Google Shape;49;p6"/>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50"/>
        <p:cNvGrpSpPr/>
        <p:nvPr/>
      </p:nvGrpSpPr>
      <p:grpSpPr>
        <a:xfrm>
          <a:off x="0" y="0"/>
          <a:ext cx="0" cy="0"/>
          <a:chOff x="0" y="0"/>
          <a:chExt cx="0" cy="0"/>
        </a:xfrm>
      </p:grpSpPr>
      <p:sp>
        <p:nvSpPr>
          <p:cNvPr id="51" name="Google Shape;51;p7"/>
          <p:cNvSpPr>
            <a:spLocks noGrp="1"/>
          </p:cNvSpPr>
          <p:nvPr>
            <p:ph type="pic" idx="2"/>
          </p:nvPr>
        </p:nvSpPr>
        <p:spPr>
          <a:xfrm>
            <a:off x="1" y="0"/>
            <a:ext cx="10923814"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54" name="Google Shape;54;p7"/>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5" name="Google Shape;55;p7"/>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8"/>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8"/>
          <p:cNvSpPr>
            <a:spLocks noGrp="1"/>
          </p:cNvSpPr>
          <p:nvPr>
            <p:ph type="pic" idx="2"/>
          </p:nvPr>
        </p:nvSpPr>
        <p:spPr>
          <a:xfrm>
            <a:off x="827319"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8"/>
          <p:cNvSpPr>
            <a:spLocks noGrp="1"/>
          </p:cNvSpPr>
          <p:nvPr>
            <p:ph type="pic" idx="4"/>
          </p:nvPr>
        </p:nvSpPr>
        <p:spPr>
          <a:xfrm>
            <a:off x="6652493"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8"/>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8"/>
          <p:cNvSpPr>
            <a:spLocks noGrp="1"/>
          </p:cNvSpPr>
          <p:nvPr>
            <p:ph type="pic" idx="6"/>
          </p:nvPr>
        </p:nvSpPr>
        <p:spPr>
          <a:xfrm>
            <a:off x="12512179"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6" name="Google Shape;66;p8"/>
          <p:cNvSpPr txBox="1">
            <a:spLocks noGrp="1"/>
          </p:cNvSpPr>
          <p:nvPr>
            <p:ph type="body" idx="7"/>
          </p:nvPr>
        </p:nvSpPr>
        <p:spPr>
          <a:xfrm>
            <a:off x="18390370"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8"/>
          <p:cNvSpPr>
            <a:spLocks noGrp="1"/>
          </p:cNvSpPr>
          <p:nvPr>
            <p:ph type="pic" idx="8"/>
          </p:nvPr>
        </p:nvSpPr>
        <p:spPr>
          <a:xfrm>
            <a:off x="18390823" y="2680426"/>
            <a:ext cx="5231176" cy="47498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8" name="Google Shape;68;p8"/>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8"/>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2756" y="493828"/>
            <a:ext cx="22789244"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9"/>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9"/>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9"/>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9"/>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9"/>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9"/>
          <p:cNvSpPr txBox="1">
            <a:spLocks noGrp="1"/>
          </p:cNvSpPr>
          <p:nvPr>
            <p:ph type="sldNum" idx="12"/>
          </p:nvPr>
        </p:nvSpPr>
        <p:spPr>
          <a:xfrm>
            <a:off x="18076984"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9"/>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676400" y="3651250"/>
            <a:ext cx="21031199"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1676400" y="5766899"/>
            <a:ext cx="21031199"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Calibri"/>
              <a:buNone/>
            </a:pPr>
            <a:r>
              <a:rPr lang="fi-FI" dirty="0"/>
              <a:t>3. Mitä moraalin piiriin kuuluu?</a:t>
            </a:r>
            <a:endParaRPr dirty="0"/>
          </a:p>
        </p:txBody>
      </p:sp>
      <p:sp>
        <p:nvSpPr>
          <p:cNvPr id="86" name="Google Shape;86;p10"/>
          <p:cNvSpPr txBox="1">
            <a:spLocks noGrp="1"/>
          </p:cNvSpPr>
          <p:nvPr>
            <p:ph type="body" idx="1"/>
          </p:nvPr>
        </p:nvSpPr>
        <p:spPr>
          <a:xfrm>
            <a:off x="1676400" y="1771745"/>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fi-FI"/>
              <a:t>IDEA (LOPS21)</a:t>
            </a:r>
            <a:endParaRPr/>
          </a:p>
        </p:txBody>
      </p:sp>
      <p:sp>
        <p:nvSpPr>
          <p:cNvPr id="87" name="Google Shape;87;p10"/>
          <p:cNvSpPr txBox="1">
            <a:spLocks noGrp="1"/>
          </p:cNvSpPr>
          <p:nvPr>
            <p:ph type="body" idx="2"/>
          </p:nvPr>
        </p:nvSpPr>
        <p:spPr>
          <a:xfrm>
            <a:off x="1676400" y="2856646"/>
            <a:ext cx="21031199"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fi-FI"/>
              <a:t>FI2 Etiikka</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Virittäytyminen aiheeseen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pPr marL="1085850" indent="-857250">
              <a:buFont typeface="Arial" panose="020B0604020202020204" pitchFamily="34" charset="0"/>
              <a:buChar char="•"/>
            </a:pPr>
            <a:r>
              <a:rPr lang="fi-FI" dirty="0"/>
              <a:t>Lue tarina ja pohdi sitä ja sen osapuolia eettisesti:</a:t>
            </a:r>
            <a:endParaRPr lang="fi-FI" i="1" dirty="0"/>
          </a:p>
          <a:p>
            <a:pPr marL="228600" indent="0"/>
            <a:endParaRPr lang="fi-FI" i="1" dirty="0"/>
          </a:p>
          <a:p>
            <a:pPr marL="228600" indent="0"/>
            <a:r>
              <a:rPr lang="fi-FI" i="1" dirty="0"/>
              <a:t>Äiti on kieltänyt lapsia leikkimästä sisällä liian rajusti. Sisarukset eivät kuitenkaan noudata ohjetta. </a:t>
            </a:r>
            <a:endParaRPr lang="fi-FI" dirty="0"/>
          </a:p>
          <a:p>
            <a:pPr marL="228600" indent="0"/>
            <a:r>
              <a:rPr lang="fi-FI" i="1" dirty="0"/>
              <a:t>Leikin tiimellyksessä nuorempi Elli kaataa kaksi kallista maljakkoa, jotka menevät rikki. </a:t>
            </a:r>
            <a:endParaRPr lang="fi-FI" dirty="0"/>
          </a:p>
          <a:p>
            <a:pPr marL="228600" indent="0"/>
            <a:r>
              <a:rPr lang="fi-FI" i="1" dirty="0"/>
              <a:t>Samuel huomaa, että yksi maljakko jäi kuitenkin ehjäksi ja paiskaa sen lattialle.</a:t>
            </a:r>
            <a:endParaRPr lang="fi-FI" dirty="0"/>
          </a:p>
          <a:p>
            <a:pPr marL="228600" indent="0"/>
            <a:r>
              <a:rPr lang="fi-FI" i="1" dirty="0"/>
              <a:t>Kun äiti toruu lapsia, Samuel puolustautuu: ”Minä rikoin vain yhden maljakon, mutta Elli rikkoi kaksi.”</a:t>
            </a:r>
            <a:endParaRPr lang="fi-FI"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Moraaliagentti on vastuussa teoistaan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77500" lnSpcReduction="20000"/>
          </a:bodyPr>
          <a:lstStyle/>
          <a:p>
            <a:pPr marL="1085850" indent="-857250">
              <a:buFont typeface="Arial" panose="020B0604020202020204" pitchFamily="34" charset="0"/>
              <a:buChar char="•"/>
            </a:pPr>
            <a:r>
              <a:rPr lang="fi-FI" dirty="0"/>
              <a:t>Moraalinen agentti on toimija, joka on moraalisesti vastuussa teoistaan ja tekemättä jättämisistään.</a:t>
            </a:r>
          </a:p>
          <a:p>
            <a:pPr marL="1085850" indent="-857250" fontAlgn="base">
              <a:buFont typeface="Arial" panose="020B0604020202020204" pitchFamily="34" charset="0"/>
              <a:buChar char="•"/>
            </a:pPr>
            <a:r>
              <a:rPr lang="fi-FI" dirty="0"/>
              <a:t>Olio on </a:t>
            </a:r>
            <a:r>
              <a:rPr lang="fi-FI" b="1" dirty="0"/>
              <a:t>moraaliagentti</a:t>
            </a:r>
            <a:r>
              <a:rPr lang="fi-FI" dirty="0"/>
              <a:t>, jos se kykenee</a:t>
            </a:r>
            <a:endParaRPr lang="fi-FI" sz="5400" dirty="0"/>
          </a:p>
          <a:p>
            <a:pPr marL="1600200" lvl="1" indent="-914400" fontAlgn="base">
              <a:buFont typeface="+mj-lt"/>
              <a:buAutoNum type="arabicPeriod"/>
            </a:pPr>
            <a:r>
              <a:rPr lang="fi-FI" dirty="0"/>
              <a:t>eettiseen harkintaan</a:t>
            </a:r>
          </a:p>
          <a:p>
            <a:pPr marL="1600200" lvl="1" indent="-914400" fontAlgn="base">
              <a:buFont typeface="+mj-lt"/>
              <a:buAutoNum type="arabicPeriod"/>
            </a:pPr>
            <a:r>
              <a:rPr lang="fi-FI" dirty="0"/>
              <a:t>ymmärtämään tekojensa seurauksia</a:t>
            </a:r>
          </a:p>
          <a:p>
            <a:pPr marL="1600200" lvl="1" indent="-914400" fontAlgn="base">
              <a:buFont typeface="+mj-lt"/>
              <a:buAutoNum type="arabicPeriod"/>
            </a:pPr>
            <a:r>
              <a:rPr lang="fi-FI" dirty="0"/>
              <a:t>valitsemaan toisin ja muuttamaan omaa toimintaansa.</a:t>
            </a:r>
          </a:p>
          <a:p>
            <a:pPr marL="1085850" indent="-857250">
              <a:buFont typeface="Arial" panose="020B0604020202020204" pitchFamily="34" charset="0"/>
              <a:buChar char="•"/>
            </a:pPr>
            <a:r>
              <a:rPr lang="fi-FI" dirty="0"/>
              <a:t>Mikä lieventää moraalista vastuuta?</a:t>
            </a:r>
          </a:p>
          <a:p>
            <a:pPr marL="1543050" lvl="1" indent="-857250" fontAlgn="base">
              <a:buFont typeface="Arial" panose="020B0604020202020204" pitchFamily="34" charset="0"/>
              <a:buChar char="•"/>
            </a:pPr>
            <a:r>
              <a:rPr lang="fi-FI" dirty="0"/>
              <a:t>Tietämättömyys teon tai valinnan seurauksista </a:t>
            </a:r>
          </a:p>
          <a:p>
            <a:pPr marL="2000250" lvl="2" indent="-857250" fontAlgn="base">
              <a:buFont typeface="Arial" panose="020B0604020202020204" pitchFamily="34" charset="0"/>
              <a:buChar char="•"/>
            </a:pPr>
            <a:r>
              <a:rPr lang="fi-FI" dirty="0"/>
              <a:t>paitsi, jos voidaan perustella, että olisi pitänyt tietää.</a:t>
            </a:r>
          </a:p>
          <a:p>
            <a:pPr marL="1543050" lvl="1" indent="-857250" fontAlgn="base">
              <a:buFont typeface="Arial" panose="020B0604020202020204" pitchFamily="34" charset="0"/>
              <a:buChar char="•"/>
            </a:pPr>
            <a:r>
              <a:rPr lang="fi-FI" dirty="0"/>
              <a:t>Vakavat mielisairaudet</a:t>
            </a:r>
          </a:p>
          <a:p>
            <a:pPr marL="1543050" lvl="1" indent="-857250" fontAlgn="base">
              <a:buFont typeface="Arial" panose="020B0604020202020204" pitchFamily="34" charset="0"/>
              <a:buChar char="•"/>
            </a:pPr>
            <a:r>
              <a:rPr lang="fi-FI" dirty="0"/>
              <a:t>Voimakas painostus</a:t>
            </a:r>
          </a:p>
          <a:p>
            <a:pPr marL="1543050" lvl="1" indent="-857250" fontAlgn="base">
              <a:buFont typeface="Arial" panose="020B0604020202020204" pitchFamily="34" charset="0"/>
              <a:buChar char="•"/>
            </a:pPr>
            <a:r>
              <a:rPr lang="fi-FI" dirty="0"/>
              <a:t>Puutteelliset kyvyt: toimija voidaan eettisesti </a:t>
            </a:r>
            <a:r>
              <a:rPr lang="fi-FI" i="1" dirty="0"/>
              <a:t>velvoittaa</a:t>
            </a:r>
            <a:r>
              <a:rPr lang="fi-FI" dirty="0"/>
              <a:t> tekemään vain sellaisia tekoja, jotka hän </a:t>
            </a:r>
            <a:r>
              <a:rPr lang="fi-FI" i="1" dirty="0"/>
              <a:t>voi </a:t>
            </a:r>
            <a:r>
              <a:rPr lang="fi-FI" dirty="0"/>
              <a:t>tehdä.</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100037601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r>
              <a:rPr lang="fi-FI" dirty="0"/>
              <a:t>Moraalisubjekti</a:t>
            </a:r>
            <a:br>
              <a:rPr lang="fi-FI" dirty="0"/>
            </a:br>
            <a:r>
              <a:rPr lang="fi-FI" dirty="0"/>
              <a:t>– Ketkä ja mitkä pitää ottaa huomioon?</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92500" lnSpcReduction="20000"/>
          </a:bodyPr>
          <a:lstStyle/>
          <a:p>
            <a:pPr marL="1085850" indent="-857250" fontAlgn="base">
              <a:buFont typeface="Arial" panose="020B0604020202020204" pitchFamily="34" charset="0"/>
              <a:buChar char="•"/>
            </a:pPr>
            <a:r>
              <a:rPr lang="fi-FI" b="1" dirty="0"/>
              <a:t>Moraalisubjekti</a:t>
            </a:r>
            <a:r>
              <a:rPr lang="fi-FI" dirty="0"/>
              <a:t> on mikä tahansa olio, jolla </a:t>
            </a:r>
            <a:r>
              <a:rPr lang="fi-FI" i="1" dirty="0"/>
              <a:t>moraalista arvoa. </a:t>
            </a:r>
            <a:endParaRPr lang="fi-FI" b="1" dirty="0"/>
          </a:p>
          <a:p>
            <a:pPr marL="1085850" indent="-857250" fontAlgn="base">
              <a:buFont typeface="Arial" panose="020B0604020202020204" pitchFamily="34" charset="0"/>
              <a:buChar char="•"/>
            </a:pPr>
            <a:r>
              <a:rPr lang="fi-FI" dirty="0"/>
              <a:t>Moraaliagentin pitää ottaa kaikki moraalisubjektit huomioon harkinnassaan ja valinnoissaan.</a:t>
            </a:r>
          </a:p>
          <a:p>
            <a:pPr marL="1371600" lvl="1" indent="-685800" fontAlgn="base"/>
            <a:r>
              <a:rPr lang="fi-FI" dirty="0"/>
              <a:t>Huom. Oliolla voi olla moraalista arvoa, vaikka se ei itse olisikaan moraalisesti vastuullinen toimija (esim. vauva).</a:t>
            </a:r>
          </a:p>
          <a:p>
            <a:pPr marL="1085850" indent="-857250" fontAlgn="base">
              <a:buFont typeface="Arial" panose="020B0604020202020204" pitchFamily="34" charset="0"/>
              <a:buChar char="•"/>
            </a:pPr>
            <a:r>
              <a:rPr lang="fi-FI" b="1" dirty="0"/>
              <a:t>Moraalisubjekteja suojelee oikeudet.</a:t>
            </a:r>
          </a:p>
          <a:p>
            <a:pPr marL="1371600" lvl="1" indent="-685800" fontAlgn="base"/>
            <a:r>
              <a:rPr lang="fi-FI" dirty="0"/>
              <a:t>Esim. oikeus elämään ja turhan kärsimyksen välttämiseen</a:t>
            </a:r>
          </a:p>
          <a:p>
            <a:pPr marL="1828800" lvl="2" indent="-685800" fontAlgn="base"/>
            <a:r>
              <a:rPr lang="fi-FI" dirty="0"/>
              <a:t>Huom. kaikilla moraalisubjekteilla ei ole samoja oikeuksia, esim. pienellä lapsella on oikeus huolenpitoon, vaikka hänellä ei ole oikeutta äänestää vaaleissa.</a:t>
            </a:r>
          </a:p>
          <a:p>
            <a:pPr marL="1371600" lvl="1" indent="-685800" fontAlgn="base"/>
            <a:r>
              <a:rPr lang="fi-FI" dirty="0"/>
              <a:t>Moraaliagenteilla on </a:t>
            </a:r>
            <a:r>
              <a:rPr lang="fi-FI" i="1" dirty="0"/>
              <a:t>velvollisuus </a:t>
            </a:r>
            <a:r>
              <a:rPr lang="fi-FI" dirty="0"/>
              <a:t>ottaa nämä </a:t>
            </a:r>
            <a:r>
              <a:rPr lang="fi-FI" i="1" dirty="0"/>
              <a:t>oikeudet </a:t>
            </a:r>
            <a:r>
              <a:rPr lang="fi-FI" dirty="0"/>
              <a:t>huomioon. </a:t>
            </a:r>
          </a:p>
          <a:p>
            <a:pPr marL="1085850" indent="-857250">
              <a:buFont typeface="Arial" panose="020B0604020202020204" pitchFamily="34" charset="0"/>
              <a:buChar char="•"/>
            </a:pPr>
            <a:r>
              <a:rPr lang="fi-FI" b="1" dirty="0"/>
              <a:t>Pohdi:</a:t>
            </a:r>
            <a:r>
              <a:rPr lang="fi-FI" dirty="0"/>
              <a:t> Millä perusteella oliolla on moraalista arvoa?</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263917091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Moraalin laajeneva piiri</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85000" lnSpcReduction="20000"/>
          </a:bodyPr>
          <a:lstStyle/>
          <a:p>
            <a:pPr marL="1085850" indent="-857250">
              <a:buFont typeface="Arial" panose="020B0604020202020204" pitchFamily="34" charset="0"/>
              <a:buChar char="•"/>
            </a:pPr>
            <a:r>
              <a:rPr lang="fi-FI" dirty="0"/>
              <a:t>Moraalin piirin sisään kuuluvat </a:t>
            </a:r>
            <a:r>
              <a:rPr lang="fi-FI" b="1" dirty="0"/>
              <a:t>moraalisubjektit</a:t>
            </a:r>
            <a:r>
              <a:rPr lang="fi-FI" dirty="0"/>
              <a:t>, eli kaikki oliot, joilla on moraalista arvoa.</a:t>
            </a:r>
          </a:p>
          <a:p>
            <a:pPr marL="1543050" lvl="1" indent="-857250" fontAlgn="base">
              <a:buFont typeface="Arial" panose="020B0604020202020204" pitchFamily="34" charset="0"/>
              <a:buChar char="•"/>
            </a:pPr>
            <a:r>
              <a:rPr lang="fi-FI" dirty="0"/>
              <a:t>Huom. Kaikilla piirin sisällä olevilla ei tarvitse olla yhtäläinen arvo tai samat oikeudet.</a:t>
            </a:r>
          </a:p>
          <a:p>
            <a:pPr marL="1543050" lvl="1" indent="-857250" fontAlgn="base">
              <a:buFont typeface="Arial" panose="020B0604020202020204" pitchFamily="34" charset="0"/>
              <a:buChar char="•"/>
            </a:pPr>
            <a:r>
              <a:rPr lang="fi-FI" dirty="0"/>
              <a:t>Piirin ulkopuolella olevilla ei ole moraalista arvoa, mutta ne voivat olla arvokkaita muilla tavoilla.</a:t>
            </a:r>
          </a:p>
          <a:p>
            <a:pPr marL="2000250" lvl="2" indent="-857250" fontAlgn="base">
              <a:buFont typeface="Arial" panose="020B0604020202020204" pitchFamily="34" charset="0"/>
              <a:buChar char="•"/>
            </a:pPr>
            <a:r>
              <a:rPr lang="fi-FI" dirty="0"/>
              <a:t>esim. rahallisesti, hyödyn tai kauneuden vuoksi</a:t>
            </a:r>
          </a:p>
          <a:p>
            <a:pPr marL="1085850" indent="-857250" fontAlgn="base">
              <a:buFont typeface="Arial" panose="020B0604020202020204" pitchFamily="34" charset="0"/>
              <a:buChar char="•"/>
            </a:pPr>
            <a:r>
              <a:rPr lang="fi-FI" dirty="0"/>
              <a:t>Keitä tai mitä moraalin piiriin kuuluu?</a:t>
            </a:r>
          </a:p>
          <a:p>
            <a:pPr marL="1543050" lvl="1" indent="-857250" fontAlgn="base">
              <a:buFont typeface="Arial" panose="020B0604020202020204" pitchFamily="34" charset="0"/>
              <a:buChar char="•"/>
            </a:pPr>
            <a:r>
              <a:rPr lang="fi-FI" b="1" dirty="0" err="1"/>
              <a:t>Antroposentrismi</a:t>
            </a:r>
            <a:r>
              <a:rPr lang="fi-FI" b="1" dirty="0"/>
              <a:t>:</a:t>
            </a:r>
            <a:r>
              <a:rPr lang="fi-FI" dirty="0"/>
              <a:t> ensisijaisesti ihmiset</a:t>
            </a:r>
            <a:endParaRPr lang="fi-FI" b="1" dirty="0"/>
          </a:p>
          <a:p>
            <a:pPr marL="1543050" lvl="1" indent="-857250" fontAlgn="base">
              <a:buFont typeface="Arial" panose="020B0604020202020204" pitchFamily="34" charset="0"/>
              <a:buChar char="•"/>
            </a:pPr>
            <a:r>
              <a:rPr lang="fi-FI" b="1" dirty="0" err="1"/>
              <a:t>Sentientismi</a:t>
            </a:r>
            <a:r>
              <a:rPr lang="fi-FI" b="1" dirty="0"/>
              <a:t>:</a:t>
            </a:r>
            <a:r>
              <a:rPr lang="fi-FI" dirty="0"/>
              <a:t> kaikki tuntevat olennot</a:t>
            </a:r>
            <a:endParaRPr lang="fi-FI" b="1" dirty="0"/>
          </a:p>
          <a:p>
            <a:pPr marL="1543050" lvl="1" indent="-857250" fontAlgn="base">
              <a:buFont typeface="Arial" panose="020B0604020202020204" pitchFamily="34" charset="0"/>
              <a:buChar char="•"/>
            </a:pPr>
            <a:r>
              <a:rPr lang="fi-FI" b="1" dirty="0" err="1"/>
              <a:t>Biosentrismi</a:t>
            </a:r>
            <a:r>
              <a:rPr lang="fi-FI" b="1" dirty="0"/>
              <a:t>:</a:t>
            </a:r>
            <a:r>
              <a:rPr lang="fi-FI" dirty="0"/>
              <a:t> kaikki elävät olennot</a:t>
            </a:r>
            <a:endParaRPr lang="fi-FI" b="1" dirty="0"/>
          </a:p>
          <a:p>
            <a:pPr marL="1543050" lvl="1" indent="-857250" fontAlgn="base">
              <a:buFont typeface="Arial" panose="020B0604020202020204" pitchFamily="34" charset="0"/>
              <a:buChar char="•"/>
            </a:pPr>
            <a:r>
              <a:rPr lang="fi-FI" b="1" dirty="0" err="1"/>
              <a:t>Ekosentrismi</a:t>
            </a:r>
            <a:r>
              <a:rPr lang="fi-FI" b="1" dirty="0"/>
              <a:t>:</a:t>
            </a:r>
            <a:r>
              <a:rPr lang="fi-FI" dirty="0"/>
              <a:t> sekä elävä että eloton luonto.</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428836557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Keitä tai mitä moraalin piiriin kuuluu?</a:t>
            </a:r>
            <a:endParaRPr dirty="0"/>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pic>
        <p:nvPicPr>
          <p:cNvPr id="3" name="Kuva 2">
            <a:extLst>
              <a:ext uri="{FF2B5EF4-FFF2-40B4-BE49-F238E27FC236}">
                <a16:creationId xmlns:a16="http://schemas.microsoft.com/office/drawing/2014/main" id="{585A24AD-12FC-A24A-B0E6-94580F2554A4}"/>
              </a:ext>
            </a:extLst>
          </p:cNvPr>
          <p:cNvPicPr>
            <a:picLocks noChangeAspect="1"/>
          </p:cNvPicPr>
          <p:nvPr/>
        </p:nvPicPr>
        <p:blipFill>
          <a:blip r:embed="rId3"/>
          <a:stretch>
            <a:fillRect/>
          </a:stretch>
        </p:blipFill>
        <p:spPr>
          <a:xfrm>
            <a:off x="11124355" y="2796257"/>
            <a:ext cx="11583244" cy="9676158"/>
          </a:xfrm>
          <a:prstGeom prst="rect">
            <a:avLst/>
          </a:prstGeom>
        </p:spPr>
      </p:pic>
      <p:sp>
        <p:nvSpPr>
          <p:cNvPr id="2" name="Tekstiruutu 1">
            <a:extLst>
              <a:ext uri="{FF2B5EF4-FFF2-40B4-BE49-F238E27FC236}">
                <a16:creationId xmlns:a16="http://schemas.microsoft.com/office/drawing/2014/main" id="{28C09C60-24EC-6F40-91AD-20A76306C2F3}"/>
              </a:ext>
            </a:extLst>
          </p:cNvPr>
          <p:cNvSpPr txBox="1"/>
          <p:nvPr/>
        </p:nvSpPr>
        <p:spPr>
          <a:xfrm>
            <a:off x="1676400" y="4726019"/>
            <a:ext cx="8571384" cy="6401753"/>
          </a:xfrm>
          <a:prstGeom prst="rect">
            <a:avLst/>
          </a:prstGeom>
          <a:noFill/>
        </p:spPr>
        <p:txBody>
          <a:bodyPr wrap="square" rtlCol="0">
            <a:spAutoFit/>
          </a:bodyPr>
          <a:lstStyle/>
          <a:p>
            <a:pPr marL="1085850" indent="-857250" fontAlgn="base">
              <a:buFont typeface="Arial" panose="020B0604020202020204" pitchFamily="34" charset="0"/>
              <a:buChar char="•"/>
            </a:pPr>
            <a:r>
              <a:rPr lang="fi-FI" sz="4400" b="1" dirty="0">
                <a:latin typeface="Calibri" panose="020F0502020204030204" pitchFamily="34" charset="0"/>
                <a:cs typeface="Calibri" panose="020F0502020204030204" pitchFamily="34" charset="0"/>
              </a:rPr>
              <a:t>Ota kantaa ja keskustele</a:t>
            </a:r>
            <a:r>
              <a:rPr lang="fi-FI" sz="4400" dirty="0">
                <a:latin typeface="Calibri" panose="020F0502020204030204" pitchFamily="34" charset="0"/>
                <a:cs typeface="Calibri" panose="020F0502020204030204" pitchFamily="34" charset="0"/>
              </a:rPr>
              <a:t>:</a:t>
            </a:r>
          </a:p>
          <a:p>
            <a:pPr marL="1543050" lvl="1" indent="-857250" fontAlgn="base">
              <a:buFont typeface="Arial" panose="020B0604020202020204" pitchFamily="34" charset="0"/>
              <a:buChar char="•"/>
            </a:pPr>
            <a:r>
              <a:rPr lang="fi-FI" sz="4400" dirty="0">
                <a:latin typeface="Calibri" panose="020F0502020204030204" pitchFamily="34" charset="0"/>
                <a:cs typeface="Calibri" panose="020F0502020204030204" pitchFamily="34" charset="0"/>
              </a:rPr>
              <a:t>Vain ihmiset kuuluvat moraalin piirin sisälle.</a:t>
            </a:r>
          </a:p>
          <a:p>
            <a:pPr marL="1543050" lvl="1" indent="-857250" fontAlgn="base">
              <a:buFont typeface="Arial" panose="020B0604020202020204" pitchFamily="34" charset="0"/>
              <a:buChar char="•"/>
            </a:pPr>
            <a:r>
              <a:rPr lang="fi-FI" sz="4400" dirty="0">
                <a:latin typeface="Calibri" panose="020F0502020204030204" pitchFamily="34" charset="0"/>
                <a:cs typeface="Calibri" panose="020F0502020204030204" pitchFamily="34" charset="0"/>
              </a:rPr>
              <a:t>Eläimellä on arvoa vain, jos ihminen antaa sille arvoa.</a:t>
            </a:r>
          </a:p>
          <a:p>
            <a:pPr marL="1543050" lvl="1" indent="-857250" fontAlgn="base">
              <a:buFont typeface="Arial" panose="020B0604020202020204" pitchFamily="34" charset="0"/>
              <a:buChar char="•"/>
            </a:pPr>
            <a:r>
              <a:rPr lang="fi-FI" sz="4400" dirty="0">
                <a:latin typeface="Calibri" panose="020F0502020204030204" pitchFamily="34" charset="0"/>
                <a:cs typeface="Calibri" panose="020F0502020204030204" pitchFamily="34" charset="0"/>
              </a:rPr>
              <a:t>Kärsimyksen vähentäminen on aina arvokas tavoite, riippumatta siitä, kuka tai mikä kärsii.</a:t>
            </a:r>
            <a:endParaRPr lang="fi-FI" dirty="0"/>
          </a:p>
          <a:p>
            <a:endParaRPr lang="fi-FI" dirty="0"/>
          </a:p>
        </p:txBody>
      </p:sp>
    </p:spTree>
    <p:extLst>
      <p:ext uri="{BB962C8B-B14F-4D97-AF65-F5344CB8AC3E}">
        <p14:creationId xmlns:p14="http://schemas.microsoft.com/office/powerpoint/2010/main" val="280515702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676400" y="730251"/>
            <a:ext cx="21031199" cy="2651126"/>
          </a:xfrm>
          <a:prstGeom prst="rect">
            <a:avLst/>
          </a:prstGeom>
          <a:noFill/>
          <a:ln>
            <a:noFill/>
          </a:ln>
        </p:spPr>
        <p:txBody>
          <a:bodyPr spcFirstLastPara="1" wrap="square" lIns="91425" tIns="45700" rIns="91425" bIns="45700" anchor="ctr" anchorCtr="0">
            <a:normAutofit/>
          </a:bodyPr>
          <a:lstStyle/>
          <a:p>
            <a:pPr lvl="0"/>
            <a:r>
              <a:rPr lang="fi-FI" dirty="0"/>
              <a:t>Tehtävä</a:t>
            </a:r>
            <a:endParaRPr dirty="0"/>
          </a:p>
        </p:txBody>
      </p:sp>
      <p:sp>
        <p:nvSpPr>
          <p:cNvPr id="93" name="Google Shape;93;p11"/>
          <p:cNvSpPr txBox="1">
            <a:spLocks noGrp="1"/>
          </p:cNvSpPr>
          <p:nvPr>
            <p:ph type="body" idx="1"/>
          </p:nvPr>
        </p:nvSpPr>
        <p:spPr>
          <a:xfrm>
            <a:off x="1676400" y="3730513"/>
            <a:ext cx="21031199" cy="8145947"/>
          </a:xfrm>
          <a:prstGeom prst="rect">
            <a:avLst/>
          </a:prstGeom>
          <a:noFill/>
          <a:ln>
            <a:noFill/>
          </a:ln>
        </p:spPr>
        <p:txBody>
          <a:bodyPr spcFirstLastPara="1" wrap="square" lIns="91425" tIns="45700" rIns="91425" bIns="45700" anchor="t" anchorCtr="0">
            <a:normAutofit fontScale="70000" lnSpcReduction="20000"/>
          </a:bodyPr>
          <a:lstStyle/>
          <a:p>
            <a:r>
              <a:rPr lang="fi-FI" i="1" dirty="0"/>
              <a:t>Idea 2</a:t>
            </a:r>
            <a:r>
              <a:rPr lang="fi-FI" dirty="0"/>
              <a:t>, luku 3, tehtävä 5 (s. 37):</a:t>
            </a:r>
          </a:p>
          <a:p>
            <a:endParaRPr lang="fi-FI" dirty="0"/>
          </a:p>
          <a:p>
            <a:r>
              <a:rPr lang="fi-FI" dirty="0"/>
              <a:t>Kuvittele Suomi, jossa kaikki noudattaisivat </a:t>
            </a:r>
          </a:p>
          <a:p>
            <a:pPr marL="228600" indent="0"/>
            <a:r>
              <a:rPr lang="fi-FI" dirty="0"/>
              <a:t>i. </a:t>
            </a:r>
            <a:r>
              <a:rPr lang="fi-FI" dirty="0" err="1"/>
              <a:t>antroposentrismiä</a:t>
            </a:r>
            <a:r>
              <a:rPr lang="fi-FI" dirty="0"/>
              <a:t> </a:t>
            </a:r>
          </a:p>
          <a:p>
            <a:pPr marL="228600" indent="0"/>
            <a:r>
              <a:rPr lang="fi-FI" dirty="0"/>
              <a:t>ii. </a:t>
            </a:r>
            <a:r>
              <a:rPr lang="fi-FI" dirty="0" err="1"/>
              <a:t>sentientismiä</a:t>
            </a:r>
            <a:r>
              <a:rPr lang="fi-FI" dirty="0"/>
              <a:t> </a:t>
            </a:r>
          </a:p>
          <a:p>
            <a:pPr marL="228600" indent="0"/>
            <a:r>
              <a:rPr lang="fi-FI" dirty="0"/>
              <a:t>iii. </a:t>
            </a:r>
            <a:r>
              <a:rPr lang="fi-FI" dirty="0" err="1"/>
              <a:t>biosentrismiä</a:t>
            </a:r>
            <a:r>
              <a:rPr lang="fi-FI" dirty="0"/>
              <a:t> </a:t>
            </a:r>
          </a:p>
          <a:p>
            <a:pPr marL="228600" indent="0"/>
            <a:r>
              <a:rPr lang="fi-FI" dirty="0"/>
              <a:t>iv. </a:t>
            </a:r>
            <a:r>
              <a:rPr lang="fi-FI" dirty="0" err="1"/>
              <a:t>ekosentrismiä</a:t>
            </a:r>
            <a:endParaRPr lang="fi-FI" dirty="0"/>
          </a:p>
          <a:p>
            <a:endParaRPr lang="fi-FI" dirty="0"/>
          </a:p>
          <a:p>
            <a:r>
              <a:rPr lang="fi-FI" dirty="0"/>
              <a:t>a) Miten Suomi muuttuisi näissä tapauksissa? </a:t>
            </a:r>
          </a:p>
          <a:p>
            <a:endParaRPr lang="fi-FI" dirty="0"/>
          </a:p>
          <a:p>
            <a:r>
              <a:rPr lang="fi-FI" dirty="0"/>
              <a:t>b) Mikä vaihtoehdoista on houkuttelevin? Entä eettisin?</a:t>
            </a:r>
          </a:p>
        </p:txBody>
      </p:sp>
      <p:sp>
        <p:nvSpPr>
          <p:cNvPr id="94" name="Google Shape;94;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
        <p:nvSpPr>
          <p:cNvPr id="95" name="Google Shape;95;p11"/>
          <p:cNvSpPr txBox="1">
            <a:spLocks noGrp="1"/>
          </p:cNvSpPr>
          <p:nvPr>
            <p:ph type="ftr" idx="11"/>
          </p:nvPr>
        </p:nvSpPr>
        <p:spPr>
          <a:xfrm>
            <a:off x="1621944" y="12472415"/>
            <a:ext cx="8229600" cy="51333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fi-FI" dirty="0"/>
              <a:t>Idea 2, luku 3</a:t>
            </a:r>
          </a:p>
        </p:txBody>
      </p:sp>
    </p:spTree>
    <p:extLst>
      <p:ext uri="{BB962C8B-B14F-4D97-AF65-F5344CB8AC3E}">
        <p14:creationId xmlns:p14="http://schemas.microsoft.com/office/powerpoint/2010/main" val="51416944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D01943-A084-4E00-AA61-0D9D82FB9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07B79F-A79B-4FD7-9C5B-663E31A3F838}">
  <ds:schemaRefs>
    <ds:schemaRef ds:uri="http://schemas.microsoft.com/sharepoint/v3/contenttype/forms"/>
  </ds:schemaRefs>
</ds:datastoreItem>
</file>

<file path=customXml/itemProps3.xml><?xml version="1.0" encoding="utf-8"?>
<ds:datastoreItem xmlns:ds="http://schemas.openxmlformats.org/officeDocument/2006/customXml" ds:itemID="{F8D762B3-256B-4FAD-B196-29844D57ECB7}">
  <ds:schemaRefs>
    <ds:schemaRef ds:uri="http://purl.org/dc/dcmitype/"/>
    <ds:schemaRef ds:uri="842ccd07-6dee-4268-8983-d0cc307909f3"/>
    <ds:schemaRef ds:uri="ae6f4c56-1b40-49ce-a64e-cede96ac5a4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TotalTime>
  <Words>704</Words>
  <Application>Microsoft Office PowerPoint</Application>
  <PresentationFormat>Mukautettu</PresentationFormat>
  <Paragraphs>86</Paragraphs>
  <Slides>7</Slides>
  <Notes>7</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Calibri</vt:lpstr>
      <vt:lpstr>Office-teema</vt:lpstr>
      <vt:lpstr>3. Mitä moraalin piiriin kuuluu?</vt:lpstr>
      <vt:lpstr>Virittäytyminen aiheeseen</vt:lpstr>
      <vt:lpstr>Moraaliagentti on vastuussa teoistaan</vt:lpstr>
      <vt:lpstr>Moraalisubjekti – Ketkä ja mitkä pitää ottaa huomioon?</vt:lpstr>
      <vt:lpstr>Moraalin laajeneva piiri</vt:lpstr>
      <vt:lpstr>Keitä tai mitä moraalin piiriin kuuluu?</vt:lpstr>
      <vt:lpstr>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Otsikko</dc:title>
  <dc:creator>Roms Jochen</dc:creator>
  <cp:lastModifiedBy>Roms Jochen</cp:lastModifiedBy>
  <cp:revision>12</cp:revision>
  <cp:lastPrinted>2022-08-17T06:20:04Z</cp:lastPrinted>
  <dcterms:modified xsi:type="dcterms:W3CDTF">2022-08-17T06:20:28Z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ies>
</file>