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4"/>
  </p:sldMasterIdLst>
  <p:notesMasterIdLst>
    <p:notesMasterId r:id="rId15"/>
  </p:notes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</p:sldIdLst>
  <p:sldSz cx="24384000" cy="1371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920"/>
  </p:normalViewPr>
  <p:slideViewPr>
    <p:cSldViewPr snapToGrid="0" snapToObjects="1">
      <p:cViewPr varScale="1">
        <p:scale>
          <a:sx n="38" d="100"/>
          <a:sy n="38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7F0E72B0-415A-4D5B-9ECD-36D17790CF7A}"/>
    <pc:docChg chg="addSld delSld">
      <pc:chgData name="Roms Jochen" userId="6c7e881b-e3eb-4c36-82b5-49636a4b2079" providerId="ADAL" clId="{7F0E72B0-415A-4D5B-9ECD-36D17790CF7A}" dt="2023-04-13T10:32:56.605" v="1" actId="47"/>
      <pc:docMkLst>
        <pc:docMk/>
      </pc:docMkLst>
      <pc:sldChg chg="new del">
        <pc:chgData name="Roms Jochen" userId="6c7e881b-e3eb-4c36-82b5-49636a4b2079" providerId="ADAL" clId="{7F0E72B0-415A-4D5B-9ECD-36D17790CF7A}" dt="2023-04-13T10:32:56.605" v="1" actId="47"/>
        <pc:sldMkLst>
          <pc:docMk/>
          <pc:sldMk cId="287399962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0" rtl="0">
              <a:buNone/>
            </a:pPr>
            <a:r>
              <a:rPr lang="fi-FI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Tehtävän avaus: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>
              <a:buAutoNum type="alphaLcParenR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Anna kolme esimerkkiä tilanteesta, jossa olisit valmis rikkomaan lakia moraalin vuoksi. Perustele, miksi lain rikkominen näissä tilanteissa olisi eettisesti oikein. 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Tässä voi pohtia esimerkiksi sitä, olisiko valmis rikkomaan lakia silloin, jos lakia rikkomalla voi pelastaa ihmishengen, esim. ajokortiton ajaa sairauskohtauksen saaneen sairaalaan.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Muita vaihtoehtoja ovat esimerkiksi kansalaistottelemattomuus, esim. luonnonsuojelija kahlitsee itsensä metsäkoneeseen pelastaakseen ikimetsän, tai punaisia valoja päin käveleminen tyhjällä tiellä.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Näitä voi perustella niin, että ihmishengen pelastaminen on tärkein arvo, kansalaistottelemattomuutta voi puolustaa sen hyvillä motiiveilla ja seuraamuksilla ja punaisia päin kulkemista sillä, että siitä ei tyhjällä tiellä aiheudu vahinkoa.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On kuitenkin syytä pohtia myös, mitä siitä seuraisi, jos lain rikkominen yleistyisi. Jos lain rikkominen jossain kohdin sallitaan, eikö se heikennä lain kunnioitusta silloinkin, kun lakia ilman muuta pitäisi noudattaa?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b) Eräs kansanedustaja ilmoitti, ettei hän äänestä turkistarhauksen kieltävän lakialoitteen puolesta, sillä turkistarhaus on laillinen elinkeino. Mikä kansanedustajan argumentissa on ongelmana?</a:t>
            </a:r>
          </a:p>
          <a:p>
            <a:pPr rtl="0"/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Turkistarhauksen vastustajat pitävät vääränä juuri sitä, että turkistarhaus on laillista, joten vasta-argumentiksi ei kelpaa se, että se on laillista: tästä ei ole erimielisyyttä.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Erimielisyys koskee sitä, onko laki moraalin mukainen ja siis oikea.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/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c) On sanottu, että maailmassa on saatu enemmän vahinkoa aikaan tottelemalla kuin kapinoimalla. Pohdi, mitä tämä tarkoittaa, ja keksi esimerkkejä. </a:t>
            </a:r>
            <a:b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endParaRPr lang="fi-FI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Toisinaan moraalisesti väärät hirmuteot ovat perustuneet siihen, että ihmiset ovat sokeasti noudattaneet määräyksiä.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Esim. </a:t>
            </a:r>
            <a:r>
              <a:rPr lang="fi-FI" sz="1200" b="0" i="0" u="none" strike="noStrike" cap="none" dirty="0" err="1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Nurnbergin</a:t>
            </a: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oikeudenkäynnissä julmuuksista syytetyt natsi-Saksan johtajat puolustautuivat sanomalla, että he vain tottelivat käskyjä.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Sankareita natsi-Saksassa olivat eettisesti arvioituna he, jotka kapinoivat käskyjä vastaan. Monet historian sankarit ovat olleet marttyyreitä – Sokrateesta alkaen.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Tehtävän yhteydessä voi miettiä esimerkkejä omasta ajastamme. Saavatko esimerkiksi kulutuskulttuuriin mukautuvat ihmiset suurta ekologista tuhoa aikaan, ja kapinallisia sankareita ovat vaihtoehtoisen elämäntavan omaksuneet?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fi-FI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Toisaalta myös kapinointi on aiheuttanut historian saatossa paljon ikävää. Hyviä ja moraalisesti arvokkaita asioita voidaan tavoitella myös eettisesti kestämättömillä keinoilla.</a:t>
            </a:r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55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023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065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1587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84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98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895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59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1. Mitä etiikka on?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Tehtävä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r>
              <a:rPr lang="fi-FI" i="1" dirty="0"/>
              <a:t>Idea 2</a:t>
            </a:r>
            <a:r>
              <a:rPr lang="fi-FI" dirty="0"/>
              <a:t>, luku 1, tehtävä 4 (s. </a:t>
            </a:r>
            <a:r>
              <a:rPr lang="fi-FI"/>
              <a:t>20): </a:t>
            </a:r>
            <a:endParaRPr lang="fi-FI" dirty="0"/>
          </a:p>
          <a:p>
            <a:endParaRPr lang="fi-FI" dirty="0"/>
          </a:p>
          <a:p>
            <a:r>
              <a:rPr lang="fi-FI" dirty="0"/>
              <a:t>Se, mikä on laillista, ei aina ole moraalista, ja toisinpäin. </a:t>
            </a:r>
            <a:br>
              <a:rPr lang="fi-FI" dirty="0"/>
            </a:br>
            <a:endParaRPr lang="fi-FI" dirty="0"/>
          </a:p>
          <a:p>
            <a:pPr marL="228600" indent="0"/>
            <a:r>
              <a:rPr lang="fi-FI" sz="6300" dirty="0"/>
              <a:t>a) Anna kolme esimerkkiä tilanteesta, jossa olisit valmis rikkomaan lakia moraalin vuoksi. Perustele, miksi lain rikkominen näissä tilanteissa olisi eettisesti oikein. </a:t>
            </a:r>
          </a:p>
          <a:p>
            <a:pPr marL="228600" indent="0"/>
            <a:endParaRPr lang="fi-FI" sz="6300" dirty="0"/>
          </a:p>
          <a:p>
            <a:pPr marL="228600" indent="0"/>
            <a:r>
              <a:rPr lang="fi-FI" sz="6300" dirty="0"/>
              <a:t>b) Eräs kansanedustaja ilmoitti, ettei hän äänestä turkistarhauksen kieltävän lakialoitteen puolesta, sillä turkistarhaus on laillinen elinkeino. Mikä kansanedustajan argumentissa on ongelmana? </a:t>
            </a:r>
          </a:p>
          <a:p>
            <a:pPr marL="228600" indent="0"/>
            <a:endParaRPr lang="fi-FI" sz="6300" dirty="0"/>
          </a:p>
          <a:p>
            <a:pPr marL="228600" indent="0"/>
            <a:r>
              <a:rPr lang="fi-FI" sz="6300" dirty="0"/>
              <a:t>c) On sanottu, että maailmassa on saatu enemmän vahinkoa aikaan tottelemalla kuin kapinoimalla. Pohdi, mitä tämä tarkoittaa, ja keksi esimerkkejä.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121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Missä yhteyksissä olet aiemmin kohdannut sanat etiikka ja moraali?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Mitä asioita pidät tärkeinä ja tavoittelemisen arvoisina?</a:t>
            </a:r>
            <a:endParaRPr lang="fi-FI" sz="5400" dirty="0"/>
          </a:p>
          <a:p>
            <a:pPr marL="1371600" lvl="1" indent="-685800" fontAlgn="base"/>
            <a:r>
              <a:rPr lang="fi-FI" dirty="0"/>
              <a:t>Miksi ne ovat sinulle tärkeitä?</a:t>
            </a:r>
          </a:p>
          <a:p>
            <a:pPr marL="1371600" lvl="1" indent="-685800" fontAlgn="base"/>
            <a:r>
              <a:rPr lang="fi-FI" dirty="0"/>
              <a:t>Ovatko ne tärkeitä itsessään vai sen vuoksi, että niistä seuraa jotain muuta hyvää?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Listaa sääntöjä, joita olet noudattanut tällä viikolla.</a:t>
            </a:r>
            <a:endParaRPr lang="fi-FI" sz="5400" dirty="0"/>
          </a:p>
          <a:p>
            <a:pPr marL="1371600" lvl="1" indent="-685800" fontAlgn="base"/>
            <a:r>
              <a:rPr lang="fi-FI" dirty="0"/>
              <a:t>Miksi noudatit kyseisiä sääntöjä?</a:t>
            </a:r>
          </a:p>
          <a:p>
            <a:pPr marL="1371600" lvl="1" indent="-685800" fontAlgn="base"/>
            <a:r>
              <a:rPr lang="fi-FI" dirty="0"/>
              <a:t>Pohdi, miten sääntöjen noudattamista perustellaan yleisellä tasolla.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996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Etiikka tutkii moraalia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Arkikielessä etiikka ja moraali tarkoittavat usein samaa.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Filosofiassa käsitteille voidaan tehdä seuraava ero:</a:t>
            </a:r>
          </a:p>
          <a:p>
            <a:pPr marL="1371600" lvl="1" indent="-685800" fontAlgn="base"/>
            <a:r>
              <a:rPr lang="fi-FI" b="1" dirty="0"/>
              <a:t>Moraali</a:t>
            </a:r>
            <a:r>
              <a:rPr lang="fi-FI" dirty="0"/>
              <a:t> = yksilön tai yhteisön </a:t>
            </a:r>
            <a:r>
              <a:rPr lang="fi-FI" i="1" dirty="0"/>
              <a:t>käsitys </a:t>
            </a:r>
            <a:r>
              <a:rPr lang="fi-FI" dirty="0"/>
              <a:t>oikeasta ja väärästä sekä tämän käsityksen mukainen toiminta</a:t>
            </a:r>
          </a:p>
          <a:p>
            <a:pPr marL="1371600" lvl="1" indent="-685800" fontAlgn="base"/>
            <a:r>
              <a:rPr lang="fi-FI" b="1" dirty="0"/>
              <a:t>Etiikka</a:t>
            </a:r>
            <a:r>
              <a:rPr lang="fi-FI" dirty="0"/>
              <a:t> = filosofian osa-alue, joka </a:t>
            </a:r>
            <a:r>
              <a:rPr lang="fi-FI" i="1" dirty="0"/>
              <a:t>tutkii </a:t>
            </a:r>
            <a:r>
              <a:rPr lang="fi-FI" dirty="0"/>
              <a:t>ja </a:t>
            </a:r>
            <a:r>
              <a:rPr lang="fi-FI" i="1" dirty="0"/>
              <a:t>arvioi </a:t>
            </a:r>
            <a:r>
              <a:rPr lang="fi-FI" dirty="0"/>
              <a:t>moraalia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Etiikka on siis moraalifilosofiaa.</a:t>
            </a:r>
          </a:p>
          <a:p>
            <a:pPr marL="1371600" lvl="1" indent="-685800" fontAlgn="base"/>
            <a:r>
              <a:rPr lang="fi-FI" dirty="0"/>
              <a:t>Mihin erilaiset moraalikäsitykset perustuvat? </a:t>
            </a:r>
          </a:p>
          <a:p>
            <a:pPr marL="1371600" lvl="1" indent="-685800" fontAlgn="base"/>
            <a:r>
              <a:rPr lang="fi-FI" dirty="0"/>
              <a:t>Kuinka perusteltuja ne ovat? </a:t>
            </a:r>
          </a:p>
          <a:p>
            <a:pPr marL="1371600" lvl="1" indent="-685800" fontAlgn="base"/>
            <a:r>
              <a:rPr lang="fi-FI" dirty="0"/>
              <a:t>Mitä moraali ylipäätään on?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Etiikassa kannattaa pyrkiä rakentavaan ja myötätuntoiseen keskusteluun.</a:t>
            </a:r>
          </a:p>
          <a:p>
            <a:pPr marL="1371600" lvl="1" indent="-685800"/>
            <a:r>
              <a:rPr lang="fi-FI" dirty="0"/>
              <a:t>Muuten voi sortua </a:t>
            </a:r>
            <a:r>
              <a:rPr lang="fi-FI" b="1" dirty="0"/>
              <a:t>moralismiin</a:t>
            </a:r>
            <a:r>
              <a:rPr lang="fi-FI" dirty="0"/>
              <a:t>, eli oman moraalin ainoana oikeana pitämiseen ja muiden toiminnan kärkkääseen arvosteluun.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Miksi etiikkaa tarvitaan?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Elämän isoja eettisiä kysymyksiä ei pääse karkuun:</a:t>
            </a:r>
          </a:p>
          <a:p>
            <a:pPr marL="1371600" lvl="1" indent="-685800" fontAlgn="base"/>
            <a:r>
              <a:rPr lang="fi-FI" dirty="0"/>
              <a:t>Miten minun pitäisi kohdella muita?</a:t>
            </a:r>
          </a:p>
          <a:p>
            <a:pPr marL="1371600" lvl="1" indent="-685800" fontAlgn="base"/>
            <a:r>
              <a:rPr lang="fi-FI" dirty="0"/>
              <a:t>Miten eläisin onnellisen ja merkityksellisen elämän?</a:t>
            </a:r>
            <a:endParaRPr lang="fi-FI" sz="42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Arki on täynnä moraalisia valintoja, vaikka emme niitä aina tiedostakaan.</a:t>
            </a:r>
          </a:p>
          <a:p>
            <a:pPr marL="1371600" lvl="1" indent="-685800" fontAlgn="base"/>
            <a:r>
              <a:rPr lang="fi-FI" dirty="0"/>
              <a:t>Esim. elämäntapa, ruokavalio, omien valintojen vaikutus muihin, hyvä elämä, yhteiskunnalliset ongelmat.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Etiikka...</a:t>
            </a:r>
            <a:endParaRPr lang="fi-FI" sz="5400" dirty="0"/>
          </a:p>
          <a:p>
            <a:pPr marL="1371600" lvl="1" indent="-685800"/>
            <a:r>
              <a:rPr lang="fi-FI" dirty="0"/>
              <a:t>havahduttaa näkemään omia sekä muiden moraalisia valintoja</a:t>
            </a:r>
          </a:p>
          <a:p>
            <a:pPr marL="1371600" lvl="1" indent="-685800"/>
            <a:r>
              <a:rPr lang="fi-FI" dirty="0"/>
              <a:t>auttaa moraalin arvioinnissa, perustelemisessa ja oikeutuksessa.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Tekniikan ja tieteen kehitys ei ratkaise eettisiä ongelmia.</a:t>
            </a:r>
          </a:p>
          <a:p>
            <a:pPr marL="1371600" lvl="1" indent="-685800"/>
            <a:r>
              <a:rPr lang="fi-FI" dirty="0"/>
              <a:t>Päinvastoin: tarvitsemme enemmän viisasta eettistä harkintaa. Suuri voima tuo mukanaan suuren vastuun.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009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Arvot ohjaavat toimintaa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Arvo</a:t>
            </a:r>
            <a:r>
              <a:rPr lang="fi-FI" dirty="0"/>
              <a:t> = jotain hyvää ja tavoittelemisen arvoista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Erilaisia arvoalueita:</a:t>
            </a:r>
          </a:p>
          <a:p>
            <a:pPr marL="1371600" lvl="1" indent="-685800" fontAlgn="base"/>
            <a:r>
              <a:rPr lang="fi-FI" dirty="0"/>
              <a:t>Sosiaaliset arvot (esim. luottamus, ystävyys)</a:t>
            </a:r>
          </a:p>
          <a:p>
            <a:pPr marL="1371600" lvl="1" indent="-685800" fontAlgn="base"/>
            <a:r>
              <a:rPr lang="fi-FI" dirty="0"/>
              <a:t>Taloudelliset arvot (esim. raha, tuotto)</a:t>
            </a:r>
          </a:p>
          <a:p>
            <a:pPr marL="1371600" lvl="1" indent="-685800" fontAlgn="base"/>
            <a:r>
              <a:rPr lang="fi-FI" dirty="0"/>
              <a:t>Uskonnolliset arvot (esim. pyhyys, pelastus)</a:t>
            </a:r>
          </a:p>
          <a:p>
            <a:pPr marL="1371600" lvl="1" indent="-685800" fontAlgn="base"/>
            <a:r>
              <a:rPr lang="fi-FI" dirty="0"/>
              <a:t>Terveydelliset arvot (esim. sairauksien välttäminen)</a:t>
            </a:r>
          </a:p>
          <a:p>
            <a:pPr marL="1371600" lvl="1" indent="-685800" fontAlgn="base"/>
            <a:r>
              <a:rPr lang="fi-FI" dirty="0"/>
              <a:t>Hedoniset arvot (esim. nautinto, hyvä fiilis)</a:t>
            </a:r>
          </a:p>
          <a:p>
            <a:pPr marL="1371600" lvl="1" indent="-685800" fontAlgn="base"/>
            <a:r>
              <a:rPr lang="fi-FI" dirty="0"/>
              <a:t>Moraaliset arvot (esim. reiluus, hyvän tekeminen)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Tärkeä erottelu:</a:t>
            </a:r>
          </a:p>
          <a:p>
            <a:pPr marL="1371600" lvl="1" indent="-685800"/>
            <a:r>
              <a:rPr lang="fi-FI" b="1" dirty="0"/>
              <a:t>Välinearvo </a:t>
            </a:r>
            <a:r>
              <a:rPr lang="fi-FI" dirty="0"/>
              <a:t>= tavoitellaan jonkin toisen arvon takia</a:t>
            </a:r>
          </a:p>
          <a:p>
            <a:pPr marL="1828800" lvl="2" indent="-685800" fontAlgn="base"/>
            <a:r>
              <a:rPr lang="fi-FI" dirty="0"/>
              <a:t>Esim. raha, hyöty, koulutus, työpaikka</a:t>
            </a:r>
          </a:p>
          <a:p>
            <a:pPr marL="1371600" lvl="1" indent="-685800"/>
            <a:r>
              <a:rPr lang="fi-FI" b="1" dirty="0"/>
              <a:t>Itseisarvo </a:t>
            </a:r>
            <a:r>
              <a:rPr lang="fi-FI" dirty="0"/>
              <a:t>= tavoitellaan sen itsensä takia</a:t>
            </a:r>
          </a:p>
          <a:p>
            <a:pPr marL="1828800" lvl="2" indent="-685800" fontAlgn="base"/>
            <a:r>
              <a:rPr lang="fi-FI" dirty="0"/>
              <a:t>Esim. totuus, oikeudenmukaisuus, rakkaus, ihmisyys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380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Normit suojelevat arvoja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Yhteiset arvot eivät vielä takaa sujuvaa yhteiseloa, vaan niiden tueksi tarvitaan </a:t>
            </a:r>
            <a:r>
              <a:rPr lang="fi-FI" b="1" dirty="0"/>
              <a:t>normeja.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Normi</a:t>
            </a:r>
            <a:r>
              <a:rPr lang="fi-FI" dirty="0"/>
              <a:t> = sääntö, käsky tai kielto </a:t>
            </a:r>
          </a:p>
          <a:p>
            <a:pPr marL="1371600" lvl="1" indent="-685800" fontAlgn="base"/>
            <a:r>
              <a:rPr lang="fi-FI" dirty="0"/>
              <a:t>Normien tehtävä on </a:t>
            </a:r>
            <a:r>
              <a:rPr lang="fi-FI" i="1" dirty="0"/>
              <a:t>suojella arvoja.</a:t>
            </a:r>
          </a:p>
          <a:p>
            <a:pPr marL="1371600" lvl="1" indent="-685800" fontAlgn="base"/>
            <a:r>
              <a:rPr lang="fi-FI" dirty="0"/>
              <a:t>Esim. Elämän </a:t>
            </a:r>
            <a:r>
              <a:rPr lang="fi-FI" i="1" dirty="0"/>
              <a:t>arvoa</a:t>
            </a:r>
            <a:r>
              <a:rPr lang="fi-FI" dirty="0"/>
              <a:t> suojelee </a:t>
            </a:r>
            <a:r>
              <a:rPr lang="fi-FI" i="1" dirty="0"/>
              <a:t>normi ”</a:t>
            </a:r>
            <a:r>
              <a:rPr lang="fi-FI" dirty="0"/>
              <a:t>älä tapa!”.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Erilaisia normeja:</a:t>
            </a:r>
            <a:endParaRPr lang="fi-FI" sz="5400" b="1" dirty="0"/>
          </a:p>
          <a:p>
            <a:pPr marL="1371600" lvl="1" indent="-685800" fontAlgn="base"/>
            <a:r>
              <a:rPr lang="fi-FI" dirty="0"/>
              <a:t>Tapanormit: Keitto syödään lusikalla.</a:t>
            </a:r>
          </a:p>
          <a:p>
            <a:pPr marL="1371600" lvl="1" indent="-685800" fontAlgn="base"/>
            <a:r>
              <a:rPr lang="fi-FI" dirty="0"/>
              <a:t>Lait: Älä aja ylinopeutta.</a:t>
            </a:r>
          </a:p>
          <a:p>
            <a:pPr marL="1371600" lvl="1" indent="-685800" fontAlgn="base"/>
            <a:r>
              <a:rPr lang="fi-FI" dirty="0"/>
              <a:t>Moraaliset normit: Älä petä ystävän luottamusta.</a:t>
            </a:r>
          </a:p>
          <a:p>
            <a:pPr marL="1371600" lvl="1" indent="-685800" fontAlgn="base"/>
            <a:r>
              <a:rPr lang="fi-FI" dirty="0"/>
              <a:t>Huom. Moraali ei ole sama asia kuin laki!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Sanktio:</a:t>
            </a:r>
            <a:r>
              <a:rPr lang="fi-FI" dirty="0"/>
              <a:t> normien noudattamiseen tai rikkomiseen liittyvä seuraus</a:t>
            </a:r>
            <a:endParaRPr lang="fi-FI" sz="5400" b="1" dirty="0"/>
          </a:p>
          <a:p>
            <a:pPr marL="1371600" lvl="1" indent="-685800" fontAlgn="base"/>
            <a:r>
              <a:rPr lang="fi-FI" b="1" dirty="0"/>
              <a:t>Noudattaminen:</a:t>
            </a:r>
            <a:r>
              <a:rPr lang="fi-FI" dirty="0"/>
              <a:t> normaalius, palkinto, hyväksyntä, ihailu </a:t>
            </a:r>
          </a:p>
          <a:p>
            <a:pPr marL="1371600" lvl="1" indent="-685800" fontAlgn="base"/>
            <a:r>
              <a:rPr lang="fi-FI" b="1" dirty="0"/>
              <a:t>Rikkominen:</a:t>
            </a:r>
            <a:r>
              <a:rPr lang="fi-FI" dirty="0"/>
              <a:t> sosiaaliset rangaistukset, esim. outous, paheksunta / lailliset rangaistukset: varoitus, sakko, vankeus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306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Moraaliväitteiden piirteitä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R. M. </a:t>
            </a:r>
            <a:r>
              <a:rPr lang="fi-FI" dirty="0" err="1"/>
              <a:t>Haren</a:t>
            </a:r>
            <a:r>
              <a:rPr lang="fi-FI" dirty="0"/>
              <a:t> mukaan moraalia koskevat väitteet ovat:</a:t>
            </a:r>
          </a:p>
          <a:p>
            <a:pPr marL="1600200" lvl="1" indent="-914400">
              <a:buFont typeface="+mj-lt"/>
              <a:buAutoNum type="arabicPeriod"/>
            </a:pPr>
            <a:r>
              <a:rPr lang="fi-FI" b="1" dirty="0"/>
              <a:t>Universaaleja</a:t>
            </a:r>
            <a:r>
              <a:rPr lang="fi-FI" dirty="0"/>
              <a:t>:</a:t>
            </a:r>
            <a:r>
              <a:rPr lang="fi-FI" b="1" dirty="0"/>
              <a:t> </a:t>
            </a:r>
            <a:r>
              <a:rPr lang="fi-FI" dirty="0"/>
              <a:t>Moraaliset väitteet koskevat kaikkia.</a:t>
            </a:r>
          </a:p>
          <a:p>
            <a:pPr marL="1600200" lvl="1" indent="-914400">
              <a:buFont typeface="+mj-lt"/>
              <a:buAutoNum type="arabicPeriod"/>
            </a:pPr>
            <a:r>
              <a:rPr lang="fi-FI" b="1" dirty="0"/>
              <a:t>Käskeviä </a:t>
            </a:r>
            <a:r>
              <a:rPr lang="fi-FI" dirty="0"/>
              <a:t>(preskriptiivisiä): Moraali velvoittaa toimimaan tietyllä tavalla.</a:t>
            </a:r>
          </a:p>
          <a:p>
            <a:pPr marL="1600200" lvl="1" indent="-914400">
              <a:buFont typeface="+mj-lt"/>
              <a:buAutoNum type="arabicPeriod"/>
            </a:pPr>
            <a:r>
              <a:rPr lang="fi-FI" b="1" dirty="0"/>
              <a:t>Itsenäisiä </a:t>
            </a:r>
            <a:r>
              <a:rPr lang="fi-FI" dirty="0"/>
              <a:t>(autonomisia): Moraalia ei voi johtaa muista arvokkaista asioista tai tosiasioista.</a:t>
            </a:r>
          </a:p>
          <a:p>
            <a:pPr marL="1600200" lvl="1" indent="-914400">
              <a:buFont typeface="+mj-lt"/>
              <a:buAutoNum type="arabicPeriod"/>
            </a:pPr>
            <a:r>
              <a:rPr lang="fi-FI" b="1" dirty="0"/>
              <a:t>Ylivertaisia</a:t>
            </a:r>
            <a:r>
              <a:rPr lang="fi-FI" dirty="0"/>
              <a:t>: Moraaliset arvot ovat tärkeämpiä – tai ainakin niiden pitäisi olla – kuin muut arvot (esim. taloudelliset, hedoniset, sosiaaliset).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dirty="0"/>
              <a:t>Analysoi väitettä ”viattoman tappaminen on väärin” </a:t>
            </a:r>
            <a:r>
              <a:rPr lang="fi-FI" dirty="0" err="1"/>
              <a:t>Haren</a:t>
            </a:r>
            <a:r>
              <a:rPr lang="fi-FI" dirty="0"/>
              <a:t> moraaliväitteiden piirteiden avulla.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875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Tehdä vai jättää tekemättä?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/>
              <a:t>Akti</a:t>
            </a:r>
            <a:r>
              <a:rPr lang="fi-FI" dirty="0"/>
              <a:t> = valittu teko</a:t>
            </a:r>
          </a:p>
          <a:p>
            <a:pPr marL="1371600" lvl="1" indent="-685800" fontAlgn="base"/>
            <a:r>
              <a:rPr lang="fi-FI" dirty="0"/>
              <a:t>Esim. rahan antaminen apua tarvitsevalle</a:t>
            </a:r>
            <a:endParaRPr lang="fi-FI" sz="4800" dirty="0"/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b="1" dirty="0" err="1"/>
              <a:t>Omissio</a:t>
            </a:r>
            <a:r>
              <a:rPr lang="fi-FI" dirty="0"/>
              <a:t> = tekemättä jättäminen, jolla on moraalista merkitystä</a:t>
            </a:r>
          </a:p>
          <a:p>
            <a:pPr marL="1371600" lvl="1" indent="-685800" fontAlgn="base"/>
            <a:r>
              <a:rPr lang="fi-FI" dirty="0"/>
              <a:t>Esim. avuntarpeen sivuuttaminen</a:t>
            </a:r>
            <a:endParaRPr lang="fi-FI" sz="48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Moni kokee, että aktilla on enemmän moraalista painoarvoa kuin </a:t>
            </a:r>
            <a:r>
              <a:rPr lang="fi-FI" dirty="0" err="1"/>
              <a:t>omissiolla</a:t>
            </a:r>
            <a:r>
              <a:rPr lang="fi-FI" dirty="0"/>
              <a:t>.</a:t>
            </a:r>
          </a:p>
          <a:p>
            <a:pPr marL="1371600" lvl="1" indent="-685800" fontAlgn="base"/>
            <a:r>
              <a:rPr lang="fi-FI" dirty="0" err="1"/>
              <a:t>Omission</a:t>
            </a:r>
            <a:r>
              <a:rPr lang="fi-FI" dirty="0"/>
              <a:t> seuraukset saattavat kuitenkin olla yhtä merkittävä kuin aktin.</a:t>
            </a:r>
            <a:endParaRPr lang="fi-FI" sz="4200" dirty="0"/>
          </a:p>
          <a:p>
            <a:pPr marL="1371600" lvl="1" indent="-685800" fontAlgn="base"/>
            <a:r>
              <a:rPr lang="fi-FI" dirty="0"/>
              <a:t>Esim. onnettomuuspaikan ohi ajaminen</a:t>
            </a:r>
            <a:endParaRPr lang="fi-FI" sz="42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Monesta </a:t>
            </a:r>
            <a:r>
              <a:rPr lang="fi-FI" dirty="0" err="1"/>
              <a:t>omissiosta</a:t>
            </a:r>
            <a:r>
              <a:rPr lang="fi-FI" dirty="0"/>
              <a:t> on myös laillisia sanktioita.</a:t>
            </a:r>
          </a:p>
          <a:p>
            <a:pPr marL="1371600" lvl="1" indent="-685800" fontAlgn="base"/>
            <a:r>
              <a:rPr lang="fi-FI" dirty="0"/>
              <a:t>Esim. pummilla matkustaminen, verojen maksamatta jättäminen, varusmies- ja siviilipalveluksesta kieltäytyminen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Aktien ja </a:t>
            </a:r>
            <a:r>
              <a:rPr lang="fi-FI" dirty="0" err="1"/>
              <a:t>omissioiden</a:t>
            </a:r>
            <a:r>
              <a:rPr lang="fi-FI" dirty="0"/>
              <a:t> arvioinnissa pitää ottaa huomioon </a:t>
            </a:r>
            <a:r>
              <a:rPr lang="fi-FI" b="1" dirty="0"/>
              <a:t>intentio</a:t>
            </a:r>
            <a:r>
              <a:rPr lang="fi-FI" dirty="0"/>
              <a:t>, eli tekijän tarkoitus ja motiivi.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4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Etiikan osa-alueet </a:t>
            </a:r>
            <a:br>
              <a:rPr lang="fi-FI" dirty="0"/>
            </a:br>
            <a:r>
              <a:rPr lang="fi-FI" dirty="0"/>
              <a:t>– Pohdintaa ja käytäntöä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1</a:t>
            </a:r>
            <a:endParaRPr dirty="0"/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A2C4344F-8BA5-CC46-9688-307879490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24008"/>
              </p:ext>
            </p:extLst>
          </p:nvPr>
        </p:nvGraphicFramePr>
        <p:xfrm>
          <a:off x="1234439" y="3753237"/>
          <a:ext cx="21915120" cy="83473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05040">
                  <a:extLst>
                    <a:ext uri="{9D8B030D-6E8A-4147-A177-3AD203B41FA5}">
                      <a16:colId xmlns:a16="http://schemas.microsoft.com/office/drawing/2014/main" val="1134730784"/>
                    </a:ext>
                  </a:extLst>
                </a:gridCol>
                <a:gridCol w="7305040">
                  <a:extLst>
                    <a:ext uri="{9D8B030D-6E8A-4147-A177-3AD203B41FA5}">
                      <a16:colId xmlns:a16="http://schemas.microsoft.com/office/drawing/2014/main" val="663695673"/>
                    </a:ext>
                  </a:extLst>
                </a:gridCol>
                <a:gridCol w="7305040">
                  <a:extLst>
                    <a:ext uri="{9D8B030D-6E8A-4147-A177-3AD203B41FA5}">
                      <a16:colId xmlns:a16="http://schemas.microsoft.com/office/drawing/2014/main" val="2895856504"/>
                    </a:ext>
                  </a:extLst>
                </a:gridCol>
              </a:tblGrid>
              <a:tr h="829065">
                <a:tc>
                  <a:txBody>
                    <a:bodyPr/>
                    <a:lstStyle/>
                    <a:p>
                      <a:pPr algn="ctr"/>
                      <a:r>
                        <a:rPr lang="fi-FI" sz="5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Osa-alue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5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Tehtävä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5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Esimerkki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883639"/>
                  </a:ext>
                </a:extLst>
              </a:tr>
              <a:tr h="1624814"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Normatiivinen etiikka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Ohjaa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”Ihmiselämällä on itseisarvo, joten tappaminen on aina väärin.”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505147"/>
                  </a:ext>
                </a:extLst>
              </a:tr>
              <a:tr h="1624814"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Deskriptiivinen etiikka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Kuvaa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”Kyselytutkimuksen mukaan 73% suomalaisista sallisi eutanasian.”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165870"/>
                  </a:ext>
                </a:extLst>
              </a:tr>
              <a:tr h="1624814"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Metaetiikka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Etsii perusteita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”Jokainen kulttuuri päättää itse, onko eutanasia oikein vai väärin.”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559707"/>
                  </a:ext>
                </a:extLst>
              </a:tr>
              <a:tr h="2558475"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Soveltava etiikka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Soveltaa käytäntöön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”Eutanasia pitäisi sallia tilanteessa, jossa toivoa parantumisesta ei ole ja potilas kärsii sietämättömistä kivuista.”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1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7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7F0498-C824-4BB6-B9B7-9FF68E13C5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ACE6FB-FA15-4E57-8124-94EC0A3C9091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ae6f4c56-1b40-49ce-a64e-cede96ac5a44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842ccd07-6dee-4268-8983-d0cc307909f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FF0998A-9CDB-430B-ACB4-6A243DCFCA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1220</Words>
  <Application>Microsoft Office PowerPoint</Application>
  <PresentationFormat>Mukautettu</PresentationFormat>
  <Paragraphs>137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1. Mitä etiikka on?</vt:lpstr>
      <vt:lpstr>Virittäytyminen aiheeseen</vt:lpstr>
      <vt:lpstr>Etiikka tutkii moraalia</vt:lpstr>
      <vt:lpstr>Miksi etiikkaa tarvitaan?</vt:lpstr>
      <vt:lpstr>Arvot ohjaavat toimintaa</vt:lpstr>
      <vt:lpstr>Normit suojelevat arvoja</vt:lpstr>
      <vt:lpstr>Moraaliväitteiden piirteitä</vt:lpstr>
      <vt:lpstr>Tehdä vai jättää tekemättä?</vt:lpstr>
      <vt:lpstr>Etiikan osa-alueet  – Pohdintaa ja käytäntöä</vt:lpstr>
      <vt:lpstr>Tehtävä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Mitä etiikka on?</dc:title>
  <dc:creator>Roms Jochen</dc:creator>
  <cp:lastModifiedBy>Roms Jochen</cp:lastModifiedBy>
  <cp:revision>11</cp:revision>
  <cp:lastPrinted>2022-09-29T08:26:29Z</cp:lastPrinted>
  <dcterms:modified xsi:type="dcterms:W3CDTF">2023-04-13T10:33:05Z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