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6" r:id="rId1"/>
  </p:sldMasterIdLst>
  <p:notesMasterIdLst>
    <p:notesMasterId r:id="rId15"/>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Lst>
  <p:sldSz cx="24384000" cy="13716000"/>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316"/>
  </p:normalViewPr>
  <p:slideViewPr>
    <p:cSldViewPr snapToGrid="0" snapToObjects="1">
      <p:cViewPr varScale="1">
        <p:scale>
          <a:sx n="38" d="100"/>
          <a:sy n="38" d="100"/>
        </p:scale>
        <p:origin x="3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4283" cy="49829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8645" y="0"/>
            <a:ext cx="2944283" cy="498295"/>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3107"/>
            <a:ext cx="2944283" cy="498294"/>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8645" y="9433107"/>
            <a:ext cx="2944283" cy="498294"/>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569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8127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6017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rtl="0"/>
            <a:r>
              <a:rPr lang="fi-FI" sz="1200" b="1" i="0" u="none" strike="noStrike" cap="none" dirty="0">
                <a:solidFill>
                  <a:schemeClr val="dk1"/>
                </a:solidFill>
                <a:effectLst/>
                <a:latin typeface="Calibri"/>
                <a:ea typeface="Calibri"/>
                <a:cs typeface="Calibri"/>
                <a:sym typeface="Calibri"/>
              </a:rPr>
              <a:t>Tehtävän avaus:</a:t>
            </a:r>
          </a:p>
          <a:p>
            <a:pPr rtl="0"/>
            <a:endParaRPr lang="fi-FI" sz="1200" b="0" i="0" u="none" strike="noStrike" cap="none" dirty="0">
              <a:solidFill>
                <a:schemeClr val="dk1"/>
              </a:solidFill>
              <a:effectLst/>
              <a:latin typeface="Calibri"/>
              <a:ea typeface="Calibri"/>
              <a:cs typeface="Calibri"/>
              <a:sym typeface="Calibri"/>
            </a:endParaRPr>
          </a:p>
          <a:p>
            <a:pPr rtl="0">
              <a:buAutoNum type="alphaLcParenR"/>
            </a:pPr>
            <a:r>
              <a:rPr lang="fi-FI" sz="1200" b="0" i="0" u="none" strike="noStrike" cap="none" dirty="0">
                <a:solidFill>
                  <a:schemeClr val="dk1"/>
                </a:solidFill>
                <a:effectLst/>
                <a:latin typeface="Calibri"/>
                <a:ea typeface="Calibri"/>
                <a:cs typeface="Calibri"/>
                <a:sym typeface="Calibri"/>
              </a:rPr>
              <a:t>Jos hyväksyy eutanasian, onko johdonmukaisuuden vuoksi hyväksyttävä myös itsemurha? Perustele. </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Ei, sillä itsemurha ja eutanasia ovat eettisesti arvioituna hyvin erilaisia tekoja: Itsemurhan perusteena voi olla vain ohimenevä toivottomuus. Tällaista tekoa hautovaa ihmistä voidaan auttaa.</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Yksilön subjektiivinen arvio oman elämän mielekkyydestä voi muuttua paremmaksi. Tällöin myös hänen halunsa elää palaa.</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Eutanasia taas perustuu asiantuntijan objektiiviseen arvioon, että potilaalla ei ole realistista mahdollisuutta parantua, ja että loppuelämä olisi lähinnä kärsimistä.</a:t>
            </a:r>
            <a:br>
              <a:rPr lang="fi-FI" sz="1200" b="0" i="0" u="none" strike="noStrike" cap="none" dirty="0">
                <a:solidFill>
                  <a:schemeClr val="dk1"/>
                </a:solidFill>
                <a:effectLst/>
                <a:latin typeface="Calibri"/>
                <a:ea typeface="Calibri"/>
                <a:cs typeface="Calibri"/>
                <a:sym typeface="Calibri"/>
              </a:rPr>
            </a:br>
            <a:endParaRPr lang="fi-FI" sz="1200" b="0" i="0" u="none" strike="noStrike" cap="none" dirty="0">
              <a:solidFill>
                <a:schemeClr val="dk1"/>
              </a:solidFill>
              <a:effectLst/>
              <a:latin typeface="Calibri"/>
              <a:ea typeface="Calibri"/>
              <a:cs typeface="Calibri"/>
              <a:sym typeface="Calibri"/>
            </a:endParaRPr>
          </a:p>
          <a:p>
            <a:pPr rtl="0"/>
            <a:r>
              <a:rPr lang="fi-FI" sz="1200" b="0" i="0" u="none" strike="noStrike" cap="none" dirty="0">
                <a:solidFill>
                  <a:schemeClr val="dk1"/>
                </a:solidFill>
                <a:effectLst/>
                <a:latin typeface="Calibri"/>
                <a:ea typeface="Calibri"/>
                <a:cs typeface="Calibri"/>
                <a:sym typeface="Calibri"/>
              </a:rPr>
              <a:t>b) Eutanasian puolustajat sanovat usein, että kaikilla on oikeus arvokkaaseen kuolemaan. Mitä ”arvokas kuolema” voisi tarkoittaa? </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Opiskelijan oma vastaus.</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Mahdollisia näkökulmia: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Kuolema on arvokas, jos ihminen pystyy siihen asti elämään arvokasta elämää. </a:t>
            </a:r>
          </a:p>
          <a:p>
            <a:pPr lvl="2"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Esim. päättämään omista asioistaan ja säilyttämään toimintakykynsä (”kuoleminen saappaat jalassa”).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Arvokkuuteen voi liittyä myös se, että kuolema tapahtuu rauhallisesti ilman tarpeettomia tuskia.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Moni ajattelee, että myös asioiden saattaminen päätökseen ja elämän arvioiminen kokonaisuutena on tärkeää  (”olen elänyt hyvän elämän, mikään ei jäänyt kesken”).</a:t>
            </a: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706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43025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2509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5306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0570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fi-FI" b="1" dirty="0"/>
              <a:t>Tehtävän avaus:</a:t>
            </a:r>
          </a:p>
          <a:p>
            <a:pPr marL="0" lvl="0" indent="0" algn="l" rtl="0">
              <a:spcBef>
                <a:spcPts val="0"/>
              </a:spcBef>
              <a:spcAft>
                <a:spcPts val="0"/>
              </a:spcAft>
              <a:buNone/>
            </a:pPr>
            <a:endParaRPr lang="fi-FI" sz="1200" b="1" i="0" u="none" strike="noStrike" cap="none" dirty="0">
              <a:solidFill>
                <a:schemeClr val="dk1"/>
              </a:solidFill>
              <a:effectLst/>
              <a:latin typeface="Calibri"/>
              <a:ea typeface="Calibri"/>
              <a:cs typeface="Calibri"/>
              <a:sym typeface="Calibri"/>
            </a:endParaRPr>
          </a:p>
          <a:p>
            <a:pPr marL="0" lvl="0" indent="0" algn="l" rtl="0">
              <a:spcBef>
                <a:spcPts val="0"/>
              </a:spcBef>
              <a:spcAft>
                <a:spcPts val="0"/>
              </a:spcAft>
              <a:buNone/>
            </a:pPr>
            <a:r>
              <a:rPr lang="fi-FI" sz="1200" b="0" i="0" u="none" strike="noStrike" cap="none" dirty="0">
                <a:solidFill>
                  <a:schemeClr val="dk1"/>
                </a:solidFill>
                <a:effectLst/>
                <a:latin typeface="Calibri"/>
                <a:ea typeface="Calibri"/>
                <a:cs typeface="Calibri"/>
                <a:sym typeface="Calibri"/>
              </a:rPr>
              <a:t>a) Vertaile heidän oikeuksiaan. </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Sikiö:</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Onko sikiöllä oikeus elämään? Entä hyvään elämään? </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Kumpi oikeus on perustavampi, jos vanhemmat toteavat, ettei heillä ole kykyä tai halua tarjota lapselle hyvää elämää?</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Äiti:</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Äidillä on oikeus päättää omasta kehostaan, eli oikeus synnyttää tai olla synnyttämättä. </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Äidin oikeutta omaan ruumiiseensa perustelee myös se, että hän joutuu kummassakin tapauksessa kohtaamaan valinnan riskit.</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Isä: </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Lain mukaan isällä ei ole valtaa aborttiratkaisussa. </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Pitäisikö myös isällä olla oikeus päättää abortista tai synnytyksestä? </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Jos ei, millä perusteella nainen voi pakottaa miehen isäksi? Miksi mies, joka ei olisi halunnut lasta, määrätään kuitenkin elatusvelvolliseksi? </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Meneekö lapsen etu isän edun edelle?</a:t>
            </a:r>
            <a:br>
              <a:rPr lang="fi-FI" sz="1200" b="0" i="0" u="none" strike="noStrike" cap="none" dirty="0">
                <a:solidFill>
                  <a:schemeClr val="dk1"/>
                </a:solidFill>
                <a:effectLst/>
                <a:latin typeface="Calibri"/>
                <a:ea typeface="Calibri"/>
                <a:cs typeface="Calibri"/>
                <a:sym typeface="Calibri"/>
              </a:rPr>
            </a:br>
            <a:endParaRPr lang="fi-FI" sz="1200" b="0" i="0" u="none" strike="noStrike" cap="none" dirty="0">
              <a:solidFill>
                <a:schemeClr val="dk1"/>
              </a:solidFill>
              <a:effectLst/>
              <a:latin typeface="Calibri"/>
              <a:ea typeface="Calibri"/>
              <a:cs typeface="Calibri"/>
              <a:sym typeface="Calibri"/>
            </a:endParaRPr>
          </a:p>
          <a:p>
            <a:r>
              <a:rPr lang="fi-FI" sz="1200" b="0" i="0" u="none" strike="noStrike" cap="none" dirty="0">
                <a:solidFill>
                  <a:schemeClr val="dk1"/>
                </a:solidFill>
                <a:effectLst/>
                <a:latin typeface="Calibri"/>
                <a:ea typeface="Calibri"/>
                <a:cs typeface="Calibri"/>
                <a:sym typeface="Calibri"/>
              </a:rPr>
              <a:t>b) Onko isällä oikeus vaatia naista synnyttämään hänen lapsensa? Entä keskeyttämään raskaus?</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Nainen voi vaatia miehen isäksi, ts. nainen voi synnyttää vastoin miehen tahtoa. Miehellä ei ole samaa oikeutta. Miten tätä voi perustella? </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Ongelman ydin on se, että luonto asettaa naisen ja miehen aborttikysymyksessä biologisesti aivan eri asemaan – olosuhteet eivät mahdollista oikeudenmukaisuutta.</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Vaihtoehtokin on selvästi ongelmallinen: pitäisikö naisen synnyttää vasten tahtoaan? Entä naisen itsemääräämisoikeus eli autonomia?</a:t>
            </a:r>
            <a:br>
              <a:rPr lang="fi-FI" sz="1200" b="1" i="0" u="none" strike="noStrike" cap="none" dirty="0">
                <a:solidFill>
                  <a:schemeClr val="dk1"/>
                </a:solidFill>
                <a:effectLst/>
                <a:latin typeface="Calibri"/>
                <a:ea typeface="Calibri"/>
                <a:cs typeface="Calibri"/>
                <a:sym typeface="Calibri"/>
              </a:rPr>
            </a:br>
            <a:endParaRPr lang="fi-FI" sz="1200" b="1" i="0" u="none" strike="noStrike" cap="none" dirty="0">
              <a:solidFill>
                <a:schemeClr val="dk1"/>
              </a:solidFill>
              <a:effectLst/>
              <a:latin typeface="Calibri"/>
              <a:ea typeface="Calibri"/>
              <a:cs typeface="Calibri"/>
              <a:sym typeface="Calibri"/>
            </a:endParaRPr>
          </a:p>
          <a:p>
            <a:r>
              <a:rPr lang="fi-FI" sz="1200" b="0" i="0" u="none" strike="noStrike" cap="none" dirty="0">
                <a:solidFill>
                  <a:schemeClr val="dk1"/>
                </a:solidFill>
                <a:effectLst/>
                <a:latin typeface="Calibri"/>
                <a:ea typeface="Calibri"/>
                <a:cs typeface="Calibri"/>
                <a:sym typeface="Calibri"/>
              </a:rPr>
              <a:t>c) Jos äidiltä vaaditaan lapsen synnyttämistä vastoin hänen tahtoaan, voiko isän vastaavasti velvoittaa osallistumaan raskausajan lääkärikäynteihin, synnytykseen ja vauvanhoitoon?</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Kyllä, koska lasten oikeuksien ajatellaan usein olevan erityisen tärkeitä verrattuna aikuisten oikeuksiin.</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Eli isän ja äidin oikeuksiin voidaan puuttua vetoamalla lapsen etuun ja oikeuksiin: lapsi on tilanteen suhteen viaton ja haavoittuvaisessa asemassa.</a:t>
            </a:r>
          </a:p>
          <a:p>
            <a:pPr rtl="0">
              <a:buFont typeface="Arial" panose="020B0604020202020204" pitchFamily="34" charset="0"/>
              <a:buChar char="•"/>
            </a:pPr>
            <a:r>
              <a:rPr lang="fi-FI" sz="1200" b="0" i="0" u="none" strike="noStrike" cap="none" dirty="0" err="1">
                <a:solidFill>
                  <a:schemeClr val="dk1"/>
                </a:solidFill>
                <a:effectLst/>
                <a:latin typeface="Calibri"/>
                <a:ea typeface="Calibri"/>
                <a:cs typeface="Calibri"/>
                <a:sym typeface="Calibri"/>
              </a:rPr>
              <a:t>Vanhemmuutteen</a:t>
            </a:r>
            <a:r>
              <a:rPr lang="fi-FI" sz="1200" b="0" i="0" u="none" strike="noStrike" cap="none" dirty="0">
                <a:solidFill>
                  <a:schemeClr val="dk1"/>
                </a:solidFill>
                <a:effectLst/>
                <a:latin typeface="Calibri"/>
                <a:ea typeface="Calibri"/>
                <a:cs typeface="Calibri"/>
                <a:sym typeface="Calibri"/>
              </a:rPr>
              <a:t> liittyvien </a:t>
            </a:r>
            <a:r>
              <a:rPr lang="fi-FI" sz="1200" b="0" i="0" u="none" strike="noStrike" cap="none" dirty="0" err="1">
                <a:solidFill>
                  <a:schemeClr val="dk1"/>
                </a:solidFill>
                <a:effectLst/>
                <a:latin typeface="Calibri"/>
                <a:ea typeface="Calibri"/>
                <a:cs typeface="Calibri"/>
                <a:sym typeface="Calibri"/>
              </a:rPr>
              <a:t>velvolisuuksien</a:t>
            </a:r>
            <a:r>
              <a:rPr lang="fi-FI" sz="1200" b="0" i="0" u="none" strike="noStrike" cap="none" dirty="0">
                <a:solidFill>
                  <a:schemeClr val="dk1"/>
                </a:solidFill>
                <a:effectLst/>
                <a:latin typeface="Calibri"/>
                <a:ea typeface="Calibri"/>
                <a:cs typeface="Calibri"/>
                <a:sym typeface="Calibri"/>
              </a:rPr>
              <a:t> tehtävä on taata lapsen oikeuksien toteutuminen.</a:t>
            </a:r>
          </a:p>
          <a:p>
            <a:pPr marL="0" lvl="0" indent="0" algn="l" rtl="0">
              <a:spcBef>
                <a:spcPts val="0"/>
              </a:spcBef>
              <a:spcAft>
                <a:spcPts val="0"/>
              </a:spcAft>
              <a:buNone/>
            </a:pPr>
            <a:endParaRPr b="1" dirty="0"/>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751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5840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9249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2"/>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2"/>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22" name="Google Shape;22;p3"/>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23" name="Google Shape;23;p3"/>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8_Image Half Full">
  <p:cSld name="18_Image Half Full">
    <p:spTree>
      <p:nvGrpSpPr>
        <p:cNvPr id="1" name="Shape 35"/>
        <p:cNvGrpSpPr/>
        <p:nvPr/>
      </p:nvGrpSpPr>
      <p:grpSpPr>
        <a:xfrm>
          <a:off x="0" y="0"/>
          <a:ext cx="0" cy="0"/>
          <a:chOff x="0" y="0"/>
          <a:chExt cx="0" cy="0"/>
        </a:xfrm>
      </p:grpSpPr>
      <p:sp>
        <p:nvSpPr>
          <p:cNvPr id="36" name="Google Shape;36;p5"/>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37" name="Google Shape;37;p5"/>
          <p:cNvSpPr txBox="1">
            <a:spLocks noGrp="1"/>
          </p:cNvSpPr>
          <p:nvPr>
            <p:ph type="body" idx="1"/>
          </p:nvPr>
        </p:nvSpPr>
        <p:spPr>
          <a:xfrm>
            <a:off x="1621943" y="3160738"/>
            <a:ext cx="10942861" cy="83998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38" name="Google Shape;38;p5"/>
          <p:cNvSpPr>
            <a:spLocks noGrp="1"/>
          </p:cNvSpPr>
          <p:nvPr>
            <p:ph type="pic" idx="2"/>
          </p:nvPr>
        </p:nvSpPr>
        <p:spPr>
          <a:xfrm>
            <a:off x="13460186" y="0"/>
            <a:ext cx="10923814" cy="13716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39" name="Google Shape;39;p5"/>
          <p:cNvSpPr txBox="1">
            <a:spLocks noGrp="1"/>
          </p:cNvSpPr>
          <p:nvPr>
            <p:ph type="sldNum" idx="12"/>
          </p:nvPr>
        </p:nvSpPr>
        <p:spPr>
          <a:xfrm>
            <a:off x="17624213"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8F8F8F"/>
                </a:solidFill>
                <a:latin typeface="Calibri"/>
                <a:ea typeface="Calibri"/>
                <a:cs typeface="Calibri"/>
                <a:sym typeface="Calibri"/>
              </a:defRPr>
            </a:lvl1pPr>
            <a:lvl2pPr marL="0" lvl="1" indent="0" algn="r">
              <a:spcBef>
                <a:spcPts val="0"/>
              </a:spcBef>
              <a:buNone/>
              <a:defRPr sz="2400" b="0" i="0" u="none" strike="noStrike" cap="none">
                <a:solidFill>
                  <a:srgbClr val="8F8F8F"/>
                </a:solidFill>
                <a:latin typeface="Calibri"/>
                <a:ea typeface="Calibri"/>
                <a:cs typeface="Calibri"/>
                <a:sym typeface="Calibri"/>
              </a:defRPr>
            </a:lvl2pPr>
            <a:lvl3pPr marL="0" lvl="2" indent="0" algn="r">
              <a:spcBef>
                <a:spcPts val="0"/>
              </a:spcBef>
              <a:buNone/>
              <a:defRPr sz="2400" b="0" i="0" u="none" strike="noStrike" cap="none">
                <a:solidFill>
                  <a:srgbClr val="8F8F8F"/>
                </a:solidFill>
                <a:latin typeface="Calibri"/>
                <a:ea typeface="Calibri"/>
                <a:cs typeface="Calibri"/>
                <a:sym typeface="Calibri"/>
              </a:defRPr>
            </a:lvl3pPr>
            <a:lvl4pPr marL="0" lvl="3" indent="0" algn="r">
              <a:spcBef>
                <a:spcPts val="0"/>
              </a:spcBef>
              <a:buNone/>
              <a:defRPr sz="2400" b="0" i="0" u="none" strike="noStrike" cap="none">
                <a:solidFill>
                  <a:srgbClr val="8F8F8F"/>
                </a:solidFill>
                <a:latin typeface="Calibri"/>
                <a:ea typeface="Calibri"/>
                <a:cs typeface="Calibri"/>
                <a:sym typeface="Calibri"/>
              </a:defRPr>
            </a:lvl4pPr>
            <a:lvl5pPr marL="0" lvl="4" indent="0" algn="r">
              <a:spcBef>
                <a:spcPts val="0"/>
              </a:spcBef>
              <a:buNone/>
              <a:defRPr sz="2400" b="0" i="0" u="none" strike="noStrike" cap="none">
                <a:solidFill>
                  <a:srgbClr val="8F8F8F"/>
                </a:solidFill>
                <a:latin typeface="Calibri"/>
                <a:ea typeface="Calibri"/>
                <a:cs typeface="Calibri"/>
                <a:sym typeface="Calibri"/>
              </a:defRPr>
            </a:lvl5pPr>
            <a:lvl6pPr marL="0" lvl="5" indent="0" algn="r">
              <a:spcBef>
                <a:spcPts val="0"/>
              </a:spcBef>
              <a:buNone/>
              <a:defRPr sz="2400" b="0" i="0" u="none" strike="noStrike" cap="none">
                <a:solidFill>
                  <a:srgbClr val="8F8F8F"/>
                </a:solidFill>
                <a:latin typeface="Calibri"/>
                <a:ea typeface="Calibri"/>
                <a:cs typeface="Calibri"/>
                <a:sym typeface="Calibri"/>
              </a:defRPr>
            </a:lvl6pPr>
            <a:lvl7pPr marL="0" lvl="6" indent="0" algn="r">
              <a:spcBef>
                <a:spcPts val="0"/>
              </a:spcBef>
              <a:buNone/>
              <a:defRPr sz="2400" b="0" i="0" u="none" strike="noStrike" cap="none">
                <a:solidFill>
                  <a:srgbClr val="8F8F8F"/>
                </a:solidFill>
                <a:latin typeface="Calibri"/>
                <a:ea typeface="Calibri"/>
                <a:cs typeface="Calibri"/>
                <a:sym typeface="Calibri"/>
              </a:defRPr>
            </a:lvl7pPr>
            <a:lvl8pPr marL="0" lvl="7" indent="0" algn="r">
              <a:spcBef>
                <a:spcPts val="0"/>
              </a:spcBef>
              <a:buNone/>
              <a:defRPr sz="2400" b="0" i="0" u="none" strike="noStrike" cap="none">
                <a:solidFill>
                  <a:srgbClr val="8F8F8F"/>
                </a:solidFill>
                <a:latin typeface="Calibri"/>
                <a:ea typeface="Calibri"/>
                <a:cs typeface="Calibri"/>
                <a:sym typeface="Calibri"/>
              </a:defRPr>
            </a:lvl8pPr>
            <a:lvl9pPr marL="0" lvl="8" indent="0" algn="r">
              <a:spcBef>
                <a:spcPts val="0"/>
              </a:spcBef>
              <a:buNone/>
              <a:defRPr sz="2400" b="0" i="0" u="none" strike="noStrike" cap="none">
                <a:solidFill>
                  <a:srgbClr val="8F8F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0" name="Google Shape;40;p5"/>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title"/>
          </p:nvPr>
        </p:nvSpPr>
        <p:spPr>
          <a:xfrm>
            <a:off x="1621944" y="730251"/>
            <a:ext cx="10997318" cy="213018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4_Image Half Full">
  <p:cSld name="4_Image Half Full">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1649187" y="730250"/>
            <a:ext cx="21463873" cy="16210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45" name="Google Shape;45;p6"/>
          <p:cNvSpPr/>
          <p:nvPr/>
        </p:nvSpPr>
        <p:spPr>
          <a:xfrm>
            <a:off x="8404703" y="4080086"/>
            <a:ext cx="3941487" cy="696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024">
              <a:solidFill>
                <a:schemeClr val="dk1"/>
              </a:solidFill>
              <a:latin typeface="Calibri"/>
              <a:ea typeface="Calibri"/>
              <a:cs typeface="Calibri"/>
              <a:sym typeface="Calibri"/>
            </a:endParaRPr>
          </a:p>
        </p:txBody>
      </p:sp>
      <p:sp>
        <p:nvSpPr>
          <p:cNvPr id="46" name="Google Shape;46;p6"/>
          <p:cNvSpPr txBox="1">
            <a:spLocks noGrp="1"/>
          </p:cNvSpPr>
          <p:nvPr>
            <p:ph type="body" idx="1"/>
          </p:nvPr>
        </p:nvSpPr>
        <p:spPr>
          <a:xfrm>
            <a:off x="167640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7" name="Google Shape;47;p6"/>
          <p:cNvSpPr txBox="1">
            <a:spLocks noGrp="1"/>
          </p:cNvSpPr>
          <p:nvPr>
            <p:ph type="body" idx="2"/>
          </p:nvPr>
        </p:nvSpPr>
        <p:spPr>
          <a:xfrm>
            <a:off x="1304115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8" name="Google Shape;48;p6"/>
          <p:cNvSpPr txBox="1">
            <a:spLocks noGrp="1"/>
          </p:cNvSpPr>
          <p:nvPr>
            <p:ph type="sldNum" idx="12"/>
          </p:nvPr>
        </p:nvSpPr>
        <p:spPr>
          <a:xfrm>
            <a:off x="17624213" y="12255499"/>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9" name="Google Shape;49;p6"/>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50"/>
        <p:cNvGrpSpPr/>
        <p:nvPr/>
      </p:nvGrpSpPr>
      <p:grpSpPr>
        <a:xfrm>
          <a:off x="0" y="0"/>
          <a:ext cx="0" cy="0"/>
          <a:chOff x="0" y="0"/>
          <a:chExt cx="0" cy="0"/>
        </a:xfrm>
      </p:grpSpPr>
      <p:sp>
        <p:nvSpPr>
          <p:cNvPr id="51" name="Google Shape;51;p7"/>
          <p:cNvSpPr>
            <a:spLocks noGrp="1"/>
          </p:cNvSpPr>
          <p:nvPr>
            <p:ph type="pic" idx="2"/>
          </p:nvPr>
        </p:nvSpPr>
        <p:spPr>
          <a:xfrm>
            <a:off x="1" y="0"/>
            <a:ext cx="10923814" cy="13716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title"/>
          </p:nvPr>
        </p:nvSpPr>
        <p:spPr>
          <a:xfrm>
            <a:off x="11381014" y="730250"/>
            <a:ext cx="11732046" cy="218311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54" name="Google Shape;54;p7"/>
          <p:cNvSpPr txBox="1">
            <a:spLocks noGrp="1"/>
          </p:cNvSpPr>
          <p:nvPr>
            <p:ph type="body" idx="1"/>
          </p:nvPr>
        </p:nvSpPr>
        <p:spPr>
          <a:xfrm>
            <a:off x="11381015" y="3536295"/>
            <a:ext cx="11732048" cy="869100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5" name="Google Shape;55;p7"/>
          <p:cNvSpPr txBox="1">
            <a:spLocks noGrp="1"/>
          </p:cNvSpPr>
          <p:nvPr>
            <p:ph type="sldNum" idx="12"/>
          </p:nvPr>
        </p:nvSpPr>
        <p:spPr>
          <a:xfrm>
            <a:off x="17624213" y="12321661"/>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7"/>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60" name="Google Shape;60;p8"/>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8"/>
          <p:cNvSpPr>
            <a:spLocks noGrp="1"/>
          </p:cNvSpPr>
          <p:nvPr>
            <p:ph type="pic" idx="2"/>
          </p:nvPr>
        </p:nvSpPr>
        <p:spPr>
          <a:xfrm>
            <a:off x="827319"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2" name="Google Shape;62;p8"/>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8"/>
          <p:cNvSpPr>
            <a:spLocks noGrp="1"/>
          </p:cNvSpPr>
          <p:nvPr>
            <p:ph type="pic" idx="4"/>
          </p:nvPr>
        </p:nvSpPr>
        <p:spPr>
          <a:xfrm>
            <a:off x="6652493"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4" name="Google Shape;64;p8"/>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8"/>
          <p:cNvSpPr>
            <a:spLocks noGrp="1"/>
          </p:cNvSpPr>
          <p:nvPr>
            <p:ph type="pic" idx="6"/>
          </p:nvPr>
        </p:nvSpPr>
        <p:spPr>
          <a:xfrm>
            <a:off x="12512179"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6" name="Google Shape;66;p8"/>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8"/>
          <p:cNvSpPr>
            <a:spLocks noGrp="1"/>
          </p:cNvSpPr>
          <p:nvPr>
            <p:ph type="pic" idx="8"/>
          </p:nvPr>
        </p:nvSpPr>
        <p:spPr>
          <a:xfrm>
            <a:off x="18390823"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8" name="Google Shape;68;p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8"/>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70"/>
        <p:cNvGrpSpPr/>
        <p:nvPr/>
      </p:nvGrpSpPr>
      <p:grpSpPr>
        <a:xfrm>
          <a:off x="0" y="0"/>
          <a:ext cx="0" cy="0"/>
          <a:chOff x="0" y="0"/>
          <a:chExt cx="0" cy="0"/>
        </a:xfrm>
      </p:grpSpPr>
      <p:sp>
        <p:nvSpPr>
          <p:cNvPr id="71" name="Google Shape;71;p9"/>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9"/>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73" name="Google Shape;73;p9"/>
          <p:cNvSpPr txBox="1">
            <a:spLocks noGrp="1"/>
          </p:cNvSpPr>
          <p:nvPr>
            <p:ph type="body" idx="1"/>
          </p:nvPr>
        </p:nvSpPr>
        <p:spPr>
          <a:xfrm>
            <a:off x="772971" y="44378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12595591" y="44632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5" name="Google Shape;75;p9"/>
          <p:cNvSpPr txBox="1">
            <a:spLocks noGrp="1"/>
          </p:cNvSpPr>
          <p:nvPr>
            <p:ph type="body" idx="3"/>
          </p:nvPr>
        </p:nvSpPr>
        <p:spPr>
          <a:xfrm>
            <a:off x="772920" y="3184914"/>
            <a:ext cx="1096060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6" name="Google Shape;76;p9"/>
          <p:cNvSpPr txBox="1">
            <a:spLocks noGrp="1"/>
          </p:cNvSpPr>
          <p:nvPr>
            <p:ph type="body" idx="4"/>
          </p:nvPr>
        </p:nvSpPr>
        <p:spPr>
          <a:xfrm>
            <a:off x="12590711" y="3221626"/>
            <a:ext cx="1102031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cxnSp>
        <p:nvCxnSpPr>
          <p:cNvPr id="77" name="Google Shape;77;p9"/>
          <p:cNvCxnSpPr/>
          <p:nvPr/>
        </p:nvCxnSpPr>
        <p:spPr>
          <a:xfrm>
            <a:off x="768588" y="4204109"/>
            <a:ext cx="10964271" cy="0"/>
          </a:xfrm>
          <a:prstGeom prst="straightConnector1">
            <a:avLst/>
          </a:prstGeom>
          <a:noFill/>
          <a:ln w="88900" cap="flat" cmpd="sng">
            <a:solidFill>
              <a:srgbClr val="575757"/>
            </a:solidFill>
            <a:prstDash val="solid"/>
            <a:miter lim="800000"/>
            <a:headEnd type="none" w="sm" len="sm"/>
            <a:tailEnd type="none" w="sm" len="sm"/>
          </a:ln>
        </p:spPr>
      </p:cxnSp>
      <p:cxnSp>
        <p:nvCxnSpPr>
          <p:cNvPr id="78" name="Google Shape;78;p9"/>
          <p:cNvCxnSpPr/>
          <p:nvPr/>
        </p:nvCxnSpPr>
        <p:spPr>
          <a:xfrm>
            <a:off x="12591208" y="4204109"/>
            <a:ext cx="10964271" cy="0"/>
          </a:xfrm>
          <a:prstGeom prst="straightConnector1">
            <a:avLst/>
          </a:prstGeom>
          <a:noFill/>
          <a:ln w="88900" cap="flat" cmpd="sng">
            <a:solidFill>
              <a:srgbClr val="575757"/>
            </a:solidFill>
            <a:prstDash val="solid"/>
            <a:miter lim="800000"/>
            <a:headEnd type="none" w="sm" len="sm"/>
            <a:tailEnd type="none" w="sm" len="sm"/>
          </a:ln>
        </p:spPr>
      </p:cxnSp>
      <p:sp>
        <p:nvSpPr>
          <p:cNvPr id="79" name="Google Shape;79;p9"/>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0" name="Google Shape;80;p9"/>
          <p:cNvSpPr txBox="1">
            <a:spLocks noGrp="1"/>
          </p:cNvSpPr>
          <p:nvPr>
            <p:ph type="ftr" idx="11"/>
          </p:nvPr>
        </p:nvSpPr>
        <p:spPr>
          <a:xfrm>
            <a:off x="832756"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2400" b="0" i="0" u="none" strike="noStrike" cap="none">
                <a:solidFill>
                  <a:srgbClr val="575757"/>
                </a:solidFill>
                <a:latin typeface="Calibri"/>
                <a:ea typeface="Calibri"/>
                <a:cs typeface="Calibri"/>
                <a:sym typeface="Calibri"/>
              </a:defRPr>
            </a:lvl1pPr>
            <a:lvl2pPr marL="0" marR="0" lvl="1" indent="0" algn="r" rtl="0">
              <a:spcBef>
                <a:spcPts val="0"/>
              </a:spcBef>
              <a:buNone/>
              <a:defRPr sz="2400" b="0" i="0" u="none" strike="noStrike" cap="none">
                <a:solidFill>
                  <a:srgbClr val="575757"/>
                </a:solidFill>
                <a:latin typeface="Calibri"/>
                <a:ea typeface="Calibri"/>
                <a:cs typeface="Calibri"/>
                <a:sym typeface="Calibri"/>
              </a:defRPr>
            </a:lvl2pPr>
            <a:lvl3pPr marL="0" marR="0" lvl="2" indent="0" algn="r" rtl="0">
              <a:spcBef>
                <a:spcPts val="0"/>
              </a:spcBef>
              <a:buNone/>
              <a:defRPr sz="2400" b="0" i="0" u="none" strike="noStrike" cap="none">
                <a:solidFill>
                  <a:srgbClr val="575757"/>
                </a:solidFill>
                <a:latin typeface="Calibri"/>
                <a:ea typeface="Calibri"/>
                <a:cs typeface="Calibri"/>
                <a:sym typeface="Calibri"/>
              </a:defRPr>
            </a:lvl3pPr>
            <a:lvl4pPr marL="0" marR="0" lvl="3" indent="0" algn="r" rtl="0">
              <a:spcBef>
                <a:spcPts val="0"/>
              </a:spcBef>
              <a:buNone/>
              <a:defRPr sz="2400" b="0" i="0" u="none" strike="noStrike" cap="none">
                <a:solidFill>
                  <a:srgbClr val="575757"/>
                </a:solidFill>
                <a:latin typeface="Calibri"/>
                <a:ea typeface="Calibri"/>
                <a:cs typeface="Calibri"/>
                <a:sym typeface="Calibri"/>
              </a:defRPr>
            </a:lvl4pPr>
            <a:lvl5pPr marL="0" marR="0" lvl="4" indent="0" algn="r" rtl="0">
              <a:spcBef>
                <a:spcPts val="0"/>
              </a:spcBef>
              <a:buNone/>
              <a:defRPr sz="2400" b="0" i="0" u="none" strike="noStrike" cap="none">
                <a:solidFill>
                  <a:srgbClr val="575757"/>
                </a:solidFill>
                <a:latin typeface="Calibri"/>
                <a:ea typeface="Calibri"/>
                <a:cs typeface="Calibri"/>
                <a:sym typeface="Calibri"/>
              </a:defRPr>
            </a:lvl5pPr>
            <a:lvl6pPr marL="0" marR="0" lvl="5" indent="0" algn="r" rtl="0">
              <a:spcBef>
                <a:spcPts val="0"/>
              </a:spcBef>
              <a:buNone/>
              <a:defRPr sz="2400" b="0" i="0" u="none" strike="noStrike" cap="none">
                <a:solidFill>
                  <a:srgbClr val="575757"/>
                </a:solidFill>
                <a:latin typeface="Calibri"/>
                <a:ea typeface="Calibri"/>
                <a:cs typeface="Calibri"/>
                <a:sym typeface="Calibri"/>
              </a:defRPr>
            </a:lvl6pPr>
            <a:lvl7pPr marL="0" marR="0" lvl="6" indent="0" algn="r" rtl="0">
              <a:spcBef>
                <a:spcPts val="0"/>
              </a:spcBef>
              <a:buNone/>
              <a:defRPr sz="2400" b="0" i="0" u="none" strike="noStrike" cap="none">
                <a:solidFill>
                  <a:srgbClr val="575757"/>
                </a:solidFill>
                <a:latin typeface="Calibri"/>
                <a:ea typeface="Calibri"/>
                <a:cs typeface="Calibri"/>
                <a:sym typeface="Calibri"/>
              </a:defRPr>
            </a:lvl7pPr>
            <a:lvl8pPr marL="0" marR="0" lvl="7" indent="0" algn="r" rtl="0">
              <a:spcBef>
                <a:spcPts val="0"/>
              </a:spcBef>
              <a:buNone/>
              <a:defRPr sz="2400" b="0" i="0" u="none" strike="noStrike" cap="none">
                <a:solidFill>
                  <a:srgbClr val="575757"/>
                </a:solidFill>
                <a:latin typeface="Calibri"/>
                <a:ea typeface="Calibri"/>
                <a:cs typeface="Calibri"/>
                <a:sym typeface="Calibri"/>
              </a:defRPr>
            </a:lvl8pPr>
            <a:lvl9pPr marL="0" marR="0" lvl="8" indent="0" algn="r" rtl="0">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0" i="0" u="none" strike="noStrike" cap="none">
                <a:solidFill>
                  <a:srgbClr val="575757"/>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9600"/>
              <a:buFont typeface="Calibri"/>
              <a:buNone/>
            </a:pPr>
            <a:r>
              <a:rPr lang="fi-FI" dirty="0"/>
              <a:t>15. Abortti ja eutanasia</a:t>
            </a:r>
            <a:endParaRPr dirty="0"/>
          </a:p>
        </p:txBody>
      </p:sp>
      <p:sp>
        <p:nvSpPr>
          <p:cNvPr id="86" name="Google Shape;86;p10"/>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IDEA (LOPS21)</a:t>
            </a:r>
            <a:endParaRPr/>
          </a:p>
        </p:txBody>
      </p:sp>
      <p:sp>
        <p:nvSpPr>
          <p:cNvPr id="87" name="Google Shape;87;p10"/>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FI2 Etiikka</a:t>
            </a:r>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Näkökulmia eutanasiaa vastaan</a:t>
            </a:r>
            <a:endParaRPr dirty="0"/>
          </a:p>
        </p:txBody>
      </p:sp>
      <p:sp>
        <p:nvSpPr>
          <p:cNvPr id="93" name="Google Shape;93;p11"/>
          <p:cNvSpPr txBox="1">
            <a:spLocks noGrp="1"/>
          </p:cNvSpPr>
          <p:nvPr>
            <p:ph type="body" idx="1"/>
          </p:nvPr>
        </p:nvSpPr>
        <p:spPr>
          <a:xfrm>
            <a:off x="1676400" y="3730513"/>
            <a:ext cx="21031199" cy="8600454"/>
          </a:xfrm>
          <a:prstGeom prst="rect">
            <a:avLst/>
          </a:prstGeom>
          <a:noFill/>
          <a:ln>
            <a:noFill/>
          </a:ln>
        </p:spPr>
        <p:txBody>
          <a:bodyPr spcFirstLastPara="1" wrap="square" lIns="91425" tIns="45700" rIns="91425" bIns="45700" anchor="t" anchorCtr="0">
            <a:normAutofit fontScale="77500" lnSpcReduction="20000"/>
          </a:bodyPr>
          <a:lstStyle/>
          <a:p>
            <a:pPr marL="1085850" indent="-857250" fontAlgn="base">
              <a:buFont typeface="Arial" panose="020B0604020202020204" pitchFamily="34" charset="0"/>
              <a:buChar char="•"/>
            </a:pPr>
            <a:r>
              <a:rPr lang="fi-FI" b="1" dirty="0"/>
              <a:t>Ennakoimattomat seuraukset:</a:t>
            </a:r>
            <a:r>
              <a:rPr lang="fi-FI" dirty="0"/>
              <a:t> Vastustajien mukaan kuolinavun salliminen voi johtaa myös </a:t>
            </a:r>
            <a:r>
              <a:rPr lang="fi-FI" i="1" dirty="0"/>
              <a:t>tahdonvastaiseen </a:t>
            </a:r>
            <a:r>
              <a:rPr lang="fi-FI" dirty="0"/>
              <a:t>surmaamiseen.</a:t>
            </a:r>
            <a:endParaRPr lang="fi-FI" b="1" dirty="0"/>
          </a:p>
          <a:p>
            <a:pPr marL="1085850" indent="-857250" fontAlgn="base">
              <a:buFont typeface="Arial" panose="020B0604020202020204" pitchFamily="34" charset="0"/>
              <a:buChar char="•"/>
            </a:pPr>
            <a:r>
              <a:rPr lang="fi-FI" b="1" i="1" dirty="0" err="1"/>
              <a:t>Hippokrateen</a:t>
            </a:r>
            <a:r>
              <a:rPr lang="fi-FI" b="1" i="1" dirty="0"/>
              <a:t> vala: </a:t>
            </a:r>
            <a:r>
              <a:rPr lang="fi-FI" dirty="0"/>
              <a:t>Lääkäreiden pitää olla aina elämän puolella ja kuolemaa vastaan.</a:t>
            </a:r>
            <a:endParaRPr lang="fi-FI" sz="5400" b="1" i="1" dirty="0"/>
          </a:p>
          <a:p>
            <a:pPr marL="1085850" indent="-857250" fontAlgn="base">
              <a:buFont typeface="Arial" panose="020B0604020202020204" pitchFamily="34" charset="0"/>
              <a:buChar char="•"/>
            </a:pPr>
            <a:r>
              <a:rPr lang="fi-FI" b="1" dirty="0"/>
              <a:t>Potilaan tahtoon liittyvät ongelmat:</a:t>
            </a:r>
            <a:endParaRPr lang="fi-FI" sz="5400" b="1" dirty="0"/>
          </a:p>
          <a:p>
            <a:pPr marL="1543050" lvl="1" indent="-857250" fontAlgn="base">
              <a:buFont typeface="Arial" panose="020B0604020202020204" pitchFamily="34" charset="0"/>
              <a:buChar char="•"/>
            </a:pPr>
            <a:r>
              <a:rPr lang="fi-FI" dirty="0"/>
              <a:t>Kuolemasta ei ole paluuta, mutta potilaan tahto kuolla voi olla ohimenevä.</a:t>
            </a:r>
          </a:p>
          <a:p>
            <a:pPr marL="1543050" lvl="1" indent="-857250" fontAlgn="base">
              <a:buFont typeface="Arial" panose="020B0604020202020204" pitchFamily="34" charset="0"/>
              <a:buChar char="•"/>
            </a:pPr>
            <a:r>
              <a:rPr lang="fi-FI" dirty="0"/>
              <a:t>Miten varmasti potilaan tahdon edes voi tietää?</a:t>
            </a:r>
          </a:p>
          <a:p>
            <a:pPr marL="1085850" indent="-857250" fontAlgn="base">
              <a:buFont typeface="Arial" panose="020B0604020202020204" pitchFamily="34" charset="0"/>
              <a:buChar char="•"/>
            </a:pPr>
            <a:r>
              <a:rPr lang="fi-FI" b="1" dirty="0"/>
              <a:t>Lääketiede kehittyy: </a:t>
            </a:r>
            <a:r>
              <a:rPr lang="fi-FI" dirty="0"/>
              <a:t>Voimmeko tietää, että mahdollisuutta parantumiseen ei ole?</a:t>
            </a:r>
            <a:endParaRPr lang="fi-FI" sz="5400" b="1" dirty="0"/>
          </a:p>
          <a:p>
            <a:pPr marL="1085850" indent="-857250" fontAlgn="base">
              <a:buFont typeface="Arial" panose="020B0604020202020204" pitchFamily="34" charset="0"/>
              <a:buChar char="•"/>
            </a:pPr>
            <a:r>
              <a:rPr lang="fi-FI" b="1" dirty="0"/>
              <a:t>Immanuel Kant: </a:t>
            </a:r>
            <a:r>
              <a:rPr lang="fi-FI" dirty="0"/>
              <a:t>Eutanasiassa ihminen käyttää omaa elämäänsä välineenä kärsimyksensä lopettamiseen. Ihmisyyttä ei pidä koskaan käyttää pelkkänä välineenä.</a:t>
            </a:r>
            <a:endParaRPr lang="fi-FI" sz="5400" b="1" dirty="0"/>
          </a:p>
          <a:p>
            <a:pPr marL="1085850" indent="-857250" fontAlgn="base">
              <a:buFont typeface="Arial" panose="020B0604020202020204" pitchFamily="34" charset="0"/>
              <a:buChar char="•"/>
            </a:pPr>
            <a:r>
              <a:rPr lang="fi-FI" b="1" dirty="0"/>
              <a:t>Uskonto:</a:t>
            </a:r>
            <a:r>
              <a:rPr lang="fi-FI" dirty="0"/>
              <a:t> Elämä on pyhä, Jumalan lahja.</a:t>
            </a:r>
            <a:endParaRPr lang="fi-FI" sz="5400" b="1"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10</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2730702484"/>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r>
              <a:rPr lang="fi-FI" dirty="0"/>
              <a:t>Näkökulmia eutanasian puolesta</a:t>
            </a:r>
            <a:endParaRPr dirty="0"/>
          </a:p>
        </p:txBody>
      </p:sp>
      <p:sp>
        <p:nvSpPr>
          <p:cNvPr id="93" name="Google Shape;93;p11"/>
          <p:cNvSpPr txBox="1">
            <a:spLocks noGrp="1"/>
          </p:cNvSpPr>
          <p:nvPr>
            <p:ph type="body" idx="1"/>
          </p:nvPr>
        </p:nvSpPr>
        <p:spPr>
          <a:xfrm>
            <a:off x="1676400" y="3075732"/>
            <a:ext cx="21031199" cy="9255235"/>
          </a:xfrm>
          <a:prstGeom prst="rect">
            <a:avLst/>
          </a:prstGeom>
          <a:noFill/>
          <a:ln>
            <a:noFill/>
          </a:ln>
        </p:spPr>
        <p:txBody>
          <a:bodyPr spcFirstLastPara="1" wrap="square" lIns="91425" tIns="45700" rIns="91425" bIns="45700" anchor="t" anchorCtr="0">
            <a:normAutofit fontScale="77500" lnSpcReduction="20000"/>
          </a:bodyPr>
          <a:lstStyle/>
          <a:p>
            <a:pPr marL="1085850" indent="-857250" fontAlgn="base">
              <a:buFont typeface="Arial" panose="020B0604020202020204" pitchFamily="34" charset="0"/>
              <a:buChar char="•"/>
            </a:pPr>
            <a:r>
              <a:rPr lang="fi-FI" b="1" dirty="0"/>
              <a:t>Keskeisin argumentti</a:t>
            </a:r>
            <a:r>
              <a:rPr lang="fi-FI" dirty="0"/>
              <a:t>: Ihmisellä on </a:t>
            </a:r>
            <a:r>
              <a:rPr lang="fi-FI" i="1" dirty="0"/>
              <a:t>autonomia </a:t>
            </a:r>
            <a:r>
              <a:rPr lang="fi-FI" dirty="0"/>
              <a:t>eli itsemääräämisoikeus oman elämänsä ja kuolemansa suhteen.</a:t>
            </a:r>
            <a:endParaRPr lang="fi-FI" b="1" dirty="0"/>
          </a:p>
          <a:p>
            <a:pPr marL="1085850" indent="-857250" fontAlgn="base">
              <a:buFont typeface="Arial" panose="020B0604020202020204" pitchFamily="34" charset="0"/>
              <a:buChar char="•"/>
            </a:pPr>
            <a:r>
              <a:rPr lang="fi-FI" dirty="0"/>
              <a:t>Elämä ei ole itseisarvo, vaan sen pitää olla </a:t>
            </a:r>
            <a:r>
              <a:rPr lang="fi-FI" i="1" dirty="0"/>
              <a:t>elämisen arvoista.</a:t>
            </a:r>
            <a:endParaRPr lang="fi-FI" dirty="0"/>
          </a:p>
          <a:p>
            <a:pPr marL="1085850" indent="-857250" fontAlgn="base">
              <a:buFont typeface="Arial" panose="020B0604020202020204" pitchFamily="34" charset="0"/>
              <a:buChar char="•"/>
            </a:pPr>
            <a:r>
              <a:rPr lang="fi-FI" dirty="0"/>
              <a:t>Lääkäri vain lisää kärsimystä, jos hän pitää kovista kivuista kärsivää potilasta elossa vastoin tämän tahtoa.</a:t>
            </a:r>
          </a:p>
          <a:p>
            <a:pPr marL="1085850" indent="-857250" fontAlgn="base">
              <a:buFont typeface="Arial" panose="020B0604020202020204" pitchFamily="34" charset="0"/>
              <a:buChar char="•"/>
            </a:pPr>
            <a:r>
              <a:rPr lang="fi-FI" b="1" dirty="0"/>
              <a:t>Heta Gyllingin</a:t>
            </a:r>
            <a:r>
              <a:rPr lang="fi-FI" dirty="0"/>
              <a:t> </a:t>
            </a:r>
            <a:r>
              <a:rPr lang="fi-FI" b="1" dirty="0"/>
              <a:t>ajatuskoe</a:t>
            </a:r>
            <a:r>
              <a:rPr lang="fi-FI" dirty="0"/>
              <a:t>: jos pitäisi valita </a:t>
            </a:r>
          </a:p>
          <a:p>
            <a:pPr marL="1600200" lvl="1" indent="-914400">
              <a:buSzPct val="80000"/>
              <a:buFont typeface="+mj-lt"/>
              <a:buAutoNum type="arabicParenR"/>
            </a:pPr>
            <a:r>
              <a:rPr lang="fi-FI" dirty="0"/>
              <a:t>kaksi viikkoa kidutusta ja varma tuskallinen kuolema tai </a:t>
            </a:r>
          </a:p>
          <a:p>
            <a:pPr marL="1600200" lvl="1" indent="-914400">
              <a:buSzPct val="80000"/>
              <a:buFont typeface="+mj-lt"/>
              <a:buAutoNum type="arabicParenR"/>
            </a:pPr>
            <a:r>
              <a:rPr lang="fi-FI" dirty="0"/>
              <a:t>tuskaton kuolema heti, kuinka moni valitsisi kidutuksen?</a:t>
            </a:r>
            <a:endParaRPr lang="fi-FI" b="1" dirty="0"/>
          </a:p>
          <a:p>
            <a:pPr marL="1085850" indent="-857250">
              <a:buFont typeface="Arial" panose="020B0604020202020204" pitchFamily="34" charset="0"/>
              <a:buChar char="•"/>
            </a:pPr>
            <a:r>
              <a:rPr lang="fi-FI" b="1" dirty="0"/>
              <a:t>Vasta-argumentteja eutanasian vastustajille:</a:t>
            </a:r>
            <a:endParaRPr lang="fi-FI" dirty="0"/>
          </a:p>
          <a:p>
            <a:pPr marL="1543050" lvl="1" indent="-857250" fontAlgn="base">
              <a:buFont typeface="Arial" panose="020B0604020202020204" pitchFamily="34" charset="0"/>
              <a:buChar char="•"/>
            </a:pPr>
            <a:r>
              <a:rPr lang="fi-FI" dirty="0"/>
              <a:t>Ennakoimattomiin seurauksiin vetoava sortuu kalteva pinta -virheargumenttiin</a:t>
            </a:r>
            <a:r>
              <a:rPr lang="fi-FI" i="1" dirty="0"/>
              <a:t>.</a:t>
            </a:r>
            <a:endParaRPr lang="fi-FI" dirty="0"/>
          </a:p>
          <a:p>
            <a:pPr marL="1543050" lvl="1" indent="-857250" fontAlgn="base">
              <a:buFont typeface="Arial" panose="020B0604020202020204" pitchFamily="34" charset="0"/>
              <a:buChar char="•"/>
            </a:pPr>
            <a:r>
              <a:rPr lang="fi-FI" dirty="0"/>
              <a:t>Armokuolema on sallittua vain tiukoilla ehdoilla: tahdonvastainen surmaaminen ei ole enää eutanasia.</a:t>
            </a:r>
          </a:p>
          <a:p>
            <a:pPr marL="1543050" lvl="1" indent="-857250" fontAlgn="base">
              <a:buFont typeface="Arial" panose="020B0604020202020204" pitchFamily="34" charset="0"/>
              <a:buChar char="•"/>
            </a:pPr>
            <a:r>
              <a:rPr lang="fi-FI" dirty="0"/>
              <a:t>Potilaan tahto voidaan tietää riittävän luotettavasti, jos tahdon ilmaisu on dokumentoitu hyvin ja toistuvasti.</a:t>
            </a:r>
          </a:p>
          <a:p>
            <a:pPr marL="1543050" lvl="1" indent="-857250" fontAlgn="base">
              <a:buFont typeface="Arial" panose="020B0604020202020204" pitchFamily="34" charset="0"/>
              <a:buChar char="•"/>
            </a:pPr>
            <a:r>
              <a:rPr lang="fi-FI" dirty="0"/>
              <a:t>Uskonnolliset argumentit vetovavat vain tiettyihin uskovaisiin.</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11</a:t>
            </a:fld>
            <a:endParaRPr dirty="0"/>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1403439626"/>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Millainen kuolinapu voitaisiin sallia?</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85000" lnSpcReduction="20000"/>
          </a:bodyPr>
          <a:lstStyle/>
          <a:p>
            <a:pPr marL="1085850" indent="-857250" fontAlgn="base">
              <a:buFont typeface="Arial" panose="020B0604020202020204" pitchFamily="34" charset="0"/>
              <a:buChar char="•"/>
            </a:pPr>
            <a:r>
              <a:rPr lang="fi-FI" b="1" dirty="0"/>
              <a:t>Aktiivinen eutanasia </a:t>
            </a:r>
            <a:r>
              <a:rPr lang="fi-FI" dirty="0"/>
              <a:t>tarkoittaa kuolinapua, jossa potilas surmataan </a:t>
            </a:r>
            <a:endParaRPr lang="fi-FI" sz="5400" b="1" dirty="0"/>
          </a:p>
          <a:p>
            <a:pPr marL="1543050" lvl="1" indent="-857250" fontAlgn="base">
              <a:buFont typeface="Arial" panose="020B0604020202020204" pitchFamily="34" charset="0"/>
              <a:buChar char="•"/>
            </a:pPr>
            <a:r>
              <a:rPr lang="fi-FI" dirty="0"/>
              <a:t>esimerkiksi antamalla hänelle tappava annos morfiinia.</a:t>
            </a:r>
          </a:p>
          <a:p>
            <a:pPr marL="1085850" indent="-857250" fontAlgn="base">
              <a:buFont typeface="Arial" panose="020B0604020202020204" pitchFamily="34" charset="0"/>
              <a:buChar char="•"/>
            </a:pPr>
            <a:r>
              <a:rPr lang="fi-FI" b="1" dirty="0"/>
              <a:t>Passiivisessa eutanasiassa </a:t>
            </a:r>
            <a:r>
              <a:rPr lang="fi-FI" dirty="0"/>
              <a:t>potilaan annetaan kuolla</a:t>
            </a:r>
          </a:p>
          <a:p>
            <a:pPr marL="1543050" lvl="1" indent="-857250" fontAlgn="base">
              <a:buFont typeface="Arial" panose="020B0604020202020204" pitchFamily="34" charset="0"/>
              <a:buChar char="•"/>
            </a:pPr>
            <a:r>
              <a:rPr lang="fi-FI" dirty="0"/>
              <a:t>eli jätetään tekemättä sellaisia hoitotoimenpiteitä, joilla hänet voitaisiin pelastaa.</a:t>
            </a:r>
          </a:p>
          <a:p>
            <a:pPr marL="1085850" indent="-857250" fontAlgn="base">
              <a:buFont typeface="Arial" panose="020B0604020202020204" pitchFamily="34" charset="0"/>
              <a:buChar char="•"/>
            </a:pPr>
            <a:r>
              <a:rPr lang="fi-FI" b="1" dirty="0"/>
              <a:t>Moraalifilosofinen ero:</a:t>
            </a:r>
            <a:endParaRPr lang="fi-FI" sz="5400" b="1" dirty="0"/>
          </a:p>
          <a:p>
            <a:pPr marL="1543050" lvl="1" indent="-857250" fontAlgn="base">
              <a:buFont typeface="Arial" panose="020B0604020202020204" pitchFamily="34" charset="0"/>
              <a:buChar char="•"/>
            </a:pPr>
            <a:r>
              <a:rPr lang="fi-FI" dirty="0"/>
              <a:t>Aktiivinen eutanasia on </a:t>
            </a:r>
            <a:r>
              <a:rPr lang="fi-FI" i="1" dirty="0"/>
              <a:t>akti </a:t>
            </a:r>
            <a:r>
              <a:rPr lang="fi-FI" dirty="0"/>
              <a:t>eli teko.</a:t>
            </a:r>
          </a:p>
          <a:p>
            <a:pPr marL="1543050" lvl="1" indent="-857250" fontAlgn="base">
              <a:buFont typeface="Arial" panose="020B0604020202020204" pitchFamily="34" charset="0"/>
              <a:buChar char="•"/>
            </a:pPr>
            <a:r>
              <a:rPr lang="fi-FI" dirty="0"/>
              <a:t>Passiivinen eutanasia </a:t>
            </a:r>
            <a:r>
              <a:rPr lang="fi-FI" i="1" dirty="0" err="1"/>
              <a:t>omissio</a:t>
            </a:r>
            <a:r>
              <a:rPr lang="fi-FI" dirty="0"/>
              <a:t> eli tekemättä jättäminen.</a:t>
            </a:r>
          </a:p>
          <a:p>
            <a:pPr marL="1085850" indent="-857250" fontAlgn="base">
              <a:buFont typeface="Arial" panose="020B0604020202020204" pitchFamily="34" charset="0"/>
              <a:buChar char="•"/>
            </a:pPr>
            <a:r>
              <a:rPr lang="fi-FI" b="1" dirty="0"/>
              <a:t>Pohdi ja keskustele:</a:t>
            </a:r>
            <a:endParaRPr lang="fi-FI" sz="5400" b="1" dirty="0"/>
          </a:p>
          <a:p>
            <a:pPr marL="1543050" lvl="1" indent="-857250" fontAlgn="base">
              <a:buFont typeface="Arial" panose="020B0604020202020204" pitchFamily="34" charset="0"/>
              <a:buChar char="•"/>
            </a:pPr>
            <a:r>
              <a:rPr lang="fi-FI" dirty="0"/>
              <a:t>Miksi moni on valmis hyväksymään passiivisen eutanasian, muttei aktiivista kuolinapua?</a:t>
            </a:r>
          </a:p>
          <a:p>
            <a:pPr marL="1543050" lvl="1" indent="-857250" fontAlgn="base">
              <a:buFont typeface="Arial" panose="020B0604020202020204" pitchFamily="34" charset="0"/>
              <a:buChar char="•"/>
            </a:pPr>
            <a:r>
              <a:rPr lang="fi-FI" dirty="0"/>
              <a:t>Jos lopputulos on sama, onko passiivisella ja aktiivisella eutanasialla merkittävää moraalista eroa?</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12</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1193063631"/>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Tehtävä</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r>
              <a:rPr lang="fi-FI" i="1" dirty="0"/>
              <a:t>Idea 2</a:t>
            </a:r>
            <a:r>
              <a:rPr lang="fi-FI" dirty="0"/>
              <a:t>, luku 15, tehtävä 4 (s. 167):</a:t>
            </a:r>
          </a:p>
          <a:p>
            <a:pPr marL="228600" indent="0"/>
            <a:br>
              <a:rPr lang="fi-FI" dirty="0"/>
            </a:br>
            <a:r>
              <a:rPr lang="fi-FI" dirty="0"/>
              <a:t>Pohdi eutanasiaan liittyviä kysymyksiä. </a:t>
            </a:r>
          </a:p>
          <a:p>
            <a:pPr marL="228600" indent="0"/>
            <a:r>
              <a:rPr lang="fi-FI" dirty="0"/>
              <a:t>a) Jos hyväksyy eutanasian, onko johdonmukaisuuden vuoksi hyväksyttävä myös itsemurha? Perustele.</a:t>
            </a:r>
          </a:p>
          <a:p>
            <a:pPr marL="228600" indent="0"/>
            <a:r>
              <a:rPr lang="fi-FI" dirty="0"/>
              <a:t>b) Eutanasian puolustajat sanovat usein, että kaikilla on oikeus arvokkaaseen kuolemaan. Mitä ”arvokas kuolema” voisi tarkoittaa?</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13</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1685934186"/>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1" y="5532437"/>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ts val="8800"/>
              <a:buFont typeface="Calibri"/>
              <a:buNone/>
            </a:pPr>
            <a:r>
              <a:rPr lang="fi-FI" dirty="0"/>
              <a:t>Abortti</a:t>
            </a: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2</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Virittäytyminen aiheeseen</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85000" lnSpcReduction="10000"/>
          </a:bodyPr>
          <a:lstStyle/>
          <a:p>
            <a:pPr marL="228600" indent="0"/>
            <a:r>
              <a:rPr lang="fi-FI" i="1" dirty="0"/>
              <a:t>Noora huomaa olevansa raskaana. Se ei ole iloinen yllätys, kyseessä kun on silkka vahinko. Noora on kuusitoista ja opiskelut ovat kesken. Hän ei tunne olevansa valmis äidiksi, ja hänen moraalinsa sanoo, että lapsella on oikeus syntyä toivottuna. </a:t>
            </a:r>
            <a:endParaRPr lang="fi-FI" dirty="0"/>
          </a:p>
          <a:p>
            <a:pPr marL="228600" indent="0"/>
            <a:r>
              <a:rPr lang="fi-FI" i="1" dirty="0"/>
              <a:t>Nyt tilanne ei ole sellainen. Noora tekee abortin eikä katso, että siinä olisi mitään väärää: alkio ei ole ihminen. Hän miettii, että oikeastaan hän olisi tehnyt väärin, jos olisi synnyttänyt lapsen, josta kukaan ei kanna vastuuta.</a:t>
            </a:r>
            <a:br>
              <a:rPr lang="fi-FI" i="1" dirty="0"/>
            </a:br>
            <a:endParaRPr lang="fi-FI" i="1" dirty="0"/>
          </a:p>
          <a:p>
            <a:pPr marL="1085850" indent="-857250">
              <a:buFont typeface="Arial" panose="020B0604020202020204" pitchFamily="34" charset="0"/>
              <a:buChar char="•"/>
            </a:pPr>
            <a:r>
              <a:rPr lang="fi-FI" dirty="0"/>
              <a:t>Pohdi ja keskustele:</a:t>
            </a:r>
          </a:p>
          <a:p>
            <a:pPr marL="1543050" lvl="1" indent="-857250">
              <a:buFont typeface="Arial" panose="020B0604020202020204" pitchFamily="34" charset="0"/>
              <a:buChar char="•"/>
            </a:pPr>
            <a:r>
              <a:rPr lang="fi-FI" dirty="0"/>
              <a:t>Oliko Nooran valinta mielestäsi oikeutettu? Perustele</a:t>
            </a:r>
          </a:p>
          <a:p>
            <a:pPr marL="1543050" lvl="1" indent="-857250">
              <a:buFont typeface="Arial" panose="020B0604020202020204" pitchFamily="34" charset="0"/>
              <a:buChar char="•"/>
            </a:pPr>
            <a:r>
              <a:rPr lang="fi-FI" dirty="0"/>
              <a:t>Samastu nyt kantaan, jota et itse kannata. Millaisiin perusteluihin nyt vetoaisit?</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3</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3301730215"/>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r>
              <a:rPr lang="fi-FI" dirty="0"/>
              <a:t>Aborttia vastustavia argumentteja</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77500" lnSpcReduction="20000"/>
          </a:bodyPr>
          <a:lstStyle/>
          <a:p>
            <a:pPr marL="1085850" indent="-857250">
              <a:buFont typeface="Arial" panose="020B0604020202020204" pitchFamily="34" charset="0"/>
              <a:buChar char="•"/>
            </a:pPr>
            <a:r>
              <a:rPr lang="fi-FI" dirty="0"/>
              <a:t>Analysoi ja arvioi argumenttia:</a:t>
            </a:r>
            <a:br>
              <a:rPr lang="fi-FI" dirty="0"/>
            </a:br>
            <a:br>
              <a:rPr lang="fi-FI" dirty="0"/>
            </a:br>
            <a:r>
              <a:rPr lang="fi-FI" b="1" dirty="0"/>
              <a:t>Premissi 1</a:t>
            </a:r>
            <a:r>
              <a:rPr lang="fi-FI" dirty="0"/>
              <a:t>: Ihmisen tappaminen on väärin.</a:t>
            </a:r>
            <a:br>
              <a:rPr lang="fi-FI" dirty="0"/>
            </a:br>
            <a:r>
              <a:rPr lang="fi-FI" b="1" dirty="0"/>
              <a:t>Premissi 2</a:t>
            </a:r>
            <a:r>
              <a:rPr lang="fi-FI" dirty="0"/>
              <a:t>: Sikiö on ihminen.</a:t>
            </a:r>
            <a:br>
              <a:rPr lang="fi-FI" dirty="0"/>
            </a:br>
            <a:r>
              <a:rPr lang="fi-FI" b="1" dirty="0"/>
              <a:t>Premissi 3</a:t>
            </a:r>
            <a:r>
              <a:rPr lang="fi-FI" dirty="0"/>
              <a:t>: Abortti tappaa sikiön.</a:t>
            </a:r>
            <a:br>
              <a:rPr lang="fi-FI" dirty="0"/>
            </a:br>
            <a:r>
              <a:rPr lang="fi-FI" b="1" dirty="0"/>
              <a:t>Johtopäätös</a:t>
            </a:r>
            <a:r>
              <a:rPr lang="fi-FI" dirty="0"/>
              <a:t>: Abortti on väärin.</a:t>
            </a:r>
            <a:br>
              <a:rPr lang="fi-FI" dirty="0"/>
            </a:br>
            <a:endParaRPr lang="fi-FI" dirty="0"/>
          </a:p>
          <a:p>
            <a:pPr marL="1085850" indent="-857250" fontAlgn="base">
              <a:buFont typeface="Arial" panose="020B0604020202020204" pitchFamily="34" charset="0"/>
              <a:buChar char="•"/>
            </a:pPr>
            <a:r>
              <a:rPr lang="fi-FI" dirty="0"/>
              <a:t>Mistä abortin sallivat ovat eri mieltä?</a:t>
            </a:r>
          </a:p>
          <a:p>
            <a:pPr marL="1085850" indent="-857250" fontAlgn="base">
              <a:buFont typeface="Arial" panose="020B0604020202020204" pitchFamily="34" charset="0"/>
              <a:buChar char="•"/>
            </a:pPr>
            <a:r>
              <a:rPr lang="fi-FI" dirty="0"/>
              <a:t>Muita aborttia vastustavia perusteluja:</a:t>
            </a:r>
          </a:p>
          <a:p>
            <a:pPr marL="1543050" lvl="1" indent="-857250" fontAlgn="base">
              <a:buFont typeface="Arial" panose="020B0604020202020204" pitchFamily="34" charset="0"/>
              <a:buChar char="•"/>
            </a:pPr>
            <a:r>
              <a:rPr lang="fi-FI" i="1" dirty="0"/>
              <a:t>Lääkärit vannovat </a:t>
            </a:r>
            <a:r>
              <a:rPr lang="fi-FI" i="1" dirty="0" err="1"/>
              <a:t>Hippokrateen</a:t>
            </a:r>
            <a:r>
              <a:rPr lang="fi-FI" i="1" dirty="0"/>
              <a:t> valan, joka kieltää antamasta sikiön tuhoavaa ainetta.</a:t>
            </a:r>
          </a:p>
          <a:p>
            <a:pPr marL="1543050" lvl="1" indent="-857250" fontAlgn="base">
              <a:buFont typeface="Arial" panose="020B0604020202020204" pitchFamily="34" charset="0"/>
              <a:buChar char="•"/>
            </a:pPr>
            <a:r>
              <a:rPr lang="fi-FI" i="1" dirty="0"/>
              <a:t>Raamatun 10 käskyä kieltää tappamisen.</a:t>
            </a:r>
          </a:p>
          <a:p>
            <a:pPr marL="1543050" lvl="1" indent="-857250" fontAlgn="base">
              <a:buFont typeface="Arial" panose="020B0604020202020204" pitchFamily="34" charset="0"/>
              <a:buChar char="•"/>
            </a:pPr>
            <a:r>
              <a:rPr lang="fi-FI" i="1" dirty="0"/>
              <a:t>Sikiön ja ihmisen välinen rajanveto on mielivaltaista. </a:t>
            </a:r>
          </a:p>
          <a:p>
            <a:pPr marL="1543050" lvl="1" indent="-857250" fontAlgn="base">
              <a:buFont typeface="Arial" panose="020B0604020202020204" pitchFamily="34" charset="0"/>
              <a:buChar char="•"/>
            </a:pPr>
            <a:r>
              <a:rPr lang="fi-FI" i="1" dirty="0"/>
              <a:t>Sikiöllä on oikeus elää.</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4</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3549084168"/>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Ihmisen ja persoonan ero</a:t>
            </a:r>
            <a:endParaRPr dirty="0"/>
          </a:p>
        </p:txBody>
      </p:sp>
      <p:sp>
        <p:nvSpPr>
          <p:cNvPr id="93" name="Google Shape;93;p11"/>
          <p:cNvSpPr txBox="1">
            <a:spLocks noGrp="1"/>
          </p:cNvSpPr>
          <p:nvPr>
            <p:ph type="body" idx="1"/>
          </p:nvPr>
        </p:nvSpPr>
        <p:spPr>
          <a:xfrm>
            <a:off x="1730857" y="2953655"/>
            <a:ext cx="21031199" cy="9556862"/>
          </a:xfrm>
          <a:prstGeom prst="rect">
            <a:avLst/>
          </a:prstGeom>
          <a:noFill/>
          <a:ln>
            <a:noFill/>
          </a:ln>
        </p:spPr>
        <p:txBody>
          <a:bodyPr spcFirstLastPara="1" wrap="square" lIns="91425" tIns="45700" rIns="91425" bIns="45700" anchor="t" anchorCtr="0">
            <a:normAutofit fontScale="70000" lnSpcReduction="20000"/>
          </a:bodyPr>
          <a:lstStyle/>
          <a:p>
            <a:pPr marL="1085850" indent="-857250" fontAlgn="base">
              <a:buFont typeface="Arial" panose="020B0604020202020204" pitchFamily="34" charset="0"/>
              <a:buChar char="•"/>
            </a:pPr>
            <a:r>
              <a:rPr lang="fi-FI" b="1" dirty="0"/>
              <a:t>Ihminen </a:t>
            </a:r>
            <a:r>
              <a:rPr lang="fi-FI" dirty="0"/>
              <a:t>on olio, joka kuuluu ihmislajiin.</a:t>
            </a:r>
            <a:endParaRPr lang="fi-FI" b="1" dirty="0"/>
          </a:p>
          <a:p>
            <a:pPr marL="1085850" indent="-857250" fontAlgn="base">
              <a:buFont typeface="Arial" panose="020B0604020202020204" pitchFamily="34" charset="0"/>
              <a:buChar char="•"/>
            </a:pPr>
            <a:r>
              <a:rPr lang="fi-FI" b="1" dirty="0"/>
              <a:t>Persoona </a:t>
            </a:r>
            <a:r>
              <a:rPr lang="fi-FI" dirty="0"/>
              <a:t>on olio, jolla on moraalista arvoa ja sitä suojelevia oikeuksia, ts. </a:t>
            </a:r>
            <a:r>
              <a:rPr lang="fi-FI" i="1" dirty="0"/>
              <a:t>moraalisubjekti.</a:t>
            </a:r>
            <a:endParaRPr lang="fi-FI" sz="5400" b="1" dirty="0"/>
          </a:p>
          <a:p>
            <a:pPr marL="1085850" indent="-857250" fontAlgn="base">
              <a:buFont typeface="Arial" panose="020B0604020202020204" pitchFamily="34" charset="0"/>
              <a:buChar char="•"/>
            </a:pPr>
            <a:r>
              <a:rPr lang="fi-FI" dirty="0"/>
              <a:t>Minkä ominaisuuksien perusteella olio on persoona?</a:t>
            </a:r>
            <a:r>
              <a:rPr lang="fi-FI" sz="6600" dirty="0"/>
              <a:t> </a:t>
            </a:r>
            <a:endParaRPr lang="fi-FI" sz="5400" dirty="0"/>
          </a:p>
          <a:p>
            <a:pPr marL="1543050" lvl="1" indent="-857250" fontAlgn="base">
              <a:buFont typeface="Arial" panose="020B0604020202020204" pitchFamily="34" charset="0"/>
              <a:buChar char="•"/>
            </a:pPr>
            <a:r>
              <a:rPr lang="fi-FI" b="1" dirty="0"/>
              <a:t>John </a:t>
            </a:r>
            <a:r>
              <a:rPr lang="fi-FI" b="1" dirty="0" err="1"/>
              <a:t>Locke</a:t>
            </a:r>
            <a:r>
              <a:rPr lang="fi-FI" dirty="0"/>
              <a:t>: </a:t>
            </a:r>
          </a:p>
          <a:p>
            <a:pPr marL="2057400" lvl="2" indent="-914400" fontAlgn="base">
              <a:buSzPct val="80000"/>
              <a:buFont typeface="+mj-lt"/>
              <a:buAutoNum type="arabicParenR"/>
            </a:pPr>
            <a:r>
              <a:rPr lang="fi-FI" dirty="0"/>
              <a:t> ajatteleva olento</a:t>
            </a:r>
          </a:p>
          <a:p>
            <a:pPr marL="2057400" lvl="2" indent="-914400" fontAlgn="base">
              <a:buSzPct val="80000"/>
              <a:buFont typeface="+mj-lt"/>
              <a:buAutoNum type="arabicParenR"/>
            </a:pPr>
            <a:r>
              <a:rPr lang="fi-FI" dirty="0"/>
              <a:t> joka tiedostaa oman itsensä </a:t>
            </a:r>
          </a:p>
          <a:p>
            <a:pPr marL="2057400" lvl="2" indent="-914400" fontAlgn="base">
              <a:buSzPct val="80000"/>
              <a:buFont typeface="+mj-lt"/>
              <a:buAutoNum type="arabicParenR"/>
            </a:pPr>
            <a:r>
              <a:rPr lang="fi-FI" dirty="0"/>
              <a:t> ja olemassaolonsa jatkuvuuden tilasta toiseen.</a:t>
            </a:r>
            <a:endParaRPr lang="fi-FI" b="1" dirty="0"/>
          </a:p>
          <a:p>
            <a:pPr marL="1543050" lvl="1" indent="-857250" fontAlgn="base">
              <a:buFont typeface="Arial" panose="020B0604020202020204" pitchFamily="34" charset="0"/>
              <a:buChar char="•"/>
            </a:pPr>
            <a:r>
              <a:rPr lang="fi-FI" b="1" dirty="0"/>
              <a:t>Peter Singer:</a:t>
            </a:r>
            <a:r>
              <a:rPr lang="fi-FI" dirty="0"/>
              <a:t> Pelkkä ihmislajiin kuuluminen ei riitä. Näin argumentoiva syyllistyy lajisortoon eli </a:t>
            </a:r>
            <a:r>
              <a:rPr lang="fi-FI" i="1" dirty="0" err="1"/>
              <a:t>spesismiin</a:t>
            </a:r>
            <a:r>
              <a:rPr lang="fi-FI" i="1" dirty="0"/>
              <a:t>.</a:t>
            </a:r>
            <a:endParaRPr lang="fi-FI" b="1" dirty="0"/>
          </a:p>
          <a:p>
            <a:pPr marL="1085850" indent="-857250" fontAlgn="base">
              <a:buFont typeface="Arial" panose="020B0604020202020204" pitchFamily="34" charset="0"/>
              <a:buChar char="•"/>
            </a:pPr>
            <a:r>
              <a:rPr lang="fi-FI" dirty="0"/>
              <a:t>Aborttia puolustava voisi näin ollen argumentoida:</a:t>
            </a:r>
            <a:br>
              <a:rPr lang="fi-FI" dirty="0"/>
            </a:br>
            <a:br>
              <a:rPr lang="fi-FI" dirty="0"/>
            </a:br>
            <a:r>
              <a:rPr lang="fi-FI" b="1" dirty="0"/>
              <a:t>Premissi 1</a:t>
            </a:r>
            <a:r>
              <a:rPr lang="fi-FI" dirty="0"/>
              <a:t>: Vain persoonia voi kohdalla eettisesti väärin.</a:t>
            </a:r>
            <a:br>
              <a:rPr lang="fi-FI" dirty="0"/>
            </a:br>
            <a:r>
              <a:rPr lang="fi-FI" b="1" dirty="0"/>
              <a:t>Premissi 2</a:t>
            </a:r>
            <a:r>
              <a:rPr lang="fi-FI" dirty="0"/>
              <a:t>: Persoonalla täytyy olla ominaisuudet Y (esim. ajattelu, itsetietoisuus, olemassaolon jatkuvuus </a:t>
            </a:r>
            <a:r>
              <a:rPr lang="fi-FI" dirty="0" err="1"/>
              <a:t>jne</a:t>
            </a:r>
            <a:r>
              <a:rPr lang="fi-FI" dirty="0"/>
              <a:t>).</a:t>
            </a:r>
            <a:br>
              <a:rPr lang="fi-FI" dirty="0"/>
            </a:br>
            <a:r>
              <a:rPr lang="fi-FI" b="1" dirty="0"/>
              <a:t>Premissi 3</a:t>
            </a:r>
            <a:r>
              <a:rPr lang="fi-FI" dirty="0"/>
              <a:t>: Sikiöltä puuttuu ominaisuudet Y (tai jokin niistä).</a:t>
            </a:r>
            <a:br>
              <a:rPr lang="fi-FI" dirty="0"/>
            </a:br>
            <a:r>
              <a:rPr lang="fi-FI" b="1" dirty="0"/>
              <a:t>Johtopäätös</a:t>
            </a:r>
            <a:r>
              <a:rPr lang="fi-FI" dirty="0"/>
              <a:t>: Sikiö ei ole persoona, joten sitä ei voi kohdella väärin.</a:t>
            </a:r>
          </a:p>
          <a:p>
            <a:pPr marL="1085850" indent="-857250">
              <a:buFont typeface="Arial" panose="020B0604020202020204" pitchFamily="34" charset="0"/>
              <a:buChar char="•"/>
            </a:pPr>
            <a:r>
              <a:rPr lang="fi-FI" dirty="0"/>
              <a:t>Aborttia vastustavat vastaavat: sikiö on </a:t>
            </a:r>
            <a:r>
              <a:rPr lang="fi-FI" i="1" dirty="0"/>
              <a:t>potentiaalinen </a:t>
            </a:r>
            <a:r>
              <a:rPr lang="fi-FI" dirty="0"/>
              <a:t>persoona.</a:t>
            </a: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5</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1903269246"/>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Onko alkiolla oikeuksia?</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77500" lnSpcReduction="20000"/>
          </a:bodyPr>
          <a:lstStyle/>
          <a:p>
            <a:pPr marL="1085850" indent="-857250" fontAlgn="base">
              <a:buFont typeface="Arial" panose="020B0604020202020204" pitchFamily="34" charset="0"/>
              <a:buChar char="•"/>
            </a:pPr>
            <a:r>
              <a:rPr lang="fi-FI" b="1" dirty="0"/>
              <a:t>Alkio</a:t>
            </a:r>
            <a:r>
              <a:rPr lang="fi-FI" dirty="0"/>
              <a:t> tarkoittaa hedelmöittynyttä munasolua, joka ei ole vielä sikiö.</a:t>
            </a:r>
            <a:endParaRPr lang="fi-FI" b="1" dirty="0"/>
          </a:p>
          <a:p>
            <a:pPr marL="1085850" indent="-857250" fontAlgn="base">
              <a:buFont typeface="Arial" panose="020B0604020202020204" pitchFamily="34" charset="0"/>
              <a:buChar char="•"/>
            </a:pPr>
            <a:r>
              <a:rPr lang="fi-FI" dirty="0"/>
              <a:t>Kantasolututkimus käyttää ihmisalkioita löytääkseen parannuskeinoja sairauksiin.</a:t>
            </a:r>
          </a:p>
          <a:p>
            <a:pPr marL="1085850" indent="-857250" fontAlgn="base">
              <a:buFont typeface="Arial" panose="020B0604020202020204" pitchFamily="34" charset="0"/>
              <a:buChar char="•"/>
            </a:pPr>
            <a:r>
              <a:rPr lang="fi-FI" dirty="0"/>
              <a:t>Tutkimuksen eettinen oikeutus: alkio ei ole </a:t>
            </a:r>
            <a:r>
              <a:rPr lang="fi-FI" i="1" dirty="0"/>
              <a:t>persoona</a:t>
            </a:r>
            <a:r>
              <a:rPr lang="fi-FI" dirty="0"/>
              <a:t>, joten sillä ei ole oikeuksia.</a:t>
            </a:r>
            <a:endParaRPr lang="fi-FI" sz="5400" dirty="0"/>
          </a:p>
          <a:p>
            <a:pPr marL="1543050" lvl="1" indent="-857250" fontAlgn="base">
              <a:buFont typeface="Arial" panose="020B0604020202020204" pitchFamily="34" charset="0"/>
              <a:buChar char="•"/>
            </a:pPr>
            <a:r>
              <a:rPr lang="fi-FI" dirty="0"/>
              <a:t>Abortilla ja kantasolututkimuksella on olennainen ero: tutkimuksissa käytetään vain hedelmöityshoidoista ylijääneitä alkioita. Ne eivät syntyisi, vaikka tutkimukset lopetettaisiin.</a:t>
            </a:r>
          </a:p>
          <a:p>
            <a:pPr marL="1085850" indent="-857250" fontAlgn="base">
              <a:buFont typeface="Arial" panose="020B0604020202020204" pitchFamily="34" charset="0"/>
              <a:buChar char="•"/>
            </a:pPr>
            <a:r>
              <a:rPr lang="fi-FI" dirty="0"/>
              <a:t>Onko kantasolututkimus siis eettisesti oikeutettua?</a:t>
            </a:r>
          </a:p>
          <a:p>
            <a:pPr marL="1543050" lvl="1" indent="-857250" fontAlgn="base">
              <a:buFont typeface="Arial" panose="020B0604020202020204" pitchFamily="34" charset="0"/>
              <a:buChar char="•"/>
            </a:pPr>
            <a:r>
              <a:rPr lang="fi-FI" b="1" dirty="0"/>
              <a:t>Seurausetiikka:</a:t>
            </a:r>
            <a:r>
              <a:rPr lang="fi-FI" dirty="0"/>
              <a:t> On, koska tutkimuksesta hyötyy moni ja alkio tuhottaisiin joka tapauksessa.</a:t>
            </a:r>
            <a:endParaRPr lang="fi-FI" sz="4800" b="1" dirty="0"/>
          </a:p>
          <a:p>
            <a:pPr marL="1543050" lvl="1" indent="-857250">
              <a:buFont typeface="Arial" panose="020B0604020202020204" pitchFamily="34" charset="0"/>
              <a:buChar char="•"/>
            </a:pPr>
            <a:r>
              <a:rPr lang="fi-FI" b="1" dirty="0"/>
              <a:t>Velvollisuusetiikka:</a:t>
            </a:r>
            <a:r>
              <a:rPr lang="fi-FI" dirty="0"/>
              <a:t> Ei ole, jos ajattelemme, että alkio on ihminen. Ihmistä ei saa koskaan käyttää pelkkänä välineenä.</a:t>
            </a: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6</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985223918"/>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Tehtävä</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92500" lnSpcReduction="20000"/>
          </a:bodyPr>
          <a:lstStyle/>
          <a:p>
            <a:r>
              <a:rPr lang="fi-FI" i="1" dirty="0"/>
              <a:t>Idea 2</a:t>
            </a:r>
            <a:r>
              <a:rPr lang="fi-FI" dirty="0"/>
              <a:t>, luku 15, tehtävä 1 (s. 167):</a:t>
            </a:r>
          </a:p>
          <a:p>
            <a:pPr marL="228600" indent="0"/>
            <a:endParaRPr lang="fi-FI" dirty="0"/>
          </a:p>
          <a:p>
            <a:pPr marL="228600" indent="0"/>
            <a:r>
              <a:rPr lang="fi-FI" dirty="0"/>
              <a:t>Aborttikysymyksessä on kolme osapuolta, jotka ovat hyvin erilaisessa asemassa keskenään: sikiö, äiti ja isä. </a:t>
            </a:r>
          </a:p>
          <a:p>
            <a:pPr marL="228600" indent="0"/>
            <a:r>
              <a:rPr lang="fi-FI" dirty="0"/>
              <a:t>a) Vertaile heidän oikeuksiaan. </a:t>
            </a:r>
          </a:p>
          <a:p>
            <a:pPr marL="228600" indent="0"/>
            <a:r>
              <a:rPr lang="fi-FI" dirty="0"/>
              <a:t>b) Onko isällä oikeus vaatia naista synnyttämään hänen lapsensa? Entä keskeyttämään raskaus?</a:t>
            </a:r>
          </a:p>
          <a:p>
            <a:pPr marL="228600" indent="0"/>
            <a:r>
              <a:rPr lang="fi-FI" dirty="0"/>
              <a:t>c) Jos äidiltä vaaditaan lapsen synnyttämistä vastoin hänen tahtoaan, voiko isän vastaavasti velvoittaa osallistumaan raskausajan lääkärikäynteihin, synnytykseen ja vauvanhoitoon?</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7</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518793205"/>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1" y="5532437"/>
            <a:ext cx="21031199" cy="2651126"/>
          </a:xfrm>
          <a:prstGeom prst="rect">
            <a:avLst/>
          </a:prstGeom>
          <a:noFill/>
          <a:ln>
            <a:noFill/>
          </a:ln>
        </p:spPr>
        <p:txBody>
          <a:bodyPr spcFirstLastPara="1" wrap="square" lIns="91425" tIns="45700" rIns="91425" bIns="45700" anchor="ctr" anchorCtr="0">
            <a:normAutofit/>
          </a:bodyPr>
          <a:lstStyle/>
          <a:p>
            <a:pPr lvl="0"/>
            <a:r>
              <a:rPr lang="fi-FI" dirty="0"/>
              <a:t>Eutanasia</a:t>
            </a: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8</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4231300009"/>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Eutanasia – oikeus kuolla?</a:t>
            </a:r>
            <a:endParaRPr dirty="0"/>
          </a:p>
        </p:txBody>
      </p:sp>
      <p:sp>
        <p:nvSpPr>
          <p:cNvPr id="93" name="Google Shape;93;p11"/>
          <p:cNvSpPr txBox="1">
            <a:spLocks noGrp="1"/>
          </p:cNvSpPr>
          <p:nvPr>
            <p:ph type="body" idx="1"/>
          </p:nvPr>
        </p:nvSpPr>
        <p:spPr>
          <a:xfrm>
            <a:off x="1676400" y="3159013"/>
            <a:ext cx="21031199" cy="8741902"/>
          </a:xfrm>
          <a:prstGeom prst="rect">
            <a:avLst/>
          </a:prstGeom>
          <a:noFill/>
          <a:ln>
            <a:noFill/>
          </a:ln>
        </p:spPr>
        <p:txBody>
          <a:bodyPr spcFirstLastPara="1" wrap="square" lIns="91425" tIns="45700" rIns="91425" bIns="45700" anchor="t" anchorCtr="0">
            <a:normAutofit fontScale="77500" lnSpcReduction="20000"/>
          </a:bodyPr>
          <a:lstStyle/>
          <a:p>
            <a:pPr marL="228600" indent="0"/>
            <a:r>
              <a:rPr lang="fi-FI" i="1" dirty="0"/>
              <a:t>Martta-mummu on kuolemansairas. Hän on 95-vuotias ja kärsii kovista kivuista. Syöpä on levinnyt niin laajalle, että lääkärit sanovat elinaikaa olevan jäljellä enää muutama päivä. Jokainen minuutti on tuskainen, koska kipuja ei pystytä lievittämään riittävästi. </a:t>
            </a:r>
            <a:endParaRPr lang="fi-FI" dirty="0"/>
          </a:p>
          <a:p>
            <a:pPr marL="228600" indent="0"/>
            <a:r>
              <a:rPr lang="fi-FI" i="1" dirty="0"/>
              <a:t>Martta haluaa kuolla. Onko hänellä oikeus kuolinapuun? Tekisikö Martan surmaaminen lääkäristä murhaajan?</a:t>
            </a:r>
            <a:br>
              <a:rPr lang="fi-FI" i="1" dirty="0"/>
            </a:br>
            <a:endParaRPr lang="fi-FI" dirty="0"/>
          </a:p>
          <a:p>
            <a:pPr marL="1085850" indent="-857250" fontAlgn="base">
              <a:buFont typeface="Arial" panose="020B0604020202020204" pitchFamily="34" charset="0"/>
              <a:buChar char="•"/>
            </a:pPr>
            <a:r>
              <a:rPr lang="fi-FI" dirty="0"/>
              <a:t>Eutanasia tarkoittaa sananmukaisesti </a:t>
            </a:r>
            <a:r>
              <a:rPr lang="fi-FI" i="1" dirty="0"/>
              <a:t>hyvää kuolemaa</a:t>
            </a:r>
            <a:r>
              <a:rPr lang="fi-FI" dirty="0"/>
              <a:t> (kreik. </a:t>
            </a:r>
            <a:r>
              <a:rPr lang="fi-FI" i="1" dirty="0" err="1"/>
              <a:t>eu</a:t>
            </a:r>
            <a:r>
              <a:rPr lang="fi-FI" i="1" dirty="0"/>
              <a:t> </a:t>
            </a:r>
            <a:r>
              <a:rPr lang="fi-FI" dirty="0"/>
              <a:t>= hyvä, </a:t>
            </a:r>
            <a:r>
              <a:rPr lang="fi-FI" i="1" dirty="0" err="1"/>
              <a:t>thanatos</a:t>
            </a:r>
            <a:r>
              <a:rPr lang="fi-FI" i="1" dirty="0"/>
              <a:t> </a:t>
            </a:r>
            <a:r>
              <a:rPr lang="fi-FI" dirty="0"/>
              <a:t>= kuolema).</a:t>
            </a:r>
          </a:p>
          <a:p>
            <a:pPr marL="1085850" indent="-857250" fontAlgn="base">
              <a:buFont typeface="Arial" panose="020B0604020202020204" pitchFamily="34" charset="0"/>
              <a:buChar char="•"/>
            </a:pPr>
            <a:r>
              <a:rPr lang="fi-FI" dirty="0"/>
              <a:t>Eutanasiassa on kyse kuolinavusta ihmiselle, joka</a:t>
            </a:r>
          </a:p>
          <a:p>
            <a:pPr marL="1600200" lvl="1" indent="-914400" fontAlgn="base">
              <a:buSzPct val="80000"/>
              <a:buFont typeface="+mj-lt"/>
              <a:buAutoNum type="arabicPeriod"/>
            </a:pPr>
            <a:r>
              <a:rPr lang="fi-FI" dirty="0"/>
              <a:t>on parantumattomasti sairas</a:t>
            </a:r>
          </a:p>
          <a:p>
            <a:pPr marL="1600200" lvl="1" indent="-914400" fontAlgn="base">
              <a:buSzPct val="80000"/>
              <a:buFont typeface="+mj-lt"/>
              <a:buAutoNum type="arabicPeriod"/>
            </a:pPr>
            <a:r>
              <a:rPr lang="fi-FI" dirty="0"/>
              <a:t>on kovissa tuskissa</a:t>
            </a:r>
          </a:p>
          <a:p>
            <a:pPr marL="1600200" lvl="1" indent="-914400" fontAlgn="base">
              <a:buSzPct val="80000"/>
              <a:buFont typeface="+mj-lt"/>
              <a:buAutoNum type="arabicPeriod"/>
            </a:pPr>
            <a:r>
              <a:rPr lang="fi-FI" dirty="0"/>
              <a:t>haluaa itse kuolla.</a:t>
            </a:r>
          </a:p>
          <a:p>
            <a:pPr marL="1085850" indent="-857250">
              <a:buFont typeface="Arial" panose="020B0604020202020204" pitchFamily="34" charset="0"/>
              <a:buChar char="•"/>
            </a:pPr>
            <a:r>
              <a:rPr lang="fi-FI" dirty="0"/>
              <a:t>Joskus termi suomennetaan </a:t>
            </a:r>
            <a:r>
              <a:rPr lang="fi-FI" i="1" dirty="0"/>
              <a:t>armokuolemaksi.</a:t>
            </a: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9</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15</a:t>
            </a:r>
            <a:endParaRPr dirty="0"/>
          </a:p>
        </p:txBody>
      </p:sp>
    </p:spTree>
    <p:extLst>
      <p:ext uri="{BB962C8B-B14F-4D97-AF65-F5344CB8AC3E}">
        <p14:creationId xmlns:p14="http://schemas.microsoft.com/office/powerpoint/2010/main" val="3448214607"/>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1516</Words>
  <Application>Microsoft Office PowerPoint</Application>
  <PresentationFormat>Mukautettu</PresentationFormat>
  <Paragraphs>150</Paragraphs>
  <Slides>13</Slides>
  <Notes>13</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13</vt:i4>
      </vt:variant>
    </vt:vector>
  </HeadingPairs>
  <TitlesOfParts>
    <vt:vector size="16" baseType="lpstr">
      <vt:lpstr>Arial</vt:lpstr>
      <vt:lpstr>Calibri</vt:lpstr>
      <vt:lpstr>Office-teema</vt:lpstr>
      <vt:lpstr>15. Abortti ja eutanasia</vt:lpstr>
      <vt:lpstr>Abortti</vt:lpstr>
      <vt:lpstr>Virittäytyminen aiheeseen</vt:lpstr>
      <vt:lpstr>Aborttia vastustavia argumentteja</vt:lpstr>
      <vt:lpstr>Ihmisen ja persoonan ero</vt:lpstr>
      <vt:lpstr>Onko alkiolla oikeuksia?</vt:lpstr>
      <vt:lpstr>Tehtävä</vt:lpstr>
      <vt:lpstr>Eutanasia</vt:lpstr>
      <vt:lpstr>Eutanasia – oikeus kuolla?</vt:lpstr>
      <vt:lpstr>Näkökulmia eutanasiaa vastaan</vt:lpstr>
      <vt:lpstr>Näkökulmia eutanasian puolesta</vt:lpstr>
      <vt:lpstr>Millainen kuolinapu voitaisiin sallia?</vt:lpstr>
      <vt:lpstr>Tehtävä</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Abortti ja eutanasia</dc:title>
  <dc:creator>Roms Jochen</dc:creator>
  <cp:lastModifiedBy>Roms Jochen</cp:lastModifiedBy>
  <cp:revision>16</cp:revision>
  <dcterms:modified xsi:type="dcterms:W3CDTF">2024-01-26T10:18:59Z</dcterms:modified>
</cp:coreProperties>
</file>