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050"/>
  </p:normalViewPr>
  <p:slideViewPr>
    <p:cSldViewPr snapToGrid="0" snapToObjects="1">
      <p:cViewPr varScale="1">
        <p:scale>
          <a:sx n="38" d="100"/>
          <a:sy n="38" d="100"/>
        </p:scale>
        <p:origin x="3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9890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396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3473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3644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939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rtl="0"/>
            <a:r>
              <a:rPr lang="fi-FI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Tehtävän avaus:</a:t>
            </a:r>
          </a:p>
          <a:p>
            <a:pPr rtl="0"/>
            <a:endParaRPr lang="fi-FI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rtl="0"/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a) Äiti kieltää 11-vuotiasta tytärtään menemästä minihameessa kouluun. 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Tässä on syytä  pohtia, kuinka paljon vaa'assa painaa toisaalta tytön turvallisuus ja toisaalta 11-vuotiaan oikeus päättää pukeutumisestaan.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Mitä haittoja minihameeseen pukeutumisesta seuraa? Entä mitkä ovat haitat, jos 11-vuotias ei saa päättää pukeutumisestaan? 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Lapsen turvallisuus ja oikeus kasvaa ilman seksuaalista häirintää ovat keskeisiä arvoja. 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Toisaalta onko tytöllä oikeus ilmaista itseään vaatteilla? Eihän muiden moraalisesti väärä toiminta tai ajatukset ole hänen syytään. Eikö juuri tästä ole kysymys myös lutkamarssi-ilmiössä? 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Kysymystä on hyvä pohtia esimerkiksi </a:t>
            </a:r>
            <a:r>
              <a:rPr lang="fi-FI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paternalismi</a:t>
            </a: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-käsitteen valossa (holhoaminen).</a:t>
            </a:r>
            <a:b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</a:br>
            <a:endParaRPr lang="fi-FI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rtl="0"/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b) 16-vuotias Leo haluaa erota kirkosta, mutta vanhemmat eivät suostu tähän. 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On perusteltua ajatella, että Leon itsemääräämisoikeus oman uskon suhteen on merkittävämpää kuin vanhempien oikeus päättää lapsen uskonnosta.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Kehityspsykologisesti 16-vuotias on riittävän kypsä päättämään tällaisesta asiasta.</a:t>
            </a:r>
            <a:b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</a:br>
            <a:endParaRPr lang="fi-FI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rtl="0"/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c) 8-vuotias Iines haluaa syödä lihaa, vaikka perhe on aina noudattanut vegaanista ruokavaliota.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Vanhemmilla on oikeus päättää, mitä ruokaa kotona syödään, mutta jos Iines haluaa vaikkapa koulussa syödä liharuokaa, hänellä on siihen oikeus.</a:t>
            </a:r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9749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 dirty="0"/>
              <a:t>14. Ihmissuhteet ja seksuaalisuus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IDEA (LOPS21)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FI2 Etiikka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Virittäytyminen aiheeseen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Keskustele parin kanssa tai pienryhmässä: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Seksi ja seksuaalisuus liittyy lähes jokaisen ihmisen elämään jollain tavalla. </a:t>
            </a:r>
            <a:endParaRPr lang="fi-FI" sz="4800" dirty="0"/>
          </a:p>
          <a:p>
            <a:pPr marL="2000250" lvl="2" indent="-857250">
              <a:buFont typeface="Arial" panose="020B0604020202020204" pitchFamily="34" charset="0"/>
              <a:buChar char="•"/>
            </a:pPr>
            <a:r>
              <a:rPr lang="fi-FI" dirty="0"/>
              <a:t>Miksi siitä on silti niin vaikea puhua julkisesti? 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Millaista seksivalistusta olet saanut koulussa? </a:t>
            </a:r>
            <a:endParaRPr lang="fi-FI" sz="4800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Oliko valistus mielestäsi hyvää vai huonoa?</a:t>
            </a:r>
            <a:endParaRPr lang="fi-FI" sz="4800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Mitä seksistä pitäisi tietää</a:t>
            </a:r>
          </a:p>
          <a:p>
            <a:pPr marL="2000250" lvl="2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turvallisuuden ja terveyden näkökulmasta</a:t>
            </a:r>
          </a:p>
          <a:p>
            <a:pPr marL="2000250" lvl="2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tasa-arvon näkökulmasta</a:t>
            </a:r>
          </a:p>
          <a:p>
            <a:pPr marL="2000250" lvl="2" indent="-857250" fontAlgn="base">
              <a:buFont typeface="Arial" panose="020B0604020202020204" pitchFamily="34" charset="0"/>
              <a:buChar char="•"/>
            </a:pPr>
            <a:r>
              <a:rPr lang="fi-FI" dirty="0"/>
              <a:t>hyvän elämän näkökulmasta?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14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Onko seksi yksityisasia?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Käsitys ”oikeasta” tai toivottavasta seksuaalisuudesta on vaihdellut aikojen kuluessa.</a:t>
            </a:r>
            <a:endParaRPr lang="fi-FI" sz="5400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Mitä seksuaalisuudessa pitää tarkastella eettisesti?</a:t>
            </a:r>
            <a:endParaRPr lang="fi-FI" sz="5400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Ainakin </a:t>
            </a:r>
            <a:r>
              <a:rPr lang="fi-FI" b="1" dirty="0"/>
              <a:t>itsemääräämisoikeutta </a:t>
            </a:r>
            <a:r>
              <a:rPr lang="fi-FI" dirty="0"/>
              <a:t>ja </a:t>
            </a:r>
            <a:r>
              <a:rPr lang="fi-FI" b="1" dirty="0"/>
              <a:t>tasa-arvoa</a:t>
            </a:r>
            <a:r>
              <a:rPr lang="fi-FI" dirty="0"/>
              <a:t>. Esim.:</a:t>
            </a:r>
            <a:endParaRPr lang="fi-FI" sz="4800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Ovatko kaikki mukana vapaaehtoisesti ja kykeneviä tekemään rationaalisen päätöksen seksiin osallistumisesta? 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Ovatko kaikki tasa-arvoisia vai voiko joku painostaa muita valta-aseman perusteella?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Entä millä perusteella yhteiskunta saa puuttua siihen, mitä makuuhuoneissa tapahtuu? </a:t>
            </a:r>
            <a:endParaRPr lang="fi-FI" sz="5400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J. S. </a:t>
            </a:r>
            <a:r>
              <a:rPr lang="fi-FI" b="1" dirty="0" err="1"/>
              <a:t>Mill</a:t>
            </a:r>
            <a:r>
              <a:rPr lang="fi-FI" b="1" dirty="0"/>
              <a:t> ja vahinkoperiaate</a:t>
            </a:r>
            <a:r>
              <a:rPr lang="fi-FI" dirty="0"/>
              <a:t>: Vain sellaiset seksuaaliset teot ovat vääriä, jotka vahingoittavat toisia ihmisiä.</a:t>
            </a:r>
            <a:endParaRPr lang="fi-FI" b="1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Immanuel Kant ja kategorinen imperatiivi</a:t>
            </a:r>
            <a:r>
              <a:rPr lang="fi-FI" dirty="0"/>
              <a:t>: Ihmisyyttä ei saa koskaan käyttää pelkkänä välineenä – ei myöskään pelkkänä välineenä nautintoon.</a:t>
            </a: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14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0153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Raiskaus</a:t>
            </a:r>
            <a:br>
              <a:rPr lang="fi-FI" dirty="0"/>
            </a:br>
            <a:r>
              <a:rPr lang="fi-FI" dirty="0"/>
              <a:t>– väkivaltaa vai suostumuksen puutetta?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Seksiin pakottaminen väkivallalla tai sen uhalla on selkeästi väärin – sekä laillisesti että eettisesti.</a:t>
            </a:r>
            <a:endParaRPr lang="fi-FI" sz="5400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Mutta entä tilanne, jossa ei tehdä väkivaltaa tai edes uhata sillä?</a:t>
            </a:r>
            <a:endParaRPr lang="fi-FI" sz="5400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Vastustelun puute ei kerro halukkuudesta tai suostumuksesta seksiin. Syy sille voi olla mm. se, että</a:t>
            </a:r>
            <a:endParaRPr lang="fi-FI" sz="5400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pelko saa ihmisen lamaantumaan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uhri ei uskalla kieltäytyä tekijän valta-aseman vuoksi.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Suomen lain mukaan ilman väkivaltaa tai sen uhkaa kyseessä ei kuitenkaan ole raiskaus.</a:t>
            </a:r>
            <a:endParaRPr lang="fi-FI" sz="5400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Lainsäädäntöä onkin vaadittu muutettavaksi </a:t>
            </a:r>
            <a:r>
              <a:rPr lang="fi-FI" b="1" dirty="0"/>
              <a:t>suostumusperustaiseksi </a:t>
            </a:r>
            <a:r>
              <a:rPr lang="fi-FI" dirty="0"/>
              <a:t>eettisillä perusteilla:</a:t>
            </a:r>
            <a:br>
              <a:rPr lang="fi-FI" sz="5400" dirty="0"/>
            </a:br>
            <a:br>
              <a:rPr lang="fi-FI" sz="5400" dirty="0"/>
            </a:br>
            <a:r>
              <a:rPr lang="fi-FI" dirty="0"/>
              <a:t>Premissi 1: Jokaisella on oikeus fyysiseen ja henkiseen koskemattomuuteen.</a:t>
            </a:r>
            <a:br>
              <a:rPr lang="fi-FI" dirty="0"/>
            </a:br>
            <a:r>
              <a:rPr lang="fi-FI" dirty="0"/>
              <a:t>Premissi 2: Suostumuksen puute loukkaa näitä oikeuksia.</a:t>
            </a:r>
            <a:br>
              <a:rPr lang="fi-FI" dirty="0"/>
            </a:br>
            <a:r>
              <a:rPr lang="fi-FI" dirty="0"/>
              <a:t>Premissi 3: Yhteiskunnan pitää puuttua oikeuksien loukkauksiin.</a:t>
            </a:r>
            <a:br>
              <a:rPr lang="fi-FI" dirty="0"/>
            </a:br>
            <a:r>
              <a:rPr lang="fi-FI" dirty="0"/>
              <a:t>Johtopäätös: Yhteiskunnan pitää puuttua suostumuksen puutteeseen.</a:t>
            </a: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14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63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Homous – eettinen ongelma?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Samaa sukupuolta olevien välisiä suhteita, avioliittoa ja seksiä on pidetty moraalisesti väärinä useilla eri argumenteilla.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Filosofia auttaa näiden argumenttien erittelyssä ja kriittisessä arvioinnissa.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Tutustu luvun 14 opetustekstin avulla seuraaviin argumentteihin: 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Luonnottomuus (s. 148)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Poikkeuksellisuus (s. 150)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Avioliitto on perhettä varten (s. 151)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Uskonto kieltää (s. 151)</a:t>
            </a:r>
            <a:endParaRPr lang="fi-FI" sz="4200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Salliminen johtaa hirveisiin seurauksiin (s. 152)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Arvioi argumentteja seuraavista näkökulmista: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päättelyn pätevyys</a:t>
            </a:r>
            <a:endParaRPr lang="fi-FI" sz="4800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premissien uskottavuus</a:t>
            </a:r>
            <a:endParaRPr lang="fi-FI" sz="4800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suoja vasta-argumentteja vastaan.</a:t>
            </a:r>
            <a:endParaRPr lang="fi-FI" sz="4800"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14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Oikeus vanhemmuuteen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Negatiivinen vapaus</a:t>
            </a:r>
            <a:r>
              <a:rPr lang="fi-FI" dirty="0"/>
              <a:t> on vapautta </a:t>
            </a:r>
            <a:r>
              <a:rPr lang="fi-FI" i="1" dirty="0"/>
              <a:t>jostakin</a:t>
            </a:r>
            <a:r>
              <a:rPr lang="fi-FI" dirty="0"/>
              <a:t>, esteiden puutetta.</a:t>
            </a:r>
            <a:endParaRPr lang="fi-FI" sz="5400" b="1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Positiivinen vapaus</a:t>
            </a:r>
            <a:r>
              <a:rPr lang="fi-FI" dirty="0"/>
              <a:t> on vapautta </a:t>
            </a:r>
            <a:r>
              <a:rPr lang="fi-FI" i="1" dirty="0"/>
              <a:t>johonkin</a:t>
            </a:r>
            <a:r>
              <a:rPr lang="fi-FI" dirty="0"/>
              <a:t>, aito toimintamahdollisuus.</a:t>
            </a:r>
            <a:endParaRPr lang="fi-FI" sz="5400" b="1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Onko vanhemmuus siis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Negatiivinen vapaus:</a:t>
            </a:r>
            <a:r>
              <a:rPr lang="fi-FI" dirty="0"/>
              <a:t> yhteiskunta ei saa estää perheen perustamista – mutta ei sen tarvitse auttaakaan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Positiivinen vapaus:</a:t>
            </a:r>
            <a:r>
              <a:rPr lang="fi-FI" dirty="0"/>
              <a:t> yhteiskunnan pitää turvata kansalaisille aito mahdollisuus perheen perustamiseen?</a:t>
            </a:r>
            <a:endParaRPr lang="fi-FI" sz="4200" b="1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Kumpi on parempi peruste vanhemmuudelle:</a:t>
            </a:r>
            <a:endParaRPr lang="fi-FI" sz="5400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Biologinen lisääntymiskyky</a:t>
            </a:r>
            <a:endParaRPr lang="fi-FI" sz="4800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Kyky tarjota riittävästi huolenpitoa ja rakkautta?</a:t>
            </a:r>
            <a:endParaRPr lang="fi-FI" sz="4800"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14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8717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Perhe – eettinen erityisalue?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Perhe on moraalifilosofisesti kiinnostava teema ainakin seuraavista näkökulmista:</a:t>
            </a:r>
            <a:endParaRPr lang="fi-FI" sz="5400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Miksi perhe koetaan niin arvokkaaksi?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Saako yhteiskunta rajoittaa perheen perustamista, tai pitääkö sen rajoittaa sitä?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Saako yhteiskunta puuttua lasten kasvatukseen?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Näihin kysymyksiin tarjotaan ratkaisuja määrittelemällä lapsen ja vanhemman oikeuksia. Esim.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Lapsen oikeus tuntea biologinen alkuperänsä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Lapsen oikeus riittävään huolenpitoon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Vanhemman oikeus päättää lapsen kasvatuksesta, uskonnosta ja harrastuksista.</a:t>
            </a:r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Milloin yhteiskunnan pitää puuttua kasvatukseen?</a:t>
            </a:r>
          </a:p>
          <a:p>
            <a:pPr marL="1543050" lvl="1" indent="-857250">
              <a:buFont typeface="Arial" panose="020B0604020202020204" pitchFamily="34" charset="0"/>
              <a:buChar char="•"/>
            </a:pPr>
            <a:r>
              <a:rPr lang="fi-FI" dirty="0"/>
              <a:t>Ks. Ajatuskoe Terosta ja Iisasta, luku 14, kappale </a:t>
            </a:r>
            <a:r>
              <a:rPr lang="fi-FI" i="1" dirty="0"/>
              <a:t>Lapsen ja vanhemman oikeudet</a:t>
            </a:r>
            <a:r>
              <a:rPr lang="fi-FI" dirty="0"/>
              <a:t> (s. 156).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14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514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Tehtävä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r>
              <a:rPr lang="fi-FI" i="1" dirty="0"/>
              <a:t>Idea 2</a:t>
            </a:r>
            <a:r>
              <a:rPr lang="fi-FI" dirty="0"/>
              <a:t>, luku 14, tehtävä 6 (s. 157):</a:t>
            </a:r>
            <a:br>
              <a:rPr lang="fi-FI" dirty="0"/>
            </a:br>
            <a:endParaRPr lang="fi-FI" dirty="0"/>
          </a:p>
          <a:p>
            <a:pPr marL="228600" indent="0"/>
            <a:r>
              <a:rPr lang="fi-FI" dirty="0"/>
              <a:t>Usein eettisissä ongelmatilanteissa on kyse siitä, että kahden ihmisen oikeudet ovat törmäyskurssilla keskenään. Pohdi, onko seuraavissa tilanteissa lapsen itsemääräämisoikeus suurempi kuin vanhemman oikeus kasvattaa lastaan haluamallaan tavalla.</a:t>
            </a:r>
            <a:br>
              <a:rPr lang="fi-FI" dirty="0"/>
            </a:br>
            <a:r>
              <a:rPr lang="fi-FI" dirty="0"/>
              <a:t> </a:t>
            </a:r>
          </a:p>
          <a:p>
            <a:pPr marL="228600" indent="0" fontAlgn="base"/>
            <a:r>
              <a:rPr lang="fi-FI" dirty="0"/>
              <a:t>a) Äiti kieltää 11-vuotiasta tytärtään menemästä minihameessa kouluun. </a:t>
            </a:r>
          </a:p>
          <a:p>
            <a:pPr marL="228600" indent="0" fontAlgn="base"/>
            <a:r>
              <a:rPr lang="fi-FI" dirty="0"/>
              <a:t>b) 16-vuotias Leo haluaa erota kirkosta, mutta vanhemmat eivät suostu tähän. </a:t>
            </a:r>
          </a:p>
          <a:p>
            <a:pPr marL="228600" indent="0" fontAlgn="base"/>
            <a:r>
              <a:rPr lang="fi-FI" dirty="0"/>
              <a:t>c) 8-vuotias Iines haluaa syödä lihaa, vaikka perhe on aina noudattanut vegaanista ruokavaliota. 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14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4526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862</Words>
  <Application>Microsoft Office PowerPoint</Application>
  <PresentationFormat>Mukautettu</PresentationFormat>
  <Paragraphs>96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Office-teema</vt:lpstr>
      <vt:lpstr>14. Ihmissuhteet ja seksuaalisuus</vt:lpstr>
      <vt:lpstr>Virittäytyminen aiheeseen</vt:lpstr>
      <vt:lpstr>Onko seksi yksityisasia?</vt:lpstr>
      <vt:lpstr>Raiskaus – väkivaltaa vai suostumuksen puutetta?</vt:lpstr>
      <vt:lpstr>Homous – eettinen ongelma?</vt:lpstr>
      <vt:lpstr>Oikeus vanhemmuuteen</vt:lpstr>
      <vt:lpstr>Perhe – eettinen erityisalue?</vt:lpstr>
      <vt:lpstr>Tehtävä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 Ihmissuhteet ja seksuaalisuus</dc:title>
  <dc:creator>Roms Jochen</dc:creator>
  <cp:lastModifiedBy>Roms Jochen</cp:lastModifiedBy>
  <cp:revision>6</cp:revision>
  <dcterms:modified xsi:type="dcterms:W3CDTF">2024-01-26T10:18:22Z</dcterms:modified>
</cp:coreProperties>
</file>