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74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4"/>
  </p:normalViewPr>
  <p:slideViewPr>
    <p:cSldViewPr snapToGrid="0" snapToObjects="1">
      <p:cViewPr varScale="1">
        <p:scale>
          <a:sx n="36" d="100"/>
          <a:sy n="36" d="100"/>
        </p:scale>
        <p:origin x="4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7714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8277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074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8562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5366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6350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80577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4615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45441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0" rtl="0">
              <a:buFont typeface="Arial" panose="020B0604020202020204" pitchFamily="34" charset="0"/>
              <a:buNone/>
            </a:pPr>
            <a:r>
              <a:rPr lang="fi-FI" sz="1200" b="1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Tehtävän avaus:</a:t>
            </a:r>
          </a:p>
          <a:p>
            <a:pPr marL="228600" indent="0" rtl="0">
              <a:buFont typeface="Arial" panose="020B0604020202020204" pitchFamily="34" charset="0"/>
              <a:buNone/>
            </a:pPr>
            <a:endParaRPr lang="fi-FI" sz="1200" b="1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Mahdollisia näkökulmia: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Vastuunäkökulmat: 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Voiko tuomioiden vastuuta jättää ohjelmien varaan?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Mustan laatikon ongelmat.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Pitäisikö kuitenkin olla jokin ihminen kantamassa vastuun? Miten tämä käytännössä toteutettaisiin ja toteutuisiko algoritmien käytön tuomat hyödyt?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Miten tuomiot perustellaan? Minkälainen oikeusturva syytetyillä on?</a:t>
            </a:r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5514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2319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rtl="0"/>
            <a:r>
              <a:rPr lang="fi-FI" sz="1200" b="1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Tehtävän avaus:</a:t>
            </a:r>
          </a:p>
          <a:p>
            <a:pPr rtl="0"/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a) Miten tämä näkyy seuraavilla elämän osa-alueilla? 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i. vuorovaikutus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Vuorovaikutus </a:t>
            </a:r>
            <a:r>
              <a:rPr lang="fi-FI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somessa</a:t>
            </a: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, globalisaatio ja tiedonvälityksen nopeus. Maantieteelliset (ja ehkä myös kulttuuriset) etäisyydet ja rajat ovat kadonneet ihmisten väliltä.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ii. parisuhde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Onko tapahtunut suurta muutosta? Ehkä parin löytäminen ja etsiminen on muuttanut osittain teknologioihin (</a:t>
            </a:r>
            <a:r>
              <a:rPr lang="fi-FI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some</a:t>
            </a: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fi-FI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deittisovellukset</a:t>
            </a: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, internet).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iii. vapaa-aika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Enemmän vapaa aikaa kun työt voi määrittää itse, älylaitteet osana harrastuksia, datan kerääminen itsestään.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iv. opiskelu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Digilaitteiden käyttö osana opiskelua – onko kuitenkaan radikaalisti muuttanut sitä, miten oppiminen tapahtuu? Faktoihin käsiksi pääseminen helpottunut, tarvitaan kuitenkin kriittisen ajattelun taitoja informaatiotulvassa navigoimiseen (filosofian merkitys!), etäopiskelu.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v. työ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Etätyöt, paljon ”tietotyötä”, jota tehdään päätteillä. Raskaat, vaikeat ja vaaralliset työt siirtymässä roboteille ja ohjelmille.</a:t>
            </a:r>
            <a:b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endParaRPr lang="fi-FI" sz="1200" b="0" i="0" u="none" strike="noStrike" cap="none" dirty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/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b) Mitkä muutokset ovat mielestäsi olleet hyviä? Entä huonoja? Miksi? 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Opiskelijan omaa pohdintaa.</a:t>
            </a:r>
          </a:p>
          <a:p>
            <a:pPr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Mahdollisia näkökulmia: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Huonoa: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somekiusaaminen</a:t>
            </a: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ja yksinäisyys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ulkonäköpaineet ja vääristynyt kehonkuva, mikä johtuu </a:t>
            </a:r>
            <a:r>
              <a:rPr lang="fi-FI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somessa</a:t>
            </a: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olevista kauneusihanteista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teknologian vaatimat raaka-aineet köyhdyttävät ympäristöä. </a:t>
            </a:r>
          </a:p>
          <a:p>
            <a:pPr lvl="1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Hyvää: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ihmisten vaaralliset ja ei-haluttavat työt voidaan hoitaa muulla tavoin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tiedonsaanti on helpottunut</a:t>
            </a:r>
          </a:p>
          <a:p>
            <a:pPr lvl="2" rtl="0">
              <a:buFont typeface="Arial" panose="020B0604020202020204" pitchFamily="34" charset="0"/>
              <a:buChar char="•"/>
            </a:pPr>
            <a:r>
              <a:rPr lang="fi-FI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globalisaatio ja ihmisten yhtenäisyys.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959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1080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170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2189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470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678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u45-x0-zo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13. Tiede ja tekniikka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FI2 Etiikka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Kone vie ja ihminen vikisee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Pohdi, mitä tarkoittaa väite ”</a:t>
            </a:r>
            <a:r>
              <a:rPr lang="fi-FI" i="1" dirty="0"/>
              <a:t>maailmankuvastamme on tullut algoritmien vanki</a:t>
            </a:r>
            <a:r>
              <a:rPr lang="fi-FI" dirty="0"/>
              <a:t>”.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219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Kone vie ja ihminen vikisee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Pohdi, mitä tarkoittaa väite ”</a:t>
            </a:r>
            <a:r>
              <a:rPr lang="fi-FI" i="1" dirty="0"/>
              <a:t>maailmankuvastamme on tullut algoritmien vanki</a:t>
            </a:r>
            <a:r>
              <a:rPr lang="fi-FI" dirty="0"/>
              <a:t>”.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informaatiokupla = käyttäjän toimintaan perustuva personoitu näkymä, joka vahvistaa hänen omia näkemyksiään ja vääristää todellisuutta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Algoritmit vastaavat tästä personoinnista.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Vastalääkkeenä filosofian tarjoamat kriittisen ajattelun taidot.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292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Kone vie ja ihminen vikisee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Mustan laatikon ongelma</a:t>
            </a:r>
            <a:r>
              <a:rPr lang="fi-FI" dirty="0"/>
              <a:t>: 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Itseoppivat ohjelmat ja algoritmit ovat suljettuja ulkopuolisilta.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Kukaan ei tiedä tarkalleen, miten ohjelma tekee päätöksensä tai päätyy ratkaisuunsa.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Dataa menee sisään – jotain tapahtuu – toimintaa tai informaatiota tulee ulos.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Erityisen ongelmallista, kun ohjelma liittyy sotaan tai muihin moraalisiin kysymyksiin.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Datamassan vinoumat vahvistavat vinoumia ohjelmissa.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Mm. rasismi ja seksismi rekrytointialgoritmeissa tai kasvojentunnistusohjelmissa.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7075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Kone vie ja ihminen vikisee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indent="0"/>
            <a:r>
              <a:rPr lang="fi-FI" i="1" dirty="0"/>
              <a:t>Itseohjautuva auto ajaa kolarin ja lääkkeitä annosteleva robotti tekee virheen. Jalankulkija ja potilas kuolevat. Onko auto tai robotti vastuussa kuolemista? Voidaanko sanoa, että ne ovat moraalisia toimijoita – moraaliagentteja? Vai ovatko vastuussa sittenkin ohjelmoijat, jotka ovat kirjoittaneet koodin, tai yritys, jolle </a:t>
            </a:r>
            <a:r>
              <a:rPr lang="fi-FI" i="1" dirty="0" err="1"/>
              <a:t>koodarit</a:t>
            </a:r>
            <a:r>
              <a:rPr lang="fi-FI" i="1" dirty="0"/>
              <a:t> työskentelevät? Entä auton tai robotin valmistaja? Viranomaiset, jotka ovat päästäneet auton liikenteeseen ja robotin lääkkeiden pariin?</a:t>
            </a:r>
            <a:br>
              <a:rPr lang="fi-FI" i="1" dirty="0"/>
            </a:br>
            <a:endParaRPr lang="fi-FI" i="1" dirty="0"/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Kenellä on vastuu algoritmien päätöksistä?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On peräänkuulutettava tekoälyn suunnittelijoiden eettistä koulutusta ja osaamista.</a:t>
            </a:r>
            <a:endParaRPr lang="fi-FI" sz="54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85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Tekoäly – tie maailmanrauhaan?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Tekoälyn tuleminen laajemmaksi osaksi yhteiskuntaa on vääjäämätöntä.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Tekoälyn tarjoama hyöty on kiistaton.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vaikeat, vaaralliset ja raskaat työt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hoivatyö, lääketiede ja sairauksien tunnistaminen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turvallisuus (esim. tieliikenne)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Olisiko siis moraalitonta olla hyödyntämättä tekoälyä?</a:t>
            </a:r>
            <a:endParaRPr lang="fi-FI" sz="5400" b="1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008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Tekoäly – tie maailmanrauhaan?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Timo </a:t>
            </a:r>
            <a:r>
              <a:rPr lang="fi-FI" dirty="0" err="1"/>
              <a:t>Honkela</a:t>
            </a:r>
            <a:r>
              <a:rPr lang="fi-FI" dirty="0"/>
              <a:t>: </a:t>
            </a:r>
            <a:r>
              <a:rPr lang="fi-FI" i="1" dirty="0"/>
              <a:t>Rauhankone</a:t>
            </a:r>
            <a:endParaRPr lang="fi-FI" sz="5400" i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Tekoäly voi olla tulevaisuudessa avain maailmanrauhaan.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Joukko ohjelmistoja, joihin kaikilla olisi pääsy, esim. puhelimesta.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Tekoäly voi olla avuksi monella tavoin: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Vähentää väärinymmärryksiä, jotka johtuvat sanojen merkitysten ymmärtämisestä eri tavalla.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Valta siirtyisi poliitikoilta suoremmin kansalaisille.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Annamme tunteille liikaa valtaa päätöksenteossa, mutta rauhankone veisi tätä valtaa pois.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740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ase, pistooli&#10;&#10;Kuvaus luotu automaattisesti">
            <a:extLst>
              <a:ext uri="{FF2B5EF4-FFF2-40B4-BE49-F238E27FC236}">
                <a16:creationId xmlns:a16="http://schemas.microsoft.com/office/drawing/2014/main" id="{59A0AFA2-DFF1-264D-8B78-304B2B944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26994" y="4507924"/>
            <a:ext cx="7490283" cy="4700152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fi-FI"/>
              <a:pPr marL="0" lvl="0" indent="0" rtl="0">
                <a:spcBef>
                  <a:spcPts val="0"/>
                </a:spcBef>
                <a:spcAft>
                  <a:spcPts val="600"/>
                </a:spcAft>
                <a:buNone/>
              </a:pPr>
              <a:t>16</a:t>
            </a:fld>
            <a:endParaRPr lang="fi-FI"/>
          </a:p>
        </p:txBody>
      </p:sp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21943" y="730251"/>
            <a:ext cx="21488669" cy="2130180"/>
          </a:xfr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Käyttö ratkaisee?</a:t>
            </a:r>
            <a:endParaRPr dirty="0"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None/>
            </a:pPr>
            <a:r>
              <a:rPr lang="fi-FI" dirty="0"/>
              <a:t>Idea 2, luku 13</a:t>
            </a:r>
            <a:endParaRPr lang="fi-FI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A27AD98-E7FE-884B-A1F6-288D3F50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43" y="3160738"/>
            <a:ext cx="13716380" cy="9170229"/>
          </a:xfrm>
        </p:spPr>
        <p:txBody>
          <a:bodyPr>
            <a:normAutofit fontScale="85000" lnSpcReduction="20000"/>
          </a:bodyPr>
          <a:lstStyle/>
          <a:p>
            <a:pPr marL="914400" indent="-685800" fontAlgn="base">
              <a:buFont typeface="Arial" panose="020B0604020202020204" pitchFamily="34" charset="0"/>
              <a:buChar char="•"/>
            </a:pPr>
            <a:r>
              <a:rPr lang="fi-FI" b="1" dirty="0"/>
              <a:t>Onko tekniikka ja teknologia arvoneutraalia?</a:t>
            </a:r>
          </a:p>
          <a:p>
            <a:pPr marL="1371600" lvl="1" indent="-685800" fontAlgn="base">
              <a:buFont typeface="Arial" panose="020B0604020202020204" pitchFamily="34" charset="0"/>
              <a:buChar char="•"/>
            </a:pPr>
            <a:r>
              <a:rPr lang="fi-FI" dirty="0"/>
              <a:t>Eli ovatko keksinnöt ja tekniset välineet itsessään hyviä tai pahoja? Onko kyse enemmän siitä, mihin niitä käytetään kuin siitä, mitä ne itsessään ovat?</a:t>
            </a:r>
          </a:p>
          <a:p>
            <a:pPr marL="914400" indent="-685800" fontAlgn="base">
              <a:buFont typeface="Arial" panose="020B0604020202020204" pitchFamily="34" charset="0"/>
              <a:buChar char="•"/>
            </a:pPr>
            <a:r>
              <a:rPr lang="fi-FI" dirty="0"/>
              <a:t>Vastaus: </a:t>
            </a:r>
            <a:r>
              <a:rPr lang="fi-FI" b="1" dirty="0"/>
              <a:t>Kyllä</a:t>
            </a:r>
          </a:p>
          <a:p>
            <a:pPr marL="1371600" lvl="1" indent="-685800" fontAlgn="base">
              <a:buFont typeface="Arial" panose="020B0604020202020204" pitchFamily="34" charset="0"/>
              <a:buChar char="•"/>
            </a:pPr>
            <a:r>
              <a:rPr lang="fi-FI" dirty="0"/>
              <a:t>Tekniset välineet eivät ota kantaa siihen, mihin niitä käytetään. </a:t>
            </a:r>
          </a:p>
          <a:p>
            <a:pPr marL="1371600" lvl="1" indent="-685800" fontAlgn="base">
              <a:buFont typeface="Arial" panose="020B0604020202020204" pitchFamily="34" charset="0"/>
              <a:buChar char="•"/>
            </a:pPr>
            <a:r>
              <a:rPr lang="fi-FI" dirty="0"/>
              <a:t>Välineiden käyttäjät määrittävät mihin tarkoitukseen niitä käytetään.</a:t>
            </a:r>
          </a:p>
          <a:p>
            <a:pPr marL="914400" indent="-685800" fontAlgn="base">
              <a:buFont typeface="Arial" panose="020B0604020202020204" pitchFamily="34" charset="0"/>
              <a:buChar char="•"/>
            </a:pPr>
            <a:r>
              <a:rPr lang="fi-FI" dirty="0"/>
              <a:t>Vastaus: </a:t>
            </a:r>
            <a:r>
              <a:rPr lang="fi-FI" b="1" dirty="0"/>
              <a:t>Ei</a:t>
            </a:r>
          </a:p>
          <a:p>
            <a:pPr marL="1371600" lvl="1" indent="-685800" fontAlgn="base">
              <a:buFont typeface="Arial" panose="020B0604020202020204" pitchFamily="34" charset="0"/>
              <a:buChar char="•"/>
            </a:pPr>
            <a:r>
              <a:rPr lang="fi-FI" dirty="0"/>
              <a:t>Välineet mahdollistavat erilaisten asioiden tekemisen, mutta ne ovat aina kuitenkin suunniteltu jotain tiettyä tarkoitusta varten.</a:t>
            </a:r>
          </a:p>
          <a:p>
            <a:pPr marL="1371600" lvl="1" indent="-685800" fontAlgn="base">
              <a:buFont typeface="Arial" panose="020B0604020202020204" pitchFamily="34" charset="0"/>
              <a:buChar char="•"/>
            </a:pPr>
            <a:r>
              <a:rPr lang="fi-FI" dirty="0"/>
              <a:t>Teknologia luo myös uusia arvostuksia ja haluja.</a:t>
            </a:r>
          </a:p>
          <a:p>
            <a:pPr marL="1828800" lvl="2" indent="-685800" fontAlgn="base">
              <a:buFont typeface="Arial" panose="020B0604020202020204" pitchFamily="34" charset="0"/>
              <a:buChar char="•"/>
            </a:pPr>
            <a:r>
              <a:rPr lang="fi-FI" dirty="0"/>
              <a:t>tehokkuus, nopeus</a:t>
            </a:r>
          </a:p>
          <a:p>
            <a:pPr fontAlgn="base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795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Käyttö ratkaisee?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Täyttääkö uusi tekniikka tarpeitamme vai </a:t>
            </a:r>
            <a:r>
              <a:rPr lang="fi-FI" b="1" i="1" dirty="0"/>
              <a:t>luoko</a:t>
            </a:r>
            <a:r>
              <a:rPr lang="fi-FI" b="1" dirty="0"/>
              <a:t> se niitä?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sz="4800" dirty="0"/>
              <a:t>Teknologinen imperatiivi: Kaikki mikä on keksittävissä myös keksitään ja otetaan käyttöön.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Raja tarpeiden ja halujen välillä sumenee.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Keksi esimerkki jostain teknologisesta keksinnöstä tai välineestä, josta on tullut tarve pikemmin kuin pelkkä halu.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41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Käyttö ratkaisee?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Täyttääkö uusi tekniikka tarpeitamme vai </a:t>
            </a:r>
            <a:r>
              <a:rPr lang="fi-FI" b="1" i="1" dirty="0"/>
              <a:t>luoko</a:t>
            </a:r>
            <a:r>
              <a:rPr lang="fi-FI" b="1" dirty="0"/>
              <a:t> se niitä?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sz="4800" dirty="0"/>
              <a:t>Teknologinen imperatiivi: Kaikki mikä on keksittävissä myös keksitään ja otetaan käyttöön.</a:t>
            </a:r>
          </a:p>
          <a:p>
            <a:pPr marL="2000250" lvl="2" indent="-857250" fontAlgn="base">
              <a:buFont typeface="Arial" panose="020B0604020202020204" pitchFamily="34" charset="0"/>
              <a:buChar char="•"/>
            </a:pPr>
            <a:r>
              <a:rPr lang="fi-FI" dirty="0"/>
              <a:t>Raja tarpeiden ja halujen välillä sumenee.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Keksi esimerkki jostain teknologisesta keksinnöstä tai välineestä, josta on tullut tarve pikemmin kuin pelkkä halu.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Esim. Ennen internet ei ollut muuta kuin asia, jonka ihmiset halusivat. Nykyään taas on lähes mahdoton kuvitella elämää ilman nopeaa langatonta nettiä.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Sama juttu sähköenergian suhteen.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18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95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Tehtävä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0"/>
            <a:r>
              <a:rPr lang="fi-FI" i="1" dirty="0"/>
              <a:t>Idea 2</a:t>
            </a:r>
            <a:r>
              <a:rPr lang="fi-FI" dirty="0"/>
              <a:t>, luku 13, tehtävä 8 (s. 145):</a:t>
            </a:r>
            <a:br>
              <a:rPr lang="fi-FI" dirty="0"/>
            </a:br>
            <a:endParaRPr lang="fi-FI" dirty="0"/>
          </a:p>
          <a:p>
            <a:pPr marL="228600" indent="0"/>
            <a:r>
              <a:rPr lang="fi-FI" dirty="0"/>
              <a:t>Suomen valtakunnansyyttäjä on esittänyt, että tuomioistuimet voisivat käyttää algoritmeja oikeuskäsittelyn vauhdittamiseksi. Automatiikan avulla voisi ratkaista kerralla monta yksinkertaista tapausta, kuten rattijuopumukset ja ylinopeudet. Mitä ongelmia algoritmien tällaiseen käyttöön liittyisi?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001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Katsotaan </a:t>
            </a:r>
            <a:r>
              <a:rPr lang="fi-FI" dirty="0" err="1"/>
              <a:t>Youtube</a:t>
            </a:r>
            <a:r>
              <a:rPr lang="fi-FI" dirty="0"/>
              <a:t>-kanava </a:t>
            </a:r>
            <a:r>
              <a:rPr lang="fi-FI" i="1" dirty="0" err="1"/>
              <a:t>The</a:t>
            </a:r>
            <a:r>
              <a:rPr lang="fi-FI" i="1" dirty="0"/>
              <a:t> School of Lifen</a:t>
            </a:r>
            <a:r>
              <a:rPr lang="fi-FI" dirty="0"/>
              <a:t> </a:t>
            </a:r>
            <a:r>
              <a:rPr lang="fi-FI" dirty="0">
                <a:hlinkClick r:id="rId3"/>
              </a:rPr>
              <a:t>video</a:t>
            </a:r>
            <a:r>
              <a:rPr lang="fi-FI" dirty="0"/>
              <a:t> tunteiden teknologiasta.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b="1" dirty="0"/>
              <a:t>Pohdi:</a:t>
            </a:r>
          </a:p>
          <a:p>
            <a:pPr marL="1543050" lvl="1" indent="-857250">
              <a:buFont typeface="Arial" panose="020B0604020202020204" pitchFamily="34" charset="0"/>
              <a:buChar char="•"/>
            </a:pPr>
            <a:r>
              <a:rPr lang="fi-FI" dirty="0"/>
              <a:t>Mitä tunteisiin liittyviä keksintöjä video ennustaa tulevaksi?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Ovatko nämä keksinnöt mielestäsi enemmän uhka vai mahdollisuus?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Virittäytyminen aiheeseen – Tiedonpuu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rmAutofit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Lue runo ja analysoi sen sanomaa.</a:t>
            </a:r>
          </a:p>
          <a:p>
            <a:pPr marL="228600" indent="0"/>
            <a:endParaRPr lang="fi-FI" i="1" dirty="0"/>
          </a:p>
          <a:p>
            <a:pPr marL="228600" indent="0"/>
            <a:endParaRPr lang="fi-FI" i="1" dirty="0"/>
          </a:p>
          <a:p>
            <a:pPr marL="228600" indent="0"/>
            <a:endParaRPr lang="fi-FI" i="1" dirty="0"/>
          </a:p>
          <a:p>
            <a:pPr marL="228600" indent="0"/>
            <a:endParaRPr lang="fi-FI" i="1" dirty="0"/>
          </a:p>
          <a:p>
            <a:pPr marL="228600" indent="0"/>
            <a:endParaRPr lang="fi-FI" i="1" dirty="0"/>
          </a:p>
          <a:p>
            <a:pPr marL="228600" indent="0"/>
            <a:r>
              <a:rPr lang="fi-FI" i="1" dirty="0"/>
              <a:t>Tiedonpuussa asuu kyy.</a:t>
            </a:r>
            <a:br>
              <a:rPr lang="fi-FI" dirty="0"/>
            </a:br>
            <a:r>
              <a:rPr lang="fi-FI" i="1" dirty="0"/>
              <a:t>Joka sitä lähestyy,</a:t>
            </a:r>
            <a:br>
              <a:rPr lang="fi-FI" dirty="0"/>
            </a:br>
            <a:r>
              <a:rPr lang="fi-FI" i="1" dirty="0"/>
              <a:t>ikuisesti onneton</a:t>
            </a:r>
            <a:br>
              <a:rPr lang="fi-FI" dirty="0"/>
            </a:br>
            <a:r>
              <a:rPr lang="fi-FI" i="1" dirty="0"/>
              <a:t>epäilyksen uhri on.</a:t>
            </a:r>
            <a:br>
              <a:rPr lang="fi-FI" dirty="0"/>
            </a:br>
            <a:r>
              <a:rPr lang="fi-FI" i="1" dirty="0"/>
              <a:t>Autuas, ken omin päin</a:t>
            </a:r>
            <a:br>
              <a:rPr lang="fi-FI" dirty="0"/>
            </a:br>
            <a:r>
              <a:rPr lang="fi-FI" i="1" dirty="0"/>
              <a:t>elää, kuolee lailla täin!</a:t>
            </a:r>
            <a:br>
              <a:rPr lang="fi-FI" i="1" dirty="0"/>
            </a:br>
            <a:br>
              <a:rPr lang="fi-FI" i="1" dirty="0"/>
            </a:br>
            <a:r>
              <a:rPr lang="fi-FI" i="1" dirty="0"/>
              <a:t>- </a:t>
            </a:r>
            <a:r>
              <a:rPr lang="fi-FI" dirty="0"/>
              <a:t>Lauri Viita: Betonimylläri, 1961</a:t>
            </a:r>
          </a:p>
          <a:p>
            <a:pPr marL="228600" indent="0"/>
            <a:endParaRPr lang="fi-FI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59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Tekniikka muuttaa elämäntapaa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381377"/>
            <a:ext cx="21031199" cy="860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Tehkää yhdessä seuraava tehtävä:</a:t>
            </a:r>
            <a:br>
              <a:rPr lang="fi-FI" dirty="0"/>
            </a:br>
            <a:endParaRPr lang="fi-FI" i="1" dirty="0"/>
          </a:p>
          <a:p>
            <a:pPr marL="228600" indent="0" fontAlgn="base"/>
            <a:r>
              <a:rPr lang="fi-FI" i="1" dirty="0"/>
              <a:t>Idea 2</a:t>
            </a:r>
            <a:r>
              <a:rPr lang="fi-FI" dirty="0"/>
              <a:t>, luku 13, tehtävä 1 (s. 145): 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Tekniikka ja tekoäly ovat muuttaneet elämäntapaamme.</a:t>
            </a:r>
            <a:br>
              <a:rPr lang="fi-FI" dirty="0"/>
            </a:br>
            <a:endParaRPr lang="fi-FI" dirty="0"/>
          </a:p>
          <a:p>
            <a:pPr marL="228600" indent="0">
              <a:buSzPct val="80000"/>
            </a:pPr>
            <a:r>
              <a:rPr lang="fi-FI" dirty="0"/>
              <a:t>a) Miten tämä näkyy seuraavilla elämän osa-alueilla?</a:t>
            </a:r>
          </a:p>
          <a:p>
            <a:pPr marL="1828800" lvl="1" indent="-1143000">
              <a:buSzPct val="80000"/>
              <a:buFont typeface="+mj-lt"/>
              <a:buAutoNum type="romanLcPeriod"/>
            </a:pPr>
            <a:r>
              <a:rPr lang="fi-FI" dirty="0"/>
              <a:t>vuorovaikutus</a:t>
            </a:r>
          </a:p>
          <a:p>
            <a:pPr marL="1828800" lvl="1" indent="-1143000">
              <a:buSzPct val="80000"/>
              <a:buFont typeface="+mj-lt"/>
              <a:buAutoNum type="romanLcPeriod"/>
            </a:pPr>
            <a:r>
              <a:rPr lang="fi-FI" dirty="0"/>
              <a:t>parisuhde</a:t>
            </a:r>
          </a:p>
          <a:p>
            <a:pPr marL="1828800" lvl="1" indent="-1143000">
              <a:buSzPct val="80000"/>
              <a:buFont typeface="+mj-lt"/>
              <a:buAutoNum type="romanLcPeriod"/>
            </a:pPr>
            <a:r>
              <a:rPr lang="fi-FI" dirty="0"/>
              <a:t>vapaa-aika</a:t>
            </a:r>
          </a:p>
          <a:p>
            <a:pPr marL="1828800" lvl="1" indent="-1143000">
              <a:buSzPct val="80000"/>
              <a:buFont typeface="+mj-lt"/>
              <a:buAutoNum type="romanLcPeriod"/>
            </a:pPr>
            <a:r>
              <a:rPr lang="fi-FI" dirty="0"/>
              <a:t>opiskelu</a:t>
            </a:r>
          </a:p>
          <a:p>
            <a:pPr marL="1828800" lvl="1" indent="-1143000">
              <a:buSzPct val="80000"/>
              <a:buFont typeface="+mj-lt"/>
              <a:buAutoNum type="romanLcPeriod"/>
            </a:pPr>
            <a:r>
              <a:rPr lang="fi-FI" dirty="0"/>
              <a:t>työ</a:t>
            </a:r>
          </a:p>
          <a:p>
            <a:pPr>
              <a:buSzPct val="80000"/>
            </a:pPr>
            <a:r>
              <a:rPr lang="fi-FI" dirty="0"/>
              <a:t>b) Mitkä muutokset ovat mielestäsi olleet hyviä? Entä huonoja? Miksi?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34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Kolumnitehtävä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Lukekaa </a:t>
            </a:r>
            <a:r>
              <a:rPr lang="fi-FI" dirty="0" err="1"/>
              <a:t>Eenariina</a:t>
            </a:r>
            <a:r>
              <a:rPr lang="fi-FI" dirty="0"/>
              <a:t> Hämäläisen kolumni </a:t>
            </a:r>
            <a:r>
              <a:rPr lang="fi-FI" i="1" dirty="0"/>
              <a:t>Sylkitippa maailmalla </a:t>
            </a:r>
            <a:r>
              <a:rPr lang="fi-FI" dirty="0"/>
              <a:t>(</a:t>
            </a:r>
            <a:r>
              <a:rPr lang="fi-FI" i="1" dirty="0"/>
              <a:t>Idea 2</a:t>
            </a:r>
            <a:r>
              <a:rPr lang="fi-FI" dirty="0"/>
              <a:t>, luku 13, s. 138).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b="1" dirty="0"/>
              <a:t>Pohtikaa</a:t>
            </a:r>
            <a:r>
              <a:rPr lang="fi-FI" dirty="0"/>
              <a:t>:</a:t>
            </a:r>
          </a:p>
          <a:p>
            <a:pPr marL="1543050" lvl="1" indent="-857250">
              <a:buFont typeface="Arial" panose="020B0604020202020204" pitchFamily="34" charset="0"/>
              <a:buChar char="•"/>
            </a:pPr>
            <a:r>
              <a:rPr lang="fi-FI" dirty="0"/>
              <a:t>Mitä mahdollisuuksia liittyy geneettiseen testaukseen?</a:t>
            </a:r>
          </a:p>
          <a:p>
            <a:pPr marL="1543050" lvl="1" indent="-857250">
              <a:buFont typeface="Arial" panose="020B0604020202020204" pitchFamily="34" charset="0"/>
              <a:buChar char="•"/>
            </a:pPr>
            <a:r>
              <a:rPr lang="fi-FI" dirty="0"/>
              <a:t>Mitä mahdollisia eettisiä ongelmia liittyy geneettiseen testaukseen?</a:t>
            </a:r>
          </a:p>
          <a:p>
            <a:pPr marL="1543050" lvl="1" indent="-857250">
              <a:buFont typeface="Arial" panose="020B0604020202020204" pitchFamily="34" charset="0"/>
              <a:buChar char="•"/>
            </a:pPr>
            <a:r>
              <a:rPr lang="fi-FI" dirty="0"/>
              <a:t>Olisitko itse valmis selvittämään oman geenitaustausi? Miksi?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922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Tekniikan etiikka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Tekniikan kehitys on tuonut monia parannuksia ihmisten elämään:</a:t>
            </a:r>
            <a:endParaRPr lang="fi-FI" sz="5400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lääketiede ja tautien parantaminen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pidentynyt elinikä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luonnontieteen kehityksen mahdollistamat keksinnöt.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Tekniikan kehitykseen liittyviä uhkakuvia: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ympäristöongelmat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ihmisten vieraantuminen luonnosta ja toisistaan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valvonnan kehittyminen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aseteknologian kehittyminen ja ydinaseet.</a:t>
            </a:r>
            <a:endParaRPr lang="fi-FI" sz="60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99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Pitääkö joka kivi kääntää?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Ihminen on tiedonjanoinen ja haluaa tietää ja selvittää kaiken, seurauksista välittämättä.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Teknologinen determinismi</a:t>
            </a:r>
            <a:r>
              <a:rPr lang="fi-FI" dirty="0"/>
              <a:t>: Tekninen kehitys on vääjäämätöntä eikä lopulta enää kenenkään hallinnassa. </a:t>
            </a:r>
          </a:p>
          <a:p>
            <a:pPr marL="1371600" lvl="1" indent="-685800" fontAlgn="base"/>
            <a:r>
              <a:rPr lang="fi-FI" dirty="0"/>
              <a:t>Tekniikka myös paljolti sanelee sen, millaisessa kulttuurissa elämme.</a:t>
            </a:r>
          </a:p>
          <a:p>
            <a:pPr marL="1371600" lvl="1" indent="-685800" fontAlgn="base"/>
            <a:r>
              <a:rPr lang="fi-FI" b="1" dirty="0"/>
              <a:t>Mitä esimerkkejä keksit tästä?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Teknologinen imperatiivi</a:t>
            </a:r>
            <a:r>
              <a:rPr lang="fi-FI" dirty="0"/>
              <a:t>: Kaikki mikä on keksittävissä myös keksitään ja otetaan käyttöön.</a:t>
            </a:r>
            <a:endParaRPr lang="fi-FI" sz="5400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Vaarana vieraantuminen luonnosta ja itse tekniikasta.</a:t>
            </a:r>
            <a:endParaRPr lang="fi-FI" sz="5400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581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Kaiken takana on algoritmi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algoritmi = </a:t>
            </a:r>
            <a:r>
              <a:rPr lang="fi-FI" dirty="0"/>
              <a:t>ohje, eräänlainen matemaattinen tai looginen resepti, joka kertoo, missä järjestyksessä tehdään eri toimenpiteitä</a:t>
            </a:r>
            <a:endParaRPr lang="fi-FI" sz="5400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Mitä otsikko ”Kaiken takana on algoritmi” voi tarkoittaa? Keksi esimerkkejä.</a:t>
            </a:r>
            <a:endParaRPr lang="fi-FI" sz="5400" b="1"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440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fi-FI" dirty="0"/>
              <a:t>Kaiken takana on algoritmi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algoritmi = </a:t>
            </a:r>
            <a:r>
              <a:rPr lang="fi-FI" dirty="0"/>
              <a:t>ohje, eräänlainen matemaattinen tai looginen resepti, joka kertoo, missä järjestyksessä tehdään eri toimenpiteitä</a:t>
            </a:r>
            <a:endParaRPr lang="fi-FI" sz="5400" b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Mitä otsikko ”Kaiken takana on algoritmi” voi tarkoittaa? Keksi esimerkkejä.</a:t>
            </a:r>
            <a:endParaRPr lang="fi-FI" sz="5400" b="1" dirty="0"/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Algoritmit automatisoivat laskutoimituksia, ongelmanratkaisua ja päätöksiä.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13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643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1344</Words>
  <Application>Microsoft Office PowerPoint</Application>
  <PresentationFormat>Mukautettu</PresentationFormat>
  <Paragraphs>183</Paragraphs>
  <Slides>19</Slides>
  <Notes>19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Office-teema</vt:lpstr>
      <vt:lpstr>13. Tiede ja tekniikka</vt:lpstr>
      <vt:lpstr>Virittäytyminen aiheeseen</vt:lpstr>
      <vt:lpstr>Virittäytyminen aiheeseen – Tiedonpuu</vt:lpstr>
      <vt:lpstr>Tekniikka muuttaa elämäntapaa</vt:lpstr>
      <vt:lpstr>Kolumnitehtävä</vt:lpstr>
      <vt:lpstr>Tekniikan etiikka</vt:lpstr>
      <vt:lpstr>Pitääkö joka kivi kääntää?</vt:lpstr>
      <vt:lpstr>Kaiken takana on algoritmi</vt:lpstr>
      <vt:lpstr>Kaiken takana on algoritmi</vt:lpstr>
      <vt:lpstr>Kone vie ja ihminen vikisee</vt:lpstr>
      <vt:lpstr>Kone vie ja ihminen vikisee</vt:lpstr>
      <vt:lpstr>Kone vie ja ihminen vikisee</vt:lpstr>
      <vt:lpstr>Kone vie ja ihminen vikisee</vt:lpstr>
      <vt:lpstr>Tekoäly – tie maailmanrauhaan?</vt:lpstr>
      <vt:lpstr>Tekoäly – tie maailmanrauhaan?</vt:lpstr>
      <vt:lpstr>Käyttö ratkaisee?</vt:lpstr>
      <vt:lpstr>Käyttö ratkaisee?</vt:lpstr>
      <vt:lpstr>Käyttö ratkaisee?</vt:lpstr>
      <vt:lpstr>Tehtävä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Tiede ja tekniikka</dc:title>
  <dc:creator>Virkkunen, Verna L</dc:creator>
  <cp:lastModifiedBy>Roms Jochen</cp:lastModifiedBy>
  <cp:revision>9</cp:revision>
  <dcterms:created xsi:type="dcterms:W3CDTF">2021-05-18T16:56:26Z</dcterms:created>
  <dcterms:modified xsi:type="dcterms:W3CDTF">2024-01-26T10:17:49Z</dcterms:modified>
</cp:coreProperties>
</file>