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18" autoAdjust="0"/>
    <p:restoredTop sz="95009"/>
  </p:normalViewPr>
  <p:slideViewPr>
    <p:cSldViewPr snapToGrid="0" snapToObjects="1">
      <p:cViewPr varScale="1">
        <p:scale>
          <a:sx n="37" d="100"/>
          <a:sy n="37" d="100"/>
        </p:scale>
        <p:origin x="84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17.1.2022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17.1.2022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Näytä seuraavat neljä diaa ja kuuntele opiskelijoiden vastauksia kysymykseen siitä, mitä he näkevät kuvassa. Kuvissa havainnollistuu empiristinen tapa saada tietoa maailmasta lisähavaintoja ja </a:t>
            </a:r>
            <a:b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-kokemuksia keräämällä.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1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buFont typeface="Arial" panose="020B0604020202020204" pitchFamily="34" charset="0"/>
              <a:buNone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 voi todistaa empiirisesti, näkökulmia: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Jumalan olemassaolo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2+3 = 5 eli matemaattiset totuudet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Ensi kesäkuussa Pariisissa ei ole pakkasta.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Kiusaaminen on väärin.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Armokuolema on oikein.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Järvimaisema on kaunis.</a:t>
            </a:r>
            <a:b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Vaativat havaintoja tuekseen, näkökulmia: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Ulkona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helle.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Kevyet esineet putoavat tyhjiössä yhtä nopeasti kuin painavat.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Kahvi virkistää.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Urheilutähtien käyttö mainoksissa lisää tuotteen myyntiä.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Virikkeitä saanut ja mielekästä elämää elävä rotta valitsee sokeriveden heroiinin sijaan.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Keltainen toimii hyvin huomiovärinä.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50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10. Empirismi: tieto saadaan aistein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oikeastaan voimme havaita?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F76795CE-2374-AA4B-AF31-DEC97B9AC57C}"/>
              </a:ext>
            </a:extLst>
          </p:cNvPr>
          <p:cNvSpPr txBox="1">
            <a:spLocks/>
          </p:cNvSpPr>
          <p:nvPr/>
        </p:nvSpPr>
        <p:spPr>
          <a:xfrm>
            <a:off x="1676400" y="7426247"/>
            <a:ext cx="21031200" cy="490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22A8CF2-D20E-F644-9CC6-23029F112730}"/>
              </a:ext>
            </a:extLst>
          </p:cNvPr>
          <p:cNvSpPr txBox="1"/>
          <p:nvPr/>
        </p:nvSpPr>
        <p:spPr>
          <a:xfrm>
            <a:off x="10025743" y="10091057"/>
            <a:ext cx="184731" cy="55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21" name="Kuva 20" descr="Kuvassa on vasemmalla kirjain A ja oikealla kirjain B. Vasemmalla A-kirjaimen vieressä lukee teksti &quot;Aurinko nousee idästä, koska se on aina noussut idästä.&quot; Oikealla B-kirjaimen vieressä lukee &quot;Aurinko nousee aina idästä, koska aurinko nousee idästä.&quot; Kirjainten yläpuolella on nuoli, joka osoittaa vasemmalta oikealle, ja nuolen yhteydessä lukee &quot;Jos A, niin B.&quot; Kirjainten alapuolella on toinen nuoli, joka osoittaa oikealta vasemmalle, ja nuolen yhteydessä lukee &quot;Jos B, niin A.&quot;">
            <a:extLst>
              <a:ext uri="{FF2B5EF4-FFF2-40B4-BE49-F238E27FC236}">
                <a16:creationId xmlns:a16="http://schemas.microsoft.com/office/drawing/2014/main" id="{7F55C72D-DD30-054B-97AA-4ABD53D4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94" y="6113968"/>
            <a:ext cx="19038461" cy="7524000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4"/>
            <a:ext cx="21031200" cy="2898886"/>
          </a:xfrm>
        </p:spPr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Suurin osa muistakin tiedoksi kutsumistamme väitteistä perustuu tapaan ja tottumukseen.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</a:t>
            </a:r>
            <a:r>
              <a:rPr lang="fi-FI"/>
              <a:t>sim</a:t>
            </a:r>
            <a:r>
              <a:rPr lang="fi-FI" dirty="0"/>
              <a:t>. väite ”aurinko nousee idästä” perustuu induktiiviseen olettamukseen.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Induktion oikeuttaminen induktiolla olisi kuitenkin kehäpäätelmä.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</p:spTree>
    <p:extLst>
      <p:ext uri="{BB962C8B-B14F-4D97-AF65-F5344CB8AC3E}">
        <p14:creationId xmlns:p14="http://schemas.microsoft.com/office/powerpoint/2010/main" val="3036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i="1" dirty="0"/>
              <a:t>Idea 1</a:t>
            </a:r>
            <a:r>
              <a:rPr lang="fi-FI" dirty="0"/>
              <a:t>, luku 10, tehtävä 4 (s. 96):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Pohdi millaisia väitteitä ei koskaan voi empiirisesti todistaa. Millaiset väitteet toisaalta vaativat havaintoja tuekseen?</a:t>
            </a:r>
          </a:p>
        </p:txBody>
      </p:sp>
    </p:spTree>
    <p:extLst>
      <p:ext uri="{BB962C8B-B14F-4D97-AF65-F5344CB8AC3E}">
        <p14:creationId xmlns:p14="http://schemas.microsoft.com/office/powerpoint/2010/main" val="24680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73DFBFC-E33A-9C44-BC37-4B8774F1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114" y="4076594"/>
            <a:ext cx="13196486" cy="80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96FF3C-276A-EF40-A597-CA2CF4FE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94" y="4097485"/>
            <a:ext cx="11065356" cy="80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22E86F-0540-6548-B08F-BE50ACAA9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069" y="4076594"/>
            <a:ext cx="12856056" cy="84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3E8556F-FABD-C647-8B90-A06823676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2" y="3677872"/>
            <a:ext cx="12534898" cy="835659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53A3161-8659-E448-B2B6-F39E3C8EC194}"/>
              </a:ext>
            </a:extLst>
          </p:cNvPr>
          <p:cNvSpPr txBox="1"/>
          <p:nvPr/>
        </p:nvSpPr>
        <p:spPr>
          <a:xfrm>
            <a:off x="17221200" y="12138375"/>
            <a:ext cx="6238875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Kuvalähde: </a:t>
            </a:r>
            <a:r>
              <a:rPr lang="fi-FI" i="1" dirty="0" err="1"/>
              <a:t>Handout</a:t>
            </a:r>
            <a:r>
              <a:rPr lang="fi-FI" i="1" dirty="0"/>
              <a:t>/Getty </a:t>
            </a:r>
            <a:r>
              <a:rPr lang="fi-FI" i="1" dirty="0" err="1"/>
              <a:t>Images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7857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8229600" cy="8145947"/>
          </a:xfrm>
        </p:spPr>
        <p:txBody>
          <a:bodyPr>
            <a:normAutofit fontScale="70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Tarinan mukaan joukko sokeita kohtasi elefantin. He alkoivat koskettelemaan otusta ja arvuuttelemaan, mikä se mahtaisi olla.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Katso kuvaa ja heittäydy kunkin ihmisen tilanteeseen. Pohdi mitä kukin henkilö luulee koskettelevansa.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Pääsevätkö sokeat yhteisymmärrykseen siitä, mikä otus on kyseessä? Onnistuvatko he tunnistamaan, että kyseessä on elefantti?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11855F2-FF45-0742-9DDE-9C77577E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286" y="3381377"/>
            <a:ext cx="11588314" cy="839286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89599B2D-0BFC-3243-AFB5-B71B042D2A70}"/>
              </a:ext>
            </a:extLst>
          </p:cNvPr>
          <p:cNvSpPr txBox="1"/>
          <p:nvPr/>
        </p:nvSpPr>
        <p:spPr>
          <a:xfrm>
            <a:off x="15954702" y="11914698"/>
            <a:ext cx="7504387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Kuvalähde: Wikimedia </a:t>
            </a:r>
            <a:r>
              <a:rPr lang="fi-FI" i="1" dirty="0" err="1"/>
              <a:t>Commons</a:t>
            </a:r>
            <a:r>
              <a:rPr lang="fi-FI" i="1" dirty="0"/>
              <a:t>. CC-BY-SA. </a:t>
            </a:r>
          </a:p>
        </p:txBody>
      </p:sp>
    </p:spTree>
    <p:extLst>
      <p:ext uri="{BB962C8B-B14F-4D97-AF65-F5344CB8AC3E}">
        <p14:creationId xmlns:p14="http://schemas.microsoft.com/office/powerpoint/2010/main" val="5057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Todisteet tiskiin!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852C344-C7FE-8A4C-94AA-D508FD5970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Empirismi </a:t>
            </a:r>
            <a:r>
              <a:rPr lang="fi-FI" dirty="0"/>
              <a:t>on tieto-opillinen näkemys, jonka mukaan tieto perustuu havaintoon.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Jotta jotain väitettä voidaan pitää totena, on sen tueksi esitettävä aistitietoa.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Empirismi yleistyi 1600-luvulta lähtien, yhtä aikaa luonnontieteiden kehityksen kanssa.</a:t>
            </a:r>
            <a:endParaRPr lang="fi-FI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Empirismin yhteydessä puhutaan </a:t>
            </a:r>
            <a:r>
              <a:rPr lang="fi-FI" i="1" dirty="0"/>
              <a:t>a posteriori</a:t>
            </a:r>
            <a:r>
              <a:rPr lang="fi-FI" dirty="0"/>
              <a:t> -tiedosta, joka tarkoittaa, että tietoa on vasta havainnon jälkeen.</a:t>
            </a:r>
          </a:p>
        </p:txBody>
      </p:sp>
    </p:spTree>
    <p:extLst>
      <p:ext uri="{BB962C8B-B14F-4D97-AF65-F5344CB8AC3E}">
        <p14:creationId xmlns:p14="http://schemas.microsoft.com/office/powerpoint/2010/main" val="3844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John </a:t>
            </a:r>
            <a:r>
              <a:rPr lang="fi-FI" dirty="0" err="1"/>
              <a:t>Locke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Brittiläinen filosofi (1632–1704)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Locken</a:t>
            </a:r>
            <a:r>
              <a:rPr lang="fi-FI" dirty="0"/>
              <a:t> empirismi kiteytyy seuraavaan ajatukseen: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”Mieli on kuin tyhjä taulu, johon kokemus piirtää merkkinsä.”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Pohdi, mitä lainaus tarkoittaa.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Ihmismieli on syntyessään tyhjä taulu (</a:t>
            </a:r>
            <a:r>
              <a:rPr lang="fi-FI" i="1" dirty="0"/>
              <a:t>lat. </a:t>
            </a:r>
            <a:r>
              <a:rPr lang="fi-FI" i="1" dirty="0" err="1"/>
              <a:t>tabula</a:t>
            </a:r>
            <a:r>
              <a:rPr lang="fi-FI" i="1" dirty="0"/>
              <a:t> </a:t>
            </a:r>
            <a:r>
              <a:rPr lang="fi-FI" i="1" dirty="0" err="1"/>
              <a:t>rasa</a:t>
            </a:r>
            <a:r>
              <a:rPr lang="fi-FI" dirty="0"/>
              <a:t>), ja synnynnäistä tietoa ei ole.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Kaikki, mitä on ollut mielessä, on ensin ollut aisteissa.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Ideat ja käsitteet muodostuvat kokemuksen pohjalta.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haastaisit </a:t>
            </a:r>
            <a:r>
              <a:rPr lang="fi-FI" dirty="0" err="1"/>
              <a:t>Locken</a:t>
            </a:r>
            <a:r>
              <a:rPr lang="fi-FI" dirty="0"/>
              <a:t> näkemyksen?</a:t>
            </a:r>
          </a:p>
        </p:txBody>
      </p:sp>
    </p:spTree>
    <p:extLst>
      <p:ext uri="{BB962C8B-B14F-4D97-AF65-F5344CB8AC3E}">
        <p14:creationId xmlns:p14="http://schemas.microsoft.com/office/powerpoint/2010/main" val="10995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oikeastaan voimme havaita?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Toinen brittifilosofi David Hume (1711–1776) oli äärimmäinen empiristi.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Syy-seuraussuhdetta (kausaliteettia) ei voi havaita, joten meillä ei ole siitä tietoa.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Näemme jonkun heittävän lumipallon ikkunaa kohti, pallon osuvan ikkunaan ja ikkunan menevän säpäleiksi, mutta emme voi nähdä näiden tapahtumien välillä olevaa syy-seuraussuhdetta.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Jos väität havaitsevasi syy-seuraussuhteen, niin Hume kysyisi: ”Minkä värinen se oli, entä miltä se maistui tai kuulosti?”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Havaitsemme vain peräkkäisiä tapahtumia, joiden välille oletamme syy-seuraussuhteen.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Tieto kausaliteetista ei siis voi perustua havaintoon, vaan tapaan ja tottumukseen.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2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763FF-143D-4B80-BCCE-79219FFF9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585</Words>
  <Application>Microsoft Office PowerPoint</Application>
  <PresentationFormat>Mukautettu</PresentationFormat>
  <Paragraphs>85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Bebas Neue</vt:lpstr>
      <vt:lpstr>Calibri</vt:lpstr>
      <vt:lpstr>Lato</vt:lpstr>
      <vt:lpstr>Office-teema</vt:lpstr>
      <vt:lpstr>10. Empirismi: tieto saadaan aistein</vt:lpstr>
      <vt:lpstr>Virittäytyminen aiheeseen</vt:lpstr>
      <vt:lpstr>Virittäytyminen aiheeseen</vt:lpstr>
      <vt:lpstr>Virittäytyminen aiheeseen</vt:lpstr>
      <vt:lpstr>Virittäytyminen aiheeseen</vt:lpstr>
      <vt:lpstr>Virittäytyminen aiheeseen</vt:lpstr>
      <vt:lpstr>Todisteet tiskiin!</vt:lpstr>
      <vt:lpstr>John Locke</vt:lpstr>
      <vt:lpstr>Mitä oikeastaan voimme havaita?</vt:lpstr>
      <vt:lpstr>Mitä oikeastaan voimme havaita?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24</cp:revision>
  <cp:lastPrinted>2017-11-30T08:45:33Z</cp:lastPrinted>
  <dcterms:created xsi:type="dcterms:W3CDTF">2020-05-05T09:10:38Z</dcterms:created>
  <dcterms:modified xsi:type="dcterms:W3CDTF">2022-01-17T05:43:40Z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