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</p:sldIdLst>
  <p:sldSz cx="24384000" cy="13716000"/>
  <p:notesSz cx="6797675" cy="9926638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9" autoAdjust="0"/>
    <p:restoredTop sz="95179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20.1.2022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Joidenkin ajattelijoiden mukaan on olemassa vain erilaisten ominaisuuksien kimppuja, eikä mitään substanssia, johon ominaisuudet kiinnittyvät. (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Toisaalta voidaan ajatella olevan olemassa jokin substanssi, jonka olemassaolo ei riipu siihen liittyvistä attribuuteista. (Descartes ja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Spinoza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45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f.ch/play/tv/srf-myschool/video/filosofix-theseus-28?urn=urn:srf:video:169e67de-4f5c-4519-af41-a590fc4226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Mitä on olemassa?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Dualismi: </a:t>
            </a:r>
            <a:br>
              <a:rPr lang="fi-FI" dirty="0"/>
            </a:br>
            <a:r>
              <a:rPr lang="fi-FI" dirty="0"/>
              <a:t>todellisuus koostuu hengestä ja aineesta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Todellisuus koostuu kahdesta substanssista, ideoista ja materiasta.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Descartes: ruumis (aine) ja sielu (henki)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Sielu on ensisijainen.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Eläimet ovat pelkkiä biologisia mekanismeja, lihallisia koneita vailla sielua, tietoisuutta tai tunteita.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Kartesiolainen</a:t>
            </a:r>
            <a:r>
              <a:rPr lang="fi-FI" dirty="0"/>
              <a:t> dualismi vaikutti eurooppalaiseen ajatteluun (esim. lääketieteeseen) vuosisatoja.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Mieli–ruumis-ongelma: kuinka kaksi täysin erilaista substanssia voivat olla vuorovaikutuksessa keskenään?</a:t>
            </a: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22307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Popperin</a:t>
            </a:r>
            <a:r>
              <a:rPr lang="fi-FI" dirty="0"/>
              <a:t> kolme maailmaa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62FFBC03-20EB-448B-A0C3-61BB14B1B06B}"/>
              </a:ext>
            </a:extLst>
          </p:cNvPr>
          <p:cNvSpPr/>
          <p:nvPr/>
        </p:nvSpPr>
        <p:spPr>
          <a:xfrm>
            <a:off x="2536724" y="5486399"/>
            <a:ext cx="7020231" cy="6986015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1:</a:t>
            </a:r>
            <a:r>
              <a:rPr lang="fi-FI" sz="4000" b="1" dirty="0">
                <a:solidFill>
                  <a:schemeClr val="tx1"/>
                </a:solidFill>
              </a:rPr>
              <a:t> fyysinen maailma </a:t>
            </a:r>
            <a:r>
              <a:rPr lang="fi-FI" sz="4000" dirty="0">
                <a:solidFill>
                  <a:schemeClr val="tx1"/>
                </a:solidFill>
              </a:rPr>
              <a:t>(kivi, auto, painovoima, tuuli…)</a:t>
            </a:r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B224B616-3077-4971-9290-298FAC3A1F50}"/>
              </a:ext>
            </a:extLst>
          </p:cNvPr>
          <p:cNvSpPr/>
          <p:nvPr/>
        </p:nvSpPr>
        <p:spPr>
          <a:xfrm>
            <a:off x="16665486" y="5709246"/>
            <a:ext cx="7020232" cy="676316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3: </a:t>
            </a:r>
            <a:r>
              <a:rPr lang="fi-FI" sz="4000" b="1" dirty="0">
                <a:solidFill>
                  <a:schemeClr val="tx1"/>
                </a:solidFill>
              </a:rPr>
              <a:t>kulttuurissa jaettujen, abstraktien luomusten maailma </a:t>
            </a:r>
          </a:p>
          <a:p>
            <a:pPr algn="ctr"/>
            <a:r>
              <a:rPr lang="fi-FI" sz="4000" dirty="0">
                <a:solidFill>
                  <a:schemeClr val="tx1"/>
                </a:solidFill>
              </a:rPr>
              <a:t>(joulupukki, merenneito, uhkapeli…)</a:t>
            </a: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C770E8C3-7A7F-402F-A272-1D43F325F132}"/>
              </a:ext>
            </a:extLst>
          </p:cNvPr>
          <p:cNvSpPr/>
          <p:nvPr/>
        </p:nvSpPr>
        <p:spPr>
          <a:xfrm>
            <a:off x="9596470" y="3893575"/>
            <a:ext cx="6774427" cy="67631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2: </a:t>
            </a:r>
            <a:r>
              <a:rPr lang="fi-FI" sz="4000" b="1" dirty="0">
                <a:solidFill>
                  <a:schemeClr val="tx1"/>
                </a:solidFill>
              </a:rPr>
              <a:t>mentaalinen maailma</a:t>
            </a:r>
          </a:p>
          <a:p>
            <a:pPr algn="ctr"/>
            <a:r>
              <a:rPr lang="fi-FI" sz="4000" dirty="0">
                <a:solidFill>
                  <a:schemeClr val="tx1"/>
                </a:solidFill>
              </a:rPr>
              <a:t>(ajatukset, </a:t>
            </a:r>
          </a:p>
          <a:p>
            <a:pPr algn="ctr"/>
            <a:r>
              <a:rPr lang="fi-FI" sz="4000" dirty="0">
                <a:solidFill>
                  <a:schemeClr val="tx1"/>
                </a:solidFill>
              </a:rPr>
              <a:t>toiveet, pelot…)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CA4ED3-CAE1-46DF-B274-03D87AF49A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81432" y="2892753"/>
            <a:ext cx="10328787" cy="1000822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Erilaisia olemassaolon tapoja:</a:t>
            </a:r>
          </a:p>
        </p:txBody>
      </p:sp>
    </p:spTree>
    <p:extLst>
      <p:ext uri="{BB962C8B-B14F-4D97-AF65-F5344CB8AC3E}">
        <p14:creationId xmlns:p14="http://schemas.microsoft.com/office/powerpoint/2010/main" val="20939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i="1" dirty="0"/>
              <a:t>Idea 1</a:t>
            </a:r>
            <a:r>
              <a:rPr lang="fi-FI" dirty="0"/>
              <a:t>, luku 14, tehtävä 2 (s. 132):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Jos punaisesta ruususta otettaisiin pois kaikki sen ominaisuudet (ruusun tuoksu, muoto, väri jne.), jäisikö jäljelle jokin olio, johon ominaisuudet ovat kiinnittyneet?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42783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Katsotaan </a:t>
            </a:r>
            <a:r>
              <a:rPr lang="fi-FI" dirty="0">
                <a:hlinkClick r:id="rId2"/>
              </a:rPr>
              <a:t>video</a:t>
            </a:r>
            <a:r>
              <a:rPr lang="fi-FI" dirty="0"/>
              <a:t> </a:t>
            </a:r>
            <a:r>
              <a:rPr lang="fi-FI" dirty="0" err="1"/>
              <a:t>Theseuksen</a:t>
            </a:r>
            <a:r>
              <a:rPr lang="fi-FI" dirty="0"/>
              <a:t> laiva -ajatuskokeesta (linkki videoon myös digikirjan luvussa 14).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Kumpi laiva mielestänne on </a:t>
            </a:r>
            <a:r>
              <a:rPr lang="fi-FI" dirty="0" err="1"/>
              <a:t>Theseuksen</a:t>
            </a:r>
            <a:r>
              <a:rPr lang="fi-FI" dirty="0"/>
              <a:t> laiva? Miksi?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filosofista peruskysymystä </a:t>
            </a:r>
            <a:r>
              <a:rPr lang="fi-FI" dirty="0" err="1"/>
              <a:t>Theseuksen</a:t>
            </a:r>
            <a:r>
              <a:rPr lang="fi-FI" dirty="0"/>
              <a:t> laivan ongelma kuvaa?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Substanssi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Vastaa kreikan sanaa </a:t>
            </a:r>
            <a:r>
              <a:rPr lang="fi-FI" i="1" dirty="0" err="1"/>
              <a:t>ousia</a:t>
            </a:r>
            <a:r>
              <a:rPr lang="fi-FI" dirty="0"/>
              <a:t>, joka tarkoittaa ”olemista”.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Vastaa latinan sanaa </a:t>
            </a:r>
            <a:r>
              <a:rPr lang="fi-FI" i="1" dirty="0" err="1"/>
              <a:t>substantia</a:t>
            </a:r>
            <a:r>
              <a:rPr lang="fi-FI" dirty="0"/>
              <a:t>, joka tarkoittaa ”jotain, joka pohjustaa asioita”.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Substanssi on todellisuuden perusaines, josta kaikki pohjimmiltaan koostuu.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7635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Materialismi: todellisuus perustuu aineeseen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Substanssi = aine, materia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Todellisuus koostuu aineesta, eikä muuta ole olemassa.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Demokritos</a:t>
            </a:r>
            <a:r>
              <a:rPr lang="fi-FI" dirty="0"/>
              <a:t> ja </a:t>
            </a:r>
            <a:r>
              <a:rPr lang="fi-FI" i="1" dirty="0"/>
              <a:t>atomit</a:t>
            </a:r>
            <a:r>
              <a:rPr lang="fi-FI" dirty="0"/>
              <a:t> (jakamattomat osaset) todellisuuden perustana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Materialismi on luonnontieteiden lähtökohta.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lääketieteessä ihmisen hyvinvointia hoidetaan vaikuttamalla kehoon.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sillan kantavuus perustuu sen aineellisiin ominaisuuksiin.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Materialismin mukaan myös mielen liikkeet ja koko tietoisuus ovat lopulta aineellisia ilmiöitä.</a:t>
            </a: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27408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Idealismi: </a:t>
            </a:r>
            <a:br>
              <a:rPr lang="fi-FI" dirty="0"/>
            </a:br>
            <a:r>
              <a:rPr lang="fi-FI" dirty="0"/>
              <a:t>todellisuus on pohjimmiltaan henkistä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Substanssi = henki, ideat, käsitteet, jotain ei-materiaalista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Todellisuus on pohjimmiltaan henkinen.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Ideat ja käsitteet ovat todellisuuden perusta.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5793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Platon: näkyvä maailma on pelkkä kopio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Platon: objektiivinen idealismi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Objektiivisuus tässä yhteydessä tarkoittaa sitä, että todellisuus ei ole riippuvainen ihmisten olemassaolosta.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Eli todellisuus on olemassa vaikka ihmisiä ei enää olisikaan.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Ideaoppi</a:t>
            </a:r>
            <a:r>
              <a:rPr lang="fi-FI" dirty="0"/>
              <a:t>: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Todellisuus koostuu kahdesta maailmasta: ideoiden maailmasta ja näkyvästä fyysisestä maailmasta.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Ideoiden maailma on ensisijainen ja muuttumaton. Siellä sijaitsevat kaikki näkyvän maailman muuttuvien olioiden taustalla olevat pysyvät ”muotit”, ideat.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Näkyvä fyysinen maailma heijastaa ideoiden maailman pysyviä muotoja. 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vrt. pipari ja sen muotti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30114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todellisuus meistä riippuvainen?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Subjektiivinen idealismi 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Miksi mielen ulkopuolella pitäisi olla yhtään mitään?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Oleminen on havaituksi tulemista.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Havaintojen ulkopuolista todellisuutta ei ole.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Asiat ovat olemassa vain, jos joku havaitsee ne.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käytännön ongelmia tähän näkemykseen liittyy?</a:t>
            </a:r>
            <a:endParaRPr lang="fi-FI" sz="5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25446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Ronald </a:t>
            </a:r>
            <a:r>
              <a:rPr lang="fi-FI" dirty="0" err="1"/>
              <a:t>Knox</a:t>
            </a:r>
            <a:r>
              <a:rPr lang="fi-FI" dirty="0"/>
              <a:t>: </a:t>
            </a:r>
            <a:r>
              <a:rPr lang="fi-FI" dirty="0" err="1"/>
              <a:t>God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Quad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497049" y="3443587"/>
            <a:ext cx="7296151" cy="8145947"/>
          </a:xfrm>
        </p:spPr>
        <p:txBody>
          <a:bodyPr>
            <a:normAutofit fontScale="55000" lnSpcReduction="20000"/>
          </a:bodyPr>
          <a:lstStyle/>
          <a:p>
            <a:r>
              <a:rPr lang="fi-FI" i="1" dirty="0" err="1"/>
              <a:t>There</a:t>
            </a:r>
            <a:r>
              <a:rPr lang="fi-FI" i="1" dirty="0"/>
              <a:t> </a:t>
            </a:r>
            <a:r>
              <a:rPr lang="fi-FI" i="1" dirty="0" err="1"/>
              <a:t>once</a:t>
            </a:r>
            <a:r>
              <a:rPr lang="fi-FI" i="1" dirty="0"/>
              <a:t> </a:t>
            </a:r>
            <a:r>
              <a:rPr lang="fi-FI" i="1" dirty="0" err="1"/>
              <a:t>was</a:t>
            </a:r>
            <a:r>
              <a:rPr lang="fi-FI" i="1" dirty="0"/>
              <a:t> a </a:t>
            </a:r>
            <a:r>
              <a:rPr lang="fi-FI" i="1" dirty="0" err="1"/>
              <a:t>man</a:t>
            </a:r>
            <a:r>
              <a:rPr lang="fi-FI" i="1" dirty="0"/>
              <a:t> </a:t>
            </a:r>
            <a:r>
              <a:rPr lang="fi-FI" i="1" dirty="0" err="1"/>
              <a:t>who</a:t>
            </a:r>
            <a:r>
              <a:rPr lang="fi-FI" i="1" dirty="0"/>
              <a:t> </a:t>
            </a:r>
            <a:r>
              <a:rPr lang="fi-FI" i="1" dirty="0" err="1"/>
              <a:t>said</a:t>
            </a:r>
            <a:r>
              <a:rPr lang="fi-FI" i="1" dirty="0"/>
              <a:t> "</a:t>
            </a:r>
            <a:r>
              <a:rPr lang="fi-FI" i="1" dirty="0" err="1"/>
              <a:t>God</a:t>
            </a:r>
            <a:endParaRPr lang="fi-FI" dirty="0"/>
          </a:p>
          <a:p>
            <a:r>
              <a:rPr lang="fi-FI" i="1" dirty="0" err="1"/>
              <a:t>Must</a:t>
            </a:r>
            <a:r>
              <a:rPr lang="fi-FI" i="1" dirty="0"/>
              <a:t> </a:t>
            </a:r>
            <a:r>
              <a:rPr lang="fi-FI" i="1" dirty="0" err="1"/>
              <a:t>think</a:t>
            </a:r>
            <a:r>
              <a:rPr lang="fi-FI" i="1" dirty="0"/>
              <a:t> it </a:t>
            </a:r>
            <a:r>
              <a:rPr lang="fi-FI" i="1" dirty="0" err="1"/>
              <a:t>exceedingly</a:t>
            </a:r>
            <a:r>
              <a:rPr lang="fi-FI" i="1" dirty="0"/>
              <a:t> </a:t>
            </a:r>
            <a:r>
              <a:rPr lang="fi-FI" i="1" dirty="0" err="1"/>
              <a:t>odd</a:t>
            </a:r>
            <a:endParaRPr lang="fi-FI" dirty="0"/>
          </a:p>
          <a:p>
            <a:r>
              <a:rPr lang="fi-FI" i="1" dirty="0"/>
              <a:t>If he </a:t>
            </a:r>
            <a:r>
              <a:rPr lang="fi-FI" i="1" dirty="0" err="1"/>
              <a:t>finds</a:t>
            </a:r>
            <a:r>
              <a:rPr lang="fi-FI" i="1" dirty="0"/>
              <a:t> </a:t>
            </a:r>
            <a:r>
              <a:rPr lang="fi-FI" i="1" dirty="0" err="1"/>
              <a:t>that</a:t>
            </a:r>
            <a:r>
              <a:rPr lang="fi-FI" i="1" dirty="0"/>
              <a:t> </a:t>
            </a:r>
            <a:r>
              <a:rPr lang="fi-FI" i="1" dirty="0" err="1"/>
              <a:t>this</a:t>
            </a:r>
            <a:r>
              <a:rPr lang="fi-FI" i="1" dirty="0"/>
              <a:t> </a:t>
            </a:r>
            <a:r>
              <a:rPr lang="fi-FI" i="1" dirty="0" err="1"/>
              <a:t>tree</a:t>
            </a:r>
            <a:endParaRPr lang="fi-FI" dirty="0"/>
          </a:p>
          <a:p>
            <a:r>
              <a:rPr lang="fi-FI" i="1" dirty="0" err="1"/>
              <a:t>Continues</a:t>
            </a:r>
            <a:r>
              <a:rPr lang="fi-FI" i="1" dirty="0"/>
              <a:t> to </a:t>
            </a:r>
            <a:r>
              <a:rPr lang="fi-FI" i="1" dirty="0" err="1"/>
              <a:t>be</a:t>
            </a:r>
            <a:endParaRPr lang="fi-FI" dirty="0"/>
          </a:p>
          <a:p>
            <a:r>
              <a:rPr lang="fi-FI" i="1" dirty="0" err="1"/>
              <a:t>When</a:t>
            </a:r>
            <a:r>
              <a:rPr lang="fi-FI" i="1" dirty="0"/>
              <a:t> </a:t>
            </a:r>
            <a:r>
              <a:rPr lang="fi-FI" i="1" dirty="0" err="1"/>
              <a:t>there's</a:t>
            </a:r>
            <a:r>
              <a:rPr lang="fi-FI" i="1" dirty="0"/>
              <a:t> no </a:t>
            </a:r>
            <a:r>
              <a:rPr lang="fi-FI" i="1" dirty="0" err="1"/>
              <a:t>one</a:t>
            </a:r>
            <a:r>
              <a:rPr lang="fi-FI" i="1" dirty="0"/>
              <a:t> </a:t>
            </a:r>
            <a:r>
              <a:rPr lang="fi-FI" i="1" dirty="0" err="1"/>
              <a:t>about</a:t>
            </a:r>
            <a:r>
              <a:rPr lang="fi-FI" i="1" dirty="0"/>
              <a:t> in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Quad</a:t>
            </a:r>
            <a:r>
              <a:rPr lang="fi-FI" i="1" dirty="0"/>
              <a:t>."</a:t>
            </a:r>
            <a:endParaRPr lang="fi-FI" dirty="0"/>
          </a:p>
          <a:p>
            <a:r>
              <a:rPr lang="fi-FI" i="1" dirty="0"/>
              <a:t> </a:t>
            </a:r>
            <a:endParaRPr lang="fi-FI" dirty="0"/>
          </a:p>
          <a:p>
            <a:r>
              <a:rPr lang="fi-FI" dirty="0"/>
              <a:t/>
            </a:r>
            <a:br>
              <a:rPr lang="fi-FI" dirty="0"/>
            </a:br>
            <a:r>
              <a:rPr lang="fi-FI" i="1" dirty="0" err="1"/>
              <a:t>Dear</a:t>
            </a:r>
            <a:r>
              <a:rPr lang="fi-FI" i="1" dirty="0"/>
              <a:t> Sir,</a:t>
            </a:r>
            <a:endParaRPr lang="fi-FI" dirty="0"/>
          </a:p>
          <a:p>
            <a:r>
              <a:rPr lang="fi-FI" i="1" dirty="0" err="1"/>
              <a:t>Your</a:t>
            </a:r>
            <a:r>
              <a:rPr lang="fi-FI" i="1" dirty="0"/>
              <a:t> </a:t>
            </a:r>
            <a:r>
              <a:rPr lang="fi-FI" i="1" dirty="0" err="1"/>
              <a:t>astonishment's</a:t>
            </a:r>
            <a:r>
              <a:rPr lang="fi-FI" i="1" dirty="0"/>
              <a:t> </a:t>
            </a:r>
            <a:r>
              <a:rPr lang="fi-FI" i="1" dirty="0" err="1"/>
              <a:t>odd</a:t>
            </a:r>
            <a:r>
              <a:rPr lang="fi-FI" i="1" dirty="0"/>
              <a:t>.</a:t>
            </a:r>
            <a:endParaRPr lang="fi-FI" dirty="0"/>
          </a:p>
          <a:p>
            <a:r>
              <a:rPr lang="fi-FI" i="1" dirty="0"/>
              <a:t>I am </a:t>
            </a:r>
            <a:r>
              <a:rPr lang="fi-FI" i="1" dirty="0" err="1"/>
              <a:t>always</a:t>
            </a:r>
            <a:r>
              <a:rPr lang="fi-FI" i="1" dirty="0"/>
              <a:t> </a:t>
            </a:r>
            <a:r>
              <a:rPr lang="fi-FI" i="1" dirty="0" err="1"/>
              <a:t>about</a:t>
            </a:r>
            <a:r>
              <a:rPr lang="fi-FI" i="1" dirty="0"/>
              <a:t> in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Quad</a:t>
            </a:r>
            <a:r>
              <a:rPr lang="fi-FI" i="1" dirty="0"/>
              <a:t>.</a:t>
            </a:r>
            <a:endParaRPr lang="fi-FI" dirty="0"/>
          </a:p>
          <a:p>
            <a:r>
              <a:rPr lang="fi-FI" i="1" dirty="0"/>
              <a:t>And </a:t>
            </a:r>
            <a:r>
              <a:rPr lang="fi-FI" i="1" dirty="0" err="1"/>
              <a:t>that's</a:t>
            </a:r>
            <a:r>
              <a:rPr lang="fi-FI" i="1" dirty="0"/>
              <a:t> </a:t>
            </a:r>
            <a:r>
              <a:rPr lang="fi-FI" i="1" dirty="0" err="1"/>
              <a:t>why</a:t>
            </a:r>
            <a:r>
              <a:rPr lang="fi-FI" i="1" dirty="0"/>
              <a:t>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tree</a:t>
            </a:r>
            <a:endParaRPr lang="fi-FI" dirty="0"/>
          </a:p>
          <a:p>
            <a:r>
              <a:rPr lang="fi-FI" i="1" dirty="0" err="1"/>
              <a:t>Will</a:t>
            </a:r>
            <a:r>
              <a:rPr lang="fi-FI" i="1" dirty="0"/>
              <a:t> </a:t>
            </a:r>
            <a:r>
              <a:rPr lang="fi-FI" i="1" dirty="0" err="1"/>
              <a:t>continue</a:t>
            </a:r>
            <a:r>
              <a:rPr lang="fi-FI" i="1" dirty="0"/>
              <a:t> to </a:t>
            </a:r>
            <a:r>
              <a:rPr lang="fi-FI" i="1" dirty="0" err="1"/>
              <a:t>be</a:t>
            </a:r>
            <a:endParaRPr lang="fi-FI" dirty="0"/>
          </a:p>
          <a:p>
            <a:r>
              <a:rPr lang="fi-FI" i="1" dirty="0" err="1"/>
              <a:t>Since</a:t>
            </a:r>
            <a:r>
              <a:rPr lang="fi-FI" i="1" dirty="0"/>
              <a:t> </a:t>
            </a:r>
            <a:r>
              <a:rPr lang="fi-FI" i="1" dirty="0" err="1"/>
              <a:t>observed</a:t>
            </a:r>
            <a:r>
              <a:rPr lang="fi-FI" i="1" dirty="0"/>
              <a:t> </a:t>
            </a:r>
            <a:r>
              <a:rPr lang="fi-FI" i="1" dirty="0" err="1"/>
              <a:t>by</a:t>
            </a:r>
            <a:r>
              <a:rPr lang="fi-FI" i="1" dirty="0"/>
              <a:t>,</a:t>
            </a:r>
            <a:endParaRPr lang="fi-FI" dirty="0"/>
          </a:p>
          <a:p>
            <a:r>
              <a:rPr lang="fi-FI" i="1" dirty="0"/>
              <a:t>                           </a:t>
            </a:r>
            <a:r>
              <a:rPr lang="fi-FI" i="1" dirty="0" err="1"/>
              <a:t>Yours</a:t>
            </a:r>
            <a:r>
              <a:rPr lang="fi-FI" i="1" dirty="0"/>
              <a:t> </a:t>
            </a:r>
            <a:r>
              <a:rPr lang="fi-FI" i="1" dirty="0" err="1"/>
              <a:t>faithfully</a:t>
            </a:r>
            <a:r>
              <a:rPr lang="fi-FI" i="1" dirty="0"/>
              <a:t>, </a:t>
            </a:r>
            <a:r>
              <a:rPr lang="fi-FI" i="1" dirty="0" err="1"/>
              <a:t>God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F32ED08-90C6-8648-8085-087363564657}"/>
              </a:ext>
            </a:extLst>
          </p:cNvPr>
          <p:cNvSpPr txBox="1"/>
          <p:nvPr/>
        </p:nvSpPr>
        <p:spPr>
          <a:xfrm>
            <a:off x="2590800" y="3405485"/>
            <a:ext cx="1152524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400" dirty="0"/>
              <a:t>Lukekaa viereinen Ronald </a:t>
            </a:r>
            <a:r>
              <a:rPr lang="fi-FI" sz="4400" dirty="0" err="1"/>
              <a:t>Knoxin</a:t>
            </a:r>
            <a:r>
              <a:rPr lang="fi-FI" sz="4400" dirty="0"/>
              <a:t> limerikki.</a:t>
            </a:r>
          </a:p>
          <a:p>
            <a:pPr lvl="1"/>
            <a:r>
              <a:rPr lang="fi-FI" sz="4400" dirty="0"/>
              <a:t>(</a:t>
            </a:r>
            <a:r>
              <a:rPr lang="fi-FI" sz="4400" dirty="0" err="1"/>
              <a:t>quad</a:t>
            </a:r>
            <a:r>
              <a:rPr lang="fi-FI" sz="4400" dirty="0"/>
              <a:t> = sisäpiha)</a:t>
            </a:r>
            <a:br>
              <a:rPr lang="fi-FI" sz="4400" dirty="0"/>
            </a:br>
            <a:endParaRPr lang="fi-FI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400" dirty="0"/>
              <a:t>Ensimmäinen osa limerikkiä on kritiikki Berkeleyn filosofiaa kohtaan. Mistä kritiikissä on kyse?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400" dirty="0"/>
              <a:t>Toinen osa limerikkiä on Berkeleyn vastaus kritiikkiin. Miten hän vastaa ensimmäisen osan kritiikkiin?</a:t>
            </a:r>
            <a:endParaRPr lang="fi-FI" sz="3600" dirty="0"/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8921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todellisuus meistä riippuvainen?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Berkeleyn</a:t>
            </a:r>
            <a:r>
              <a:rPr lang="fi-FI" dirty="0"/>
              <a:t> vastaus: Jumala varmistaa havaintojen säännönmukaisuuden ja jatkuvuuden.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Berkeleyn</a:t>
            </a:r>
            <a:r>
              <a:rPr lang="fi-FI" dirty="0"/>
              <a:t> vetoaminen Jumalaan on kuitenkin ongelmallista: se näyttää </a:t>
            </a:r>
            <a:r>
              <a:rPr lang="fi-FI" dirty="0" err="1"/>
              <a:t>argumentatiiviselta</a:t>
            </a:r>
            <a:r>
              <a:rPr lang="fi-FI" dirty="0"/>
              <a:t> väistöliikkeeltä.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Voidaankin kysyä, kykeneekö </a:t>
            </a:r>
            <a:r>
              <a:rPr lang="fi-FI" dirty="0" err="1"/>
              <a:t>Berkeley</a:t>
            </a:r>
            <a:r>
              <a:rPr lang="fi-FI" dirty="0"/>
              <a:t> todistamaan Jumalan olemassaolon omalla teoriallaan.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havaintoja tiedonlähteenä painottava empirismi voi todistaa Jumalan olemassaolon?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19928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FD0C98-58C5-4E27-BE4F-52CAEBDB3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13537</TotalTime>
  <Words>774</Words>
  <Application>Microsoft Office PowerPoint</Application>
  <PresentationFormat>Mukautettu</PresentationFormat>
  <Paragraphs>107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Bebas Neue</vt:lpstr>
      <vt:lpstr>Calibri</vt:lpstr>
      <vt:lpstr>Lato</vt:lpstr>
      <vt:lpstr>Office-teema</vt:lpstr>
      <vt:lpstr>14. Mitä on olemassa?</vt:lpstr>
      <vt:lpstr>Virittäytyminen aiheeseen</vt:lpstr>
      <vt:lpstr>Substanssi</vt:lpstr>
      <vt:lpstr>Materialismi: todellisuus perustuu aineeseen</vt:lpstr>
      <vt:lpstr>Idealismi:  todellisuus on pohjimmiltaan henkistä</vt:lpstr>
      <vt:lpstr>Platon: näkyvä maailma on pelkkä kopio</vt:lpstr>
      <vt:lpstr>Onko todellisuus meistä riippuvainen?</vt:lpstr>
      <vt:lpstr>Ronald Knox: God in the Quad</vt:lpstr>
      <vt:lpstr>Onko todellisuus meistä riippuvainen?</vt:lpstr>
      <vt:lpstr>Dualismi:  todellisuus koostuu hengestä ja aineesta</vt:lpstr>
      <vt:lpstr>Popperin kolme maailmaa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29</cp:revision>
  <cp:lastPrinted>2022-01-20T11:02:55Z</cp:lastPrinted>
  <dcterms:created xsi:type="dcterms:W3CDTF">2020-05-05T09:10:38Z</dcterms:created>
  <dcterms:modified xsi:type="dcterms:W3CDTF">2022-01-20T12:25:26Z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