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39" autoAdjust="0"/>
    <p:restoredTop sz="95187"/>
  </p:normalViewPr>
  <p:slideViewPr>
    <p:cSldViewPr snapToGrid="0" snapToObjects="1">
      <p:cViewPr varScale="1">
        <p:scale>
          <a:sx n="37" d="100"/>
          <a:sy n="37" d="100"/>
        </p:scale>
        <p:origin x="90" y="7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9.12.2021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9.12.2021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Tehtävän avaus:</a:t>
            </a: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Esim.  a) hurja nälkä</a:t>
            </a: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 fontAlgn="t">
              <a:buAutoNum type="arabicPeriod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Vaihtoehtojen kartoitus: Kouluruoka, välipalapatukka, omena, kauppa, ravintola </a:t>
            </a:r>
          </a:p>
          <a:p>
            <a:pPr marL="228600" indent="-228600" rtl="0" fontAlgn="t">
              <a:buAutoNum type="arabicPeriod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Rakentava kriittisyys: vertailu julkilausuttujen arviointikriteerien avulla, esim. helppous, terveellisyys, hinta, vaikutus omaan vireyteen, maku, täyttävyys</a:t>
            </a:r>
          </a:p>
          <a:p>
            <a:pPr marL="228600" indent="-228600" rtl="0" fontAlgn="t">
              <a:buAutoNum type="arabicPeriod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Oma perusteltu kanta: Paras odottaa kouluruokaa, sillä se on helposti saatavilla, maistuvaa, ilmaista ja terveellistä. Lounasaikaan syöminen napostelun sijaan pitää paremmin yllä sekä vireyttä että kylläisyyttä.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7173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Tehtävän avaus:</a:t>
            </a: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Kirjoita ylös viiniä ja oikeudenmukaisuutta tarkoittavat sanat vähintään kolmella eri kielellä.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Viini: ruotsi: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unkari: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indonesia: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anggur</a:t>
            </a: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Oikeudenmukaisuus: ruotsi: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rättvisa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unkari: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igazságosság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indonesia: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keadilan</a:t>
            </a: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Kumpi on konkreettinen, kumpi abstrakti käsite?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Viini konkreettinen, oikeudenmukaisuus abstrakti</a:t>
            </a: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Kirjoita ylös käsitteiden määritelmät mahdollisimman tiiviisti ja selvästi. Kumpi on helpommin määriteltävissä?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viinin määritelmä esim.: viinirypäleistä käymisprosessin avulla valmistettava alkoholijuoma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oikeudenmukaisuuden määritelmä esim.: reiluus, yleistä oikeuskäsitystä vastaava tasapuolisuus, yhdenvertaisuus</a:t>
            </a: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Mitkä ovat viinin ja oikeudenmukaisuuden yläkäsitteitä, entä alakäsitteitä?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viinin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yläkäsitteitä: neste, juoma, alkoholijuoma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alakäsitteitä: punaviini, valkoviini, rosé-viini, kuohuviini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oikeudenmukaisuuden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yläkäsitteitä: arvo, tavoite, hyve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alakäsitteitä: reiluus, armeliaisuus, tasapuolisuus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096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 Millaista on taitava ajattelu?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IDEA (LOPS21)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FI1 Johdatus filosofiseen ajatteluun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i="1" dirty="0"/>
              <a:t>Idea 1</a:t>
            </a:r>
            <a:r>
              <a:rPr lang="fi-FI" dirty="0"/>
              <a:t>, luku 5, tehtävä 4 (s. 51):</a:t>
            </a:r>
          </a:p>
          <a:p>
            <a:endParaRPr lang="fi-FI" dirty="0"/>
          </a:p>
          <a:p>
            <a:r>
              <a:rPr lang="fi-FI" dirty="0"/>
              <a:t>Etsi Wikipediasta viiniä ja oikeudenmukaisuutta tarkastelevat artikkelit. Hae tarvittaessa lisätietoa. 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a) Kirjoita viiniä ja oikeudenmukaisuutta tarkoittavat sanat vähintään kolmella eri kielellä. </a:t>
            </a:r>
          </a:p>
          <a:p>
            <a:r>
              <a:rPr lang="fi-FI" dirty="0"/>
              <a:t>b) Kumpi on konkreettinen, kumpi abstrakti käsite? </a:t>
            </a:r>
          </a:p>
          <a:p>
            <a:r>
              <a:rPr lang="fi-FI" dirty="0"/>
              <a:t>c) Kirjoita käsitteiden määritelmät mahdollisimman tiiviisti ja selvästi. Kumpi on helpommin määriteltävissä? </a:t>
            </a:r>
          </a:p>
          <a:p>
            <a:r>
              <a:rPr lang="fi-FI" dirty="0"/>
              <a:t>d) Mitkä ovat viinin ja oikeudenmukaisuuden yläkäsitteitä, entä alakäsitteitä?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5</a:t>
            </a:r>
          </a:p>
        </p:txBody>
      </p:sp>
    </p:spTree>
    <p:extLst>
      <p:ext uri="{BB962C8B-B14F-4D97-AF65-F5344CB8AC3E}">
        <p14:creationId xmlns:p14="http://schemas.microsoft.com/office/powerpoint/2010/main" val="2241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8145947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Listaa:</a:t>
            </a:r>
          </a:p>
          <a:p>
            <a:pPr marL="2514600" lvl="1" indent="-1143000">
              <a:buFont typeface="+mj-lt"/>
              <a:buAutoNum type="arabicPeriod"/>
            </a:pPr>
            <a:r>
              <a:rPr lang="fi-FI" dirty="0"/>
              <a:t>kolme piirrettä tai taitoa, joista tunnistaa hyvän ajattelijan</a:t>
            </a:r>
          </a:p>
          <a:p>
            <a:pPr marL="2514600" lvl="1" indent="-1143000">
              <a:buFont typeface="+mj-lt"/>
              <a:buAutoNum type="arabicPeriod"/>
            </a:pPr>
            <a:r>
              <a:rPr lang="fi-FI" dirty="0"/>
              <a:t>kolme piirrettä tai taitoa, joista tunnistaa kehnon ajattelijan.</a:t>
            </a:r>
            <a:br>
              <a:rPr lang="fi-FI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Mitkä listaamistasi hyvän ajattelijan piirteistä ovat sellaisia, jotka useimmat ihmiset hallitsevat mielestäsi hyvin?</a:t>
            </a:r>
            <a:br>
              <a:rPr lang="fi-FI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Entä missä olisi usein kehitettävää?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5</a:t>
            </a:r>
          </a:p>
        </p:txBody>
      </p:sp>
    </p:spTree>
    <p:extLst>
      <p:ext uri="{BB962C8B-B14F-4D97-AF65-F5344CB8AC3E}">
        <p14:creationId xmlns:p14="http://schemas.microsoft.com/office/powerpoint/2010/main" val="35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Taitavan ajattelun malli</a:t>
            </a: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95342552-0BC2-A341-B364-A7D3A13BDD7B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55057003"/>
              </p:ext>
            </p:extLst>
          </p:nvPr>
        </p:nvGraphicFramePr>
        <p:xfrm>
          <a:off x="1023937" y="3503954"/>
          <a:ext cx="22336125" cy="84994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91138">
                  <a:extLst>
                    <a:ext uri="{9D8B030D-6E8A-4147-A177-3AD203B41FA5}">
                      <a16:colId xmlns:a16="http://schemas.microsoft.com/office/drawing/2014/main" val="104134355"/>
                    </a:ext>
                  </a:extLst>
                </a:gridCol>
                <a:gridCol w="7429500">
                  <a:extLst>
                    <a:ext uri="{9D8B030D-6E8A-4147-A177-3AD203B41FA5}">
                      <a16:colId xmlns:a16="http://schemas.microsoft.com/office/drawing/2014/main" val="1964734406"/>
                    </a:ext>
                  </a:extLst>
                </a:gridCol>
                <a:gridCol w="9615487">
                  <a:extLst>
                    <a:ext uri="{9D8B030D-6E8A-4147-A177-3AD203B41FA5}">
                      <a16:colId xmlns:a16="http://schemas.microsoft.com/office/drawing/2014/main" val="1190540593"/>
                    </a:ext>
                  </a:extLst>
                </a:gridCol>
              </a:tblGrid>
              <a:tr h="1008412">
                <a:tc>
                  <a:txBody>
                    <a:bodyPr/>
                    <a:lstStyle/>
                    <a:p>
                      <a:r>
                        <a:rPr lang="fi-FI" sz="44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AJATTELUN VAIHE</a:t>
                      </a:r>
                      <a:endParaRPr lang="fi-FI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4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TAVOITE</a:t>
                      </a:r>
                      <a:endParaRPr lang="fi-FI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4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KIINNITÄ HUOMIOTA</a:t>
                      </a:r>
                      <a:endParaRPr lang="fi-FI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948845"/>
                  </a:ext>
                </a:extLst>
              </a:tr>
              <a:tr h="1872766">
                <a:tc>
                  <a:txBody>
                    <a:bodyPr/>
                    <a:lstStyle/>
                    <a:p>
                      <a:r>
                        <a:rPr lang="fi-FI" sz="4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Ihmettely</a:t>
                      </a:r>
                      <a:endParaRPr lang="fi-FI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Hyvä ja selkeä kysymys</a:t>
                      </a:r>
                      <a:endParaRPr lang="fi-FI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Itsestäänselvyyksien kyseenalaistaminen, kysymyksen täsmällinen muotoilu</a:t>
                      </a:r>
                      <a:endParaRPr lang="fi-FI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339033"/>
                  </a:ext>
                </a:extLst>
              </a:tr>
              <a:tr h="1872766">
                <a:tc>
                  <a:txBody>
                    <a:bodyPr/>
                    <a:lstStyle/>
                    <a:p>
                      <a:r>
                        <a:rPr lang="fi-FI" sz="4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Mielikuvitus</a:t>
                      </a:r>
                      <a:endParaRPr lang="fi-FI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Vaihtoehtojen ennakkoluuloton kartoitus</a:t>
                      </a:r>
                      <a:endParaRPr lang="fi-FI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4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 näkökulmien huomiointi,</a:t>
                      </a:r>
                      <a:endParaRPr lang="fi-FI" sz="4400" b="0" dirty="0">
                        <a:effectLst/>
                      </a:endParaRPr>
                    </a:p>
                    <a:p>
                      <a:pPr rtl="0"/>
                      <a:r>
                        <a:rPr lang="fi-FI" sz="4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luovuus ja erilaisuuden ymmärtäminen</a:t>
                      </a:r>
                      <a:endParaRPr lang="fi-FI" sz="4400" b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2718"/>
                  </a:ext>
                </a:extLst>
              </a:tr>
              <a:tr h="1872766">
                <a:tc>
                  <a:txBody>
                    <a:bodyPr/>
                    <a:lstStyle/>
                    <a:p>
                      <a:r>
                        <a:rPr lang="fi-FI" sz="4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Rakentava kriittisyys</a:t>
                      </a:r>
                      <a:endParaRPr lang="fi-FI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Vaihtoehtojen arviointi</a:t>
                      </a:r>
                      <a:endParaRPr lang="fi-FI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Kriteerien reilu soveltaminen, ennakko-oletusten tunnistaminen</a:t>
                      </a:r>
                      <a:endParaRPr lang="fi-FI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983401"/>
                  </a:ext>
                </a:extLst>
              </a:tr>
              <a:tr h="1872766">
                <a:tc>
                  <a:txBody>
                    <a:bodyPr/>
                    <a:lstStyle/>
                    <a:p>
                      <a:r>
                        <a:rPr lang="fi-FI" sz="4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Perustelu</a:t>
                      </a:r>
                      <a:endParaRPr lang="fi-FI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4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Oman kannan perustelu tai perusteltu epävarmuus</a:t>
                      </a:r>
                      <a:endParaRPr lang="fi-FI" sz="44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4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Avoimuus ja rehellisyys,</a:t>
                      </a:r>
                      <a:endParaRPr lang="fi-FI" sz="4400" b="0" dirty="0">
                        <a:effectLst/>
                      </a:endParaRPr>
                    </a:p>
                    <a:p>
                      <a:pPr rtl="0"/>
                      <a:r>
                        <a:rPr lang="fi-FI" sz="4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erilaisuuden hyväksyminen</a:t>
                      </a:r>
                      <a:endParaRPr lang="fi-FI" sz="4400" b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56593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5</a:t>
            </a:r>
          </a:p>
        </p:txBody>
      </p:sp>
    </p:spTree>
    <p:extLst>
      <p:ext uri="{BB962C8B-B14F-4D97-AF65-F5344CB8AC3E}">
        <p14:creationId xmlns:p14="http://schemas.microsoft.com/office/powerpoint/2010/main" val="18779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Ihmettely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71625" y="3381377"/>
            <a:ext cx="21240750" cy="894959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i-FI" i="1" dirty="0"/>
              <a:t>”Kaikki filosofia alkaa ihmettelystä.” </a:t>
            </a:r>
            <a:endParaRPr lang="fi-FI" dirty="0"/>
          </a:p>
          <a:p>
            <a:pPr algn="ctr" fontAlgn="base"/>
            <a:r>
              <a:rPr lang="fi-FI" dirty="0"/>
              <a:t>- Platon</a:t>
            </a:r>
            <a:br>
              <a:rPr lang="fi-FI" dirty="0"/>
            </a:b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Ihmettely on hyvä paikka aloittaa ajattelu, mutta siihen ei kannata jämähtää.</a:t>
            </a: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Vaikeat ja epämääräiset kysymykset kannattaa yrittää muotoilla selvemmiksi tai pilkkoa pienemmiksi.</a:t>
            </a:r>
            <a:endParaRPr lang="fi-FI" sz="5400" dirty="0"/>
          </a:p>
          <a:p>
            <a:pPr lvl="1" fontAlgn="base"/>
            <a:r>
              <a:rPr lang="fi-FI" dirty="0"/>
              <a:t>Esim. kysymys ”mikä on elämän tarkoitus?” voidaan muotoilla uudelleen:</a:t>
            </a:r>
          </a:p>
          <a:p>
            <a:pPr lvl="2" fontAlgn="base"/>
            <a:r>
              <a:rPr lang="fi-FI" dirty="0"/>
              <a:t>Millaista on mielekäs elämä?</a:t>
            </a:r>
          </a:p>
          <a:p>
            <a:pPr lvl="2" fontAlgn="base"/>
            <a:r>
              <a:rPr lang="fi-FI" dirty="0"/>
              <a:t>Mitä elämässä kannattaa tavoitella? Miksi?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Kysymystä voi jalostaa myös seuraavilla kysymyksillä: </a:t>
            </a:r>
            <a:endParaRPr lang="fi-FI" sz="54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Mistä kysymykseen kannattaisi lähteä etsimään ratkaisua? 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Onko kysymys luonteeltaan tieteellinen, eettinen, yhteiskunnallinen vai henkilökohtainen?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5</a:t>
            </a:r>
          </a:p>
        </p:txBody>
      </p:sp>
    </p:spTree>
    <p:extLst>
      <p:ext uri="{BB962C8B-B14F-4D97-AF65-F5344CB8AC3E}">
        <p14:creationId xmlns:p14="http://schemas.microsoft.com/office/powerpoint/2010/main" val="18800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Mielikuvitus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Hyvän ja selkeän kysymyksen jälkeen taitava ajattelija kartoittaa mahdolliset vastausvaihtoehdot.</a:t>
            </a:r>
            <a:br>
              <a:rPr lang="fi-FI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Tässä tehtävässä auttaa: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Luovuus ja mielikuvitus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Itsestäänselvyyksien kyseenalaistaminen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Empatia </a:t>
            </a:r>
            <a:r>
              <a:rPr lang="fi-FI" dirty="0"/>
              <a:t>eli kyky tarkastella ja ymmärtää muita näkökulmia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Reflektio</a:t>
            </a:r>
            <a:r>
              <a:rPr lang="fi-FI" dirty="0"/>
              <a:t> eli kyky pohtia ja arvioida omaa toimintaa ja ajattelua.</a:t>
            </a:r>
            <a:br>
              <a:rPr lang="fi-FI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Tässä vaiheessa ei kannata vielä arvioida, vaan ennakkoluulottomasti etsiä eri vaihtoehtoja.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5</a:t>
            </a:r>
          </a:p>
        </p:txBody>
      </p:sp>
    </p:spTree>
    <p:extLst>
      <p:ext uri="{BB962C8B-B14F-4D97-AF65-F5344CB8AC3E}">
        <p14:creationId xmlns:p14="http://schemas.microsoft.com/office/powerpoint/2010/main" val="14818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726594"/>
          </a:xfrm>
        </p:spPr>
        <p:txBody>
          <a:bodyPr/>
          <a:lstStyle/>
          <a:p>
            <a:r>
              <a:rPr lang="fi-FI" dirty="0"/>
              <a:t>Rakentava kriittisyys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6"/>
            <a:ext cx="21031200" cy="909103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i-FI" i="1" dirty="0"/>
              <a:t>”Kaikki joskus arvioivat ja pohtivat ajatuksiaan. Kun siitä tulee järjestelmällisempää, kun siihen käytetään aikaa ja yhä pidemmälle pohditaan, siitä tulee varsinaista filosofiaa.”</a:t>
            </a:r>
            <a:endParaRPr lang="fi-FI" dirty="0"/>
          </a:p>
          <a:p>
            <a:pPr algn="ctr" fontAlgn="base"/>
            <a:r>
              <a:rPr lang="fi-FI" dirty="0"/>
              <a:t>- Leila Haaparanta</a:t>
            </a:r>
            <a:br>
              <a:rPr lang="fi-FI" dirty="0"/>
            </a:b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Vaihtoehtojen kartoituksen jälkeen seuraa arviointi.</a:t>
            </a:r>
            <a:br>
              <a:rPr lang="fi-FI" dirty="0"/>
            </a:b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Siinä auttaa </a:t>
            </a:r>
            <a:r>
              <a:rPr lang="fi-FI" i="1" dirty="0"/>
              <a:t>rakentava kriittisyys: </a:t>
            </a:r>
            <a:endParaRPr lang="fi-FI" sz="5400" i="1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Ennakko-oletusten tunnistaminen ja haastaminen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Vaihtoehtojen vahvuuksien ja heikkouksien puntarointi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Arviointiperusteiden eli </a:t>
            </a:r>
            <a:r>
              <a:rPr lang="fi-FI" b="1" dirty="0"/>
              <a:t>kriteerien </a:t>
            </a:r>
            <a:r>
              <a:rPr lang="fi-FI" dirty="0"/>
              <a:t>julkituominen.</a:t>
            </a:r>
            <a:br>
              <a:rPr lang="fi-FI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Kriteerien valintaan vaikuttaa asiayhteys eli </a:t>
            </a:r>
            <a:r>
              <a:rPr lang="fi-FI" b="1" dirty="0"/>
              <a:t>konteksti</a:t>
            </a:r>
            <a:r>
              <a:rPr lang="fi-FI" dirty="0"/>
              <a:t>.</a:t>
            </a:r>
            <a:endParaRPr lang="fi-FI" sz="54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Ks. taulukko </a:t>
            </a:r>
            <a:r>
              <a:rPr lang="fi-FI" i="1" dirty="0"/>
              <a:t>Ajattelua eri tilanteissa,</a:t>
            </a:r>
            <a:r>
              <a:rPr lang="fi-FI" dirty="0"/>
              <a:t> printtikirja s. 44, digikirjassa luvun viisi toisen alaluvun alla.</a:t>
            </a:r>
            <a:endParaRPr lang="fi-FI" i="1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5</a:t>
            </a:r>
          </a:p>
        </p:txBody>
      </p:sp>
    </p:spTree>
    <p:extLst>
      <p:ext uri="{BB962C8B-B14F-4D97-AF65-F5344CB8AC3E}">
        <p14:creationId xmlns:p14="http://schemas.microsoft.com/office/powerpoint/2010/main" val="38820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Taitava ajattelu on vaativaa, mutta reilua: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i="1" dirty="0"/>
              <a:t>Mitään väitettä tai kantaa ei pidä hyväksyä, ennen kuin sen puolesta on esitetty riittävän hyvät perustelut.</a:t>
            </a:r>
            <a:br>
              <a:rPr lang="fi-FI" i="1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Kun aiemmat ajattelun vaiheet on suoritettu huolellisesti, perusteleminen on helpompaa:</a:t>
            </a:r>
            <a:endParaRPr lang="fi-FI" sz="54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Arviointikriteerit ovat hyvä pohja vakuuttaville perusteluille.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Oman kannan vahvuuksien ja heikkouksien tuntemus.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Vertailu muihin vaihtoehtoihin.</a:t>
            </a:r>
            <a:br>
              <a:rPr lang="fi-FI" dirty="0"/>
            </a:b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Joskus on vain myönnettävä </a:t>
            </a:r>
            <a:r>
              <a:rPr lang="fi-FI" b="1" dirty="0"/>
              <a:t>perusteltu epävarmuus. </a:t>
            </a:r>
            <a:r>
              <a:rPr lang="fi-FI" dirty="0"/>
              <a:t>Miksi tämäkin on arvokas lopputulos ajattelulle?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5</a:t>
            </a:r>
          </a:p>
        </p:txBody>
      </p:sp>
    </p:spTree>
    <p:extLst>
      <p:ext uri="{BB962C8B-B14F-4D97-AF65-F5344CB8AC3E}">
        <p14:creationId xmlns:p14="http://schemas.microsoft.com/office/powerpoint/2010/main" val="108277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i="1" dirty="0"/>
              <a:t>Idea 1</a:t>
            </a:r>
            <a:r>
              <a:rPr lang="fi-FI" dirty="0"/>
              <a:t>, luku 5, tehtävä 2 (s. 51):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Sovella taitavan ajattelun mallia (vaihtoehtojen kartoitus, rakentava kriittisyys, oma perusteltu kanta) seuraaviin tilanteisiin: 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a) hurja nälkä </a:t>
            </a:r>
          </a:p>
          <a:p>
            <a:r>
              <a:rPr lang="fi-FI" dirty="0"/>
              <a:t>b) luokkaretkelle lähtö </a:t>
            </a:r>
          </a:p>
          <a:p>
            <a:r>
              <a:rPr lang="fi-FI" dirty="0"/>
              <a:t>c) uuden talvitakin osto </a:t>
            </a:r>
          </a:p>
          <a:p>
            <a:r>
              <a:rPr lang="fi-FI" dirty="0"/>
              <a:t>d) vaaleissa äänestäminen </a:t>
            </a:r>
          </a:p>
          <a:p>
            <a:r>
              <a:rPr lang="fi-FI" dirty="0"/>
              <a:t>e) itse keksitty aihe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5</a:t>
            </a:r>
          </a:p>
        </p:txBody>
      </p:sp>
    </p:spTree>
    <p:extLst>
      <p:ext uri="{BB962C8B-B14F-4D97-AF65-F5344CB8AC3E}">
        <p14:creationId xmlns:p14="http://schemas.microsoft.com/office/powerpoint/2010/main" val="154344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Ajattelun taito: käsitteenmäärittely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21943" y="3730513"/>
            <a:ext cx="21031201" cy="8145947"/>
          </a:xfrm>
        </p:spPr>
        <p:txBody>
          <a:bodyPr>
            <a:normAutofit fontScale="850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Filosofiassa käsitteiden määrittely on kaiken lähtökohta.</a:t>
            </a:r>
            <a:endParaRPr lang="fi-FI" sz="54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Esim. on vaikea keskustella Jumalan olemassaolosta, jos keskustelijat ovat eri mieltä siitä, mitä ”Jumala” tarkoittaa.</a:t>
            </a:r>
            <a:br>
              <a:rPr lang="fi-FI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Määrittelyssä auttaa käsitepari </a:t>
            </a:r>
            <a:r>
              <a:rPr lang="fi-FI" b="1" dirty="0"/>
              <a:t>välttämättömät ja riittävät ehdot:</a:t>
            </a:r>
            <a:br>
              <a:rPr lang="fi-FI" b="1" dirty="0"/>
            </a:br>
            <a:endParaRPr lang="fi-FI" b="1" dirty="0"/>
          </a:p>
          <a:p>
            <a:pPr marL="1143000" indent="-1143000" fontAlgn="base">
              <a:buFont typeface="+mj-lt"/>
              <a:buAutoNum type="arabicPeriod"/>
            </a:pPr>
            <a:r>
              <a:rPr lang="fi-FI" b="1" dirty="0"/>
              <a:t>Välttämättömät ehdot:</a:t>
            </a:r>
            <a:r>
              <a:rPr lang="fi-FI" dirty="0"/>
              <a:t> mitä oliolla pitää ehdottomasti olla, jotta se kuuluu käsitteen alaan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Esim. biologisen vanhemman välttämätön ehto on, että oliolla on omia jälkeläisiä.</a:t>
            </a:r>
            <a:br>
              <a:rPr lang="fi-FI" dirty="0"/>
            </a:br>
            <a:endParaRPr lang="fi-FI" dirty="0"/>
          </a:p>
          <a:p>
            <a:pPr marL="1143000" indent="-1143000" fontAlgn="base">
              <a:buFont typeface="+mj-lt"/>
              <a:buAutoNum type="arabicPeriod"/>
            </a:pPr>
            <a:r>
              <a:rPr lang="fi-FI" b="1" dirty="0"/>
              <a:t>Riittävät ehdot: </a:t>
            </a:r>
            <a:r>
              <a:rPr lang="fi-FI" dirty="0"/>
              <a:t>mikä on tarpeeksi, jotta jokin olio kuuluu käsitteen alaan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Esim. biologisen vanhemman riittävä ehto on, että oliolla on oma tytär.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5</a:t>
            </a:r>
          </a:p>
        </p:txBody>
      </p:sp>
    </p:spTree>
    <p:extLst>
      <p:ext uri="{BB962C8B-B14F-4D97-AF65-F5344CB8AC3E}">
        <p14:creationId xmlns:p14="http://schemas.microsoft.com/office/powerpoint/2010/main" val="175737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ae6f4c56-1b40-49ce-a64e-cede96ac5a4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42ccd07-6dee-4268-8983-d0cc307909f3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BAC909-014E-4827-B229-FF5BDC47B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3423</TotalTime>
  <Words>940</Words>
  <Application>Microsoft Office PowerPoint</Application>
  <PresentationFormat>Mukautettu</PresentationFormat>
  <Paragraphs>136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Bebas Neue</vt:lpstr>
      <vt:lpstr>Calibri</vt:lpstr>
      <vt:lpstr>Lato</vt:lpstr>
      <vt:lpstr>Office-teema</vt:lpstr>
      <vt:lpstr>5. Millaista on taitava ajattelu?</vt:lpstr>
      <vt:lpstr>Virittäytyminen aiheeseen</vt:lpstr>
      <vt:lpstr>Taitavan ajattelun malli</vt:lpstr>
      <vt:lpstr>Ihmettely</vt:lpstr>
      <vt:lpstr>Mielikuvitus</vt:lpstr>
      <vt:lpstr>Rakentava kriittisyys</vt:lpstr>
      <vt:lpstr>Perustelu</vt:lpstr>
      <vt:lpstr>Tehtävä</vt:lpstr>
      <vt:lpstr>Ajattelun taito: käsitteenmäärittely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Roms Jochen</cp:lastModifiedBy>
  <cp:revision>28</cp:revision>
  <cp:lastPrinted>2017-11-30T08:45:33Z</cp:lastPrinted>
  <dcterms:created xsi:type="dcterms:W3CDTF">2020-05-05T09:10:38Z</dcterms:created>
  <dcterms:modified xsi:type="dcterms:W3CDTF">2021-12-09T12:05:32Z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