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59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118" autoAdjust="0"/>
    <p:restoredTop sz="95009"/>
  </p:normalViewPr>
  <p:slideViewPr>
    <p:cSldViewPr snapToGrid="0" snapToObjects="1">
      <p:cViewPr varScale="1">
        <p:scale>
          <a:sx n="37" d="100"/>
          <a:sy n="37" d="100"/>
        </p:scale>
        <p:origin x="84" y="72"/>
      </p:cViewPr>
      <p:guideLst/>
    </p:cSldViewPr>
  </p:slideViewPr>
  <p:outlineViewPr>
    <p:cViewPr>
      <p:scale>
        <a:sx n="33" d="100"/>
        <a:sy n="33" d="100"/>
      </p:scale>
      <p:origin x="0" y="-515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2.5.2022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2.5.2022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Näytä seuraavat neljä diaa ja kuuntele opiskelijoiden vastauksia kysymykseen siitä, mitä he näkevät kuvassa. Kuvissa havainnollistuu empiristinen tapa saada tietoa maailmasta lisähavaintoja ja </a:t>
            </a:r>
            <a:br>
              <a:rPr lang="fi-FI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i-FI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-kokemuksia keräämällä. 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F5846-7FDB-7A41-BFAE-11B7D8CCC68D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4113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fontAlgn="t">
              <a:buFont typeface="Arial" panose="020B0604020202020204" pitchFamily="34" charset="0"/>
              <a:buNone/>
            </a:pP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Tehtävän avaus:</a:t>
            </a:r>
          </a:p>
          <a:p>
            <a:pPr marL="171450" indent="-171450" fontAlgn="t">
              <a:buFont typeface="Arial" panose="020B0604020202020204" pitchFamily="34" charset="0"/>
              <a:buChar char="•"/>
            </a:pPr>
            <a:endParaRPr lang="fi-FI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 voi todistaa empiirisesti, näkökulmia:</a:t>
            </a:r>
          </a:p>
          <a:p>
            <a:pPr marL="628650" lvl="1" indent="-171450" fontAlgn="t">
              <a:buFont typeface="Arial" panose="020B0604020202020204" pitchFamily="34" charset="0"/>
              <a:buChar char="•"/>
            </a:pP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Jumalan olemassaolo</a:t>
            </a:r>
          </a:p>
          <a:p>
            <a:pPr marL="628650" lvl="1" indent="-171450" fontAlgn="t">
              <a:buFont typeface="Arial" panose="020B0604020202020204" pitchFamily="34" charset="0"/>
              <a:buChar char="•"/>
            </a:pP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2+3 = 5 eli matemaattiset totuudet</a:t>
            </a:r>
          </a:p>
          <a:p>
            <a:pPr marL="628650" lvl="1" indent="-171450" fontAlgn="t">
              <a:buFont typeface="Arial" panose="020B0604020202020204" pitchFamily="34" charset="0"/>
              <a:buChar char="•"/>
            </a:pP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Ensi kesäkuussa Pariisissa ei ole pakkasta.</a:t>
            </a:r>
          </a:p>
          <a:p>
            <a:pPr marL="628650" lvl="1" indent="-171450" fontAlgn="t">
              <a:buFont typeface="Arial" panose="020B0604020202020204" pitchFamily="34" charset="0"/>
              <a:buChar char="•"/>
            </a:pP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Kiusaaminen on väärin.</a:t>
            </a:r>
          </a:p>
          <a:p>
            <a:pPr marL="628650" lvl="1" indent="-171450" fontAlgn="t">
              <a:buFont typeface="Arial" panose="020B0604020202020204" pitchFamily="34" charset="0"/>
              <a:buChar char="•"/>
            </a:pP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Armokuolema on oikein.</a:t>
            </a:r>
          </a:p>
          <a:p>
            <a:pPr marL="628650" lvl="1" indent="-171450" fontAlgn="t">
              <a:buFont typeface="Arial" panose="020B0604020202020204" pitchFamily="34" charset="0"/>
              <a:buChar char="•"/>
            </a:pP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Järvimaisema on kaunis.</a:t>
            </a:r>
            <a:b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fi-FI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fontAlgn="t">
              <a:buFont typeface="Arial" panose="020B0604020202020204" pitchFamily="34" charset="0"/>
              <a:buChar char="•"/>
            </a:pP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Vaativat havaintoja tuekseen, näkökulmia:</a:t>
            </a:r>
          </a:p>
          <a:p>
            <a:pPr marL="628650" lvl="1" indent="-171450" fontAlgn="t">
              <a:buFont typeface="Arial" panose="020B0604020202020204" pitchFamily="34" charset="0"/>
              <a:buChar char="•"/>
            </a:pPr>
            <a:r>
              <a:rPr lang="fi-FI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Ulkona 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helle.</a:t>
            </a:r>
          </a:p>
          <a:p>
            <a:pPr marL="628650" lvl="1" indent="-171450" fontAlgn="t">
              <a:buFont typeface="Arial" panose="020B0604020202020204" pitchFamily="34" charset="0"/>
              <a:buChar char="•"/>
            </a:pP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Kevyet esineet putoavat tyhjiössä yhtä nopeasti kuin painavat.</a:t>
            </a:r>
          </a:p>
          <a:p>
            <a:pPr marL="628650" lvl="1" indent="-171450" fontAlgn="t">
              <a:buFont typeface="Arial" panose="020B0604020202020204" pitchFamily="34" charset="0"/>
              <a:buChar char="•"/>
            </a:pP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Kahvi virkistää.</a:t>
            </a:r>
          </a:p>
          <a:p>
            <a:pPr marL="628650" lvl="1" indent="-171450" fontAlgn="t">
              <a:buFont typeface="Arial" panose="020B0604020202020204" pitchFamily="34" charset="0"/>
              <a:buChar char="•"/>
            </a:pP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Urheilutähtien käyttö mainoksissa lisää tuotteen myyntiä.</a:t>
            </a:r>
          </a:p>
          <a:p>
            <a:pPr marL="628650" lvl="1" indent="-171450" fontAlgn="t">
              <a:buFont typeface="Arial" panose="020B0604020202020204" pitchFamily="34" charset="0"/>
              <a:buChar char="•"/>
            </a:pP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Virikkeitä saanut ja mielekästä elämää elävä rotta valitsee sokeriveden heroiinin sijaan.</a:t>
            </a:r>
          </a:p>
          <a:p>
            <a:pPr marL="628650" lvl="1" indent="-171450" fontAlgn="t">
              <a:buFont typeface="Arial" panose="020B0604020202020204" pitchFamily="34" charset="0"/>
              <a:buChar char="•"/>
            </a:pP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Keltainen toimii hyvin huomiovärinä.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F5846-7FDB-7A41-BFAE-11B7D8CCC68D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7509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 dirty="0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Idea 11. Filosofia on ajattelun taitoa</a:t>
            </a: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10. Empirismi: tieto saadaan aistein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IDEA (LOPS21)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dirty="0"/>
              <a:t>FI1 Johdatus filosofiseen ajatteluun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Mitä oikeastaan voimme havaita?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8" name="Sisällön paikkamerkki 6">
            <a:extLst>
              <a:ext uri="{FF2B5EF4-FFF2-40B4-BE49-F238E27FC236}">
                <a16:creationId xmlns:a16="http://schemas.microsoft.com/office/drawing/2014/main" id="{F76795CE-2374-AA4B-AF31-DEC97B9AC57C}"/>
              </a:ext>
            </a:extLst>
          </p:cNvPr>
          <p:cNvSpPr txBox="1">
            <a:spLocks/>
          </p:cNvSpPr>
          <p:nvPr/>
        </p:nvSpPr>
        <p:spPr>
          <a:xfrm>
            <a:off x="1676400" y="7426247"/>
            <a:ext cx="21031200" cy="490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endParaRPr lang="fi-FI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422A8CF2-D20E-F644-9CC6-23029F112730}"/>
              </a:ext>
            </a:extLst>
          </p:cNvPr>
          <p:cNvSpPr txBox="1"/>
          <p:nvPr/>
        </p:nvSpPr>
        <p:spPr>
          <a:xfrm>
            <a:off x="10025743" y="10091057"/>
            <a:ext cx="184731" cy="5577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  <p:pic>
        <p:nvPicPr>
          <p:cNvPr id="21" name="Kuva 20" descr="Kuvassa on vasemmalla kirjain A ja oikealla kirjain B. Vasemmalla A-kirjaimen vieressä lukee teksti &quot;Aurinko nousee idästä, koska se on aina noussut idästä.&quot; Oikealla B-kirjaimen vieressä lukee &quot;Aurinko nousee aina idästä, koska aurinko nousee idästä.&quot; Kirjainten yläpuolella on nuoli, joka osoittaa vasemmalta oikealle, ja nuolen yhteydessä lukee &quot;Jos A, niin B.&quot; Kirjainten alapuolella on toinen nuoli, joka osoittaa oikealta vasemmalle, ja nuolen yhteydessä lukee &quot;Jos B, niin A.&quot;">
            <a:extLst>
              <a:ext uri="{FF2B5EF4-FFF2-40B4-BE49-F238E27FC236}">
                <a16:creationId xmlns:a16="http://schemas.microsoft.com/office/drawing/2014/main" id="{7F55C72D-DD30-054B-97AA-4ABD53D42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094" y="6113968"/>
            <a:ext cx="19038461" cy="7524000"/>
          </a:xfrm>
          <a:prstGeom prst="rect">
            <a:avLst/>
          </a:prstGeom>
        </p:spPr>
      </p:pic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7711FA79-A5DF-4049-B575-F2CD79615B4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730514"/>
            <a:ext cx="21031200" cy="2898886"/>
          </a:xfrm>
        </p:spPr>
        <p:txBody>
          <a:bodyPr>
            <a:normAutofit fontScale="85000" lnSpcReduction="20000"/>
          </a:bodyPr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Suurin osa muistakin tiedoksi kutsumistamme väitteistä perustuu tapaan ja tottumukseen.</a:t>
            </a:r>
            <a:endParaRPr lang="fi-FI" sz="5400" dirty="0"/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E</a:t>
            </a:r>
            <a:r>
              <a:rPr lang="fi-FI"/>
              <a:t>sim</a:t>
            </a:r>
            <a:r>
              <a:rPr lang="fi-FI" dirty="0"/>
              <a:t>. väite ”aurinko nousee idästä” perustuu induktiiviseen olettamukseen.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Induktion oikeuttaminen induktiolla olisi kuitenkin kehäpäätelmä.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10</a:t>
            </a:r>
          </a:p>
        </p:txBody>
      </p:sp>
    </p:spTree>
    <p:extLst>
      <p:ext uri="{BB962C8B-B14F-4D97-AF65-F5344CB8AC3E}">
        <p14:creationId xmlns:p14="http://schemas.microsoft.com/office/powerpoint/2010/main" val="303659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Tehtävä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11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10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7711FA79-A5DF-4049-B575-F2CD79615B4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fi-FI" i="1" dirty="0"/>
              <a:t>Idea 1</a:t>
            </a:r>
            <a:r>
              <a:rPr lang="fi-FI" dirty="0"/>
              <a:t>, luku 10, tehtävä 4 (s. 96):</a:t>
            </a:r>
          </a:p>
          <a:p>
            <a:r>
              <a:rPr lang="fi-FI" dirty="0"/>
              <a:t/>
            </a:r>
            <a:br>
              <a:rPr lang="fi-FI" dirty="0"/>
            </a:br>
            <a:r>
              <a:rPr lang="fi-FI" dirty="0"/>
              <a:t>Pohdi millaisia väitteitä ei koskaan voi empiirisesti todistaa. Millaiset väitteet toisaalta vaativat havaintoja tuekseen?</a:t>
            </a:r>
          </a:p>
        </p:txBody>
      </p:sp>
    </p:spTree>
    <p:extLst>
      <p:ext uri="{BB962C8B-B14F-4D97-AF65-F5344CB8AC3E}">
        <p14:creationId xmlns:p14="http://schemas.microsoft.com/office/powerpoint/2010/main" val="246802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Virittäytyminen aiheeseen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AC2EEA-1BCA-4373-8D37-533E4DB8ABC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4076594"/>
            <a:ext cx="6238875" cy="1241537"/>
          </a:xfrm>
        </p:spPr>
        <p:txBody>
          <a:bodyPr/>
          <a:lstStyle/>
          <a:p>
            <a:r>
              <a:rPr lang="fi-FI" dirty="0"/>
              <a:t>Mitä näet kuvassa?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10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673DFBFC-E33A-9C44-BC37-4B8774F17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1114" y="4076594"/>
            <a:ext cx="13196486" cy="809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48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Virittäytyminen aiheeseen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AC2EEA-1BCA-4373-8D37-533E4DB8ABC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4076594"/>
            <a:ext cx="6238875" cy="1241537"/>
          </a:xfrm>
        </p:spPr>
        <p:txBody>
          <a:bodyPr/>
          <a:lstStyle/>
          <a:p>
            <a:r>
              <a:rPr lang="fi-FI" dirty="0"/>
              <a:t>Mitä näet kuvassa?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10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C296FF3C-276A-EF40-A597-CA2CF4FEC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1594" y="4097485"/>
            <a:ext cx="11065356" cy="803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82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Virittäytyminen aiheeseen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AC2EEA-1BCA-4373-8D37-533E4DB8ABC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4076594"/>
            <a:ext cx="6238875" cy="1241537"/>
          </a:xfrm>
        </p:spPr>
        <p:txBody>
          <a:bodyPr/>
          <a:lstStyle/>
          <a:p>
            <a:r>
              <a:rPr lang="fi-FI" dirty="0"/>
              <a:t>Mitä näet kuvassa?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10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6222E86F-0540-6548-B08F-BE50ACAA9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0069" y="4076594"/>
            <a:ext cx="12856056" cy="847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2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Virittäytyminen aiheeseen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AC2EEA-1BCA-4373-8D37-533E4DB8ABC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4076594"/>
            <a:ext cx="6238875" cy="1241537"/>
          </a:xfrm>
        </p:spPr>
        <p:txBody>
          <a:bodyPr/>
          <a:lstStyle/>
          <a:p>
            <a:r>
              <a:rPr lang="fi-FI" dirty="0"/>
              <a:t>Mitä näet kuvassa?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10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3E8556F-FABD-C647-8B90-A06823676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4602" y="3677872"/>
            <a:ext cx="12534898" cy="8356599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353A3161-8659-E448-B2B6-F39E3C8EC194}"/>
              </a:ext>
            </a:extLst>
          </p:cNvPr>
          <p:cNvSpPr txBox="1"/>
          <p:nvPr/>
        </p:nvSpPr>
        <p:spPr>
          <a:xfrm>
            <a:off x="17221200" y="12138375"/>
            <a:ext cx="6238875" cy="557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dirty="0"/>
              <a:t>Kuvalähde: </a:t>
            </a:r>
            <a:r>
              <a:rPr lang="fi-FI" i="1" dirty="0" err="1"/>
              <a:t>Handout</a:t>
            </a:r>
            <a:r>
              <a:rPr lang="fi-FI" i="1" dirty="0"/>
              <a:t>/Getty </a:t>
            </a:r>
            <a:r>
              <a:rPr lang="fi-FI" i="1" dirty="0" err="1"/>
              <a:t>Images</a:t>
            </a:r>
            <a:endParaRPr lang="fi-FI" i="1" dirty="0"/>
          </a:p>
        </p:txBody>
      </p:sp>
    </p:spTree>
    <p:extLst>
      <p:ext uri="{BB962C8B-B14F-4D97-AF65-F5344CB8AC3E}">
        <p14:creationId xmlns:p14="http://schemas.microsoft.com/office/powerpoint/2010/main" val="178571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Virittäytyminen aiheeseen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10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7711FA79-A5DF-4049-B575-F2CD79615B4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730513"/>
            <a:ext cx="8229600" cy="8145947"/>
          </a:xfrm>
        </p:spPr>
        <p:txBody>
          <a:bodyPr>
            <a:normAutofit fontScale="70000" lnSpcReduction="20000"/>
          </a:bodyPr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Tarinan mukaan joukko sokeita kohtasi elefantin. He alkoivat koskettelemaan otusta ja arvuuttelemaan, mikä se mahtaisi olla.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Katso kuvaa ja heittäydy kunkin ihmisen tilanteeseen. Pohdi mitä kukin henkilö luulee koskettelevansa.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Pääsevätkö sokeat yhteisymmärrykseen siitä, mikä otus on kyseessä? Onnistuvatko he tunnistamaan, että kyseessä on elefantti?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F11855F2-FF45-0742-9DDE-9C77577EF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9286" y="3381377"/>
            <a:ext cx="11588314" cy="8392865"/>
          </a:xfrm>
          <a:prstGeom prst="rect">
            <a:avLst/>
          </a:prstGeom>
        </p:spPr>
      </p:pic>
      <p:sp>
        <p:nvSpPr>
          <p:cNvPr id="16" name="Tekstiruutu 15">
            <a:extLst>
              <a:ext uri="{FF2B5EF4-FFF2-40B4-BE49-F238E27FC236}">
                <a16:creationId xmlns:a16="http://schemas.microsoft.com/office/drawing/2014/main" id="{89599B2D-0BFC-3243-AFB5-B71B042D2A70}"/>
              </a:ext>
            </a:extLst>
          </p:cNvPr>
          <p:cNvSpPr txBox="1"/>
          <p:nvPr/>
        </p:nvSpPr>
        <p:spPr>
          <a:xfrm>
            <a:off x="15954702" y="11914698"/>
            <a:ext cx="7504387" cy="557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dirty="0"/>
              <a:t>Kuvalähde: Wikimedia </a:t>
            </a:r>
            <a:r>
              <a:rPr lang="fi-FI" i="1" dirty="0" err="1"/>
              <a:t>Commons</a:t>
            </a:r>
            <a:r>
              <a:rPr lang="fi-FI" i="1" dirty="0"/>
              <a:t>. CC-BY-SA. </a:t>
            </a:r>
          </a:p>
        </p:txBody>
      </p:sp>
    </p:spTree>
    <p:extLst>
      <p:ext uri="{BB962C8B-B14F-4D97-AF65-F5344CB8AC3E}">
        <p14:creationId xmlns:p14="http://schemas.microsoft.com/office/powerpoint/2010/main" val="50575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Todisteet tiskiin!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10</a:t>
            </a:r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B852C344-C7FE-8A4C-94AA-D508FD59701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b="1" dirty="0"/>
              <a:t>Empirismi </a:t>
            </a:r>
            <a:r>
              <a:rPr lang="fi-FI" dirty="0"/>
              <a:t>on tieto-opillinen näkemys, jonka mukaan tieto perustuu havaintoon.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Jotta jotain väitettä voidaan pitää totena, on sen tueksi esitettävä aistitietoa.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Empirismi yleistyi 1600-luvulta lähtien, yhtä aikaa luonnontieteiden kehityksen kanssa.</a:t>
            </a:r>
            <a:endParaRPr lang="fi-FI" sz="5400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Empirismin yhteydessä puhutaan </a:t>
            </a:r>
            <a:r>
              <a:rPr lang="fi-FI" i="1" dirty="0"/>
              <a:t>a posteriori</a:t>
            </a:r>
            <a:r>
              <a:rPr lang="fi-FI" dirty="0"/>
              <a:t> -tiedosta, joka tarkoittaa, että tietoa on vasta havainnon jälkeen.</a:t>
            </a:r>
          </a:p>
        </p:txBody>
      </p:sp>
    </p:spTree>
    <p:extLst>
      <p:ext uri="{BB962C8B-B14F-4D97-AF65-F5344CB8AC3E}">
        <p14:creationId xmlns:p14="http://schemas.microsoft.com/office/powerpoint/2010/main" val="384425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John </a:t>
            </a:r>
            <a:r>
              <a:rPr lang="fi-FI" dirty="0" err="1"/>
              <a:t>Locke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10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7711FA79-A5DF-4049-B575-F2CD79615B4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Brittiläinen filosofi (1632–1704)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 err="1"/>
              <a:t>Locken</a:t>
            </a:r>
            <a:r>
              <a:rPr lang="fi-FI" dirty="0"/>
              <a:t> empirismi kiteytyy seuraavaan ajatukseen: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”Mieli on kuin tyhjä taulu, johon kokemus piirtää merkkinsä.”</a:t>
            </a:r>
            <a:br>
              <a:rPr lang="fi-FI" dirty="0"/>
            </a:br>
            <a:endParaRPr lang="fi-FI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Pohdi, mitä lainaus tarkoittaa.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Ihmismieli on syntyessään tyhjä taulu (</a:t>
            </a:r>
            <a:r>
              <a:rPr lang="fi-FI" i="1" dirty="0"/>
              <a:t>lat. </a:t>
            </a:r>
            <a:r>
              <a:rPr lang="fi-FI" i="1" dirty="0" err="1"/>
              <a:t>tabula</a:t>
            </a:r>
            <a:r>
              <a:rPr lang="fi-FI" i="1" dirty="0"/>
              <a:t> </a:t>
            </a:r>
            <a:r>
              <a:rPr lang="fi-FI" i="1" dirty="0" err="1"/>
              <a:t>rasa</a:t>
            </a:r>
            <a:r>
              <a:rPr lang="fi-FI" dirty="0"/>
              <a:t>), ja synnynnäistä tietoa ei ole.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Kaikki, mitä on ollut mielessä, on ensin ollut aisteissa.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Ideat ja käsitteet muodostuvat kokemuksen pohjalta.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Miten haastaisit </a:t>
            </a:r>
            <a:r>
              <a:rPr lang="fi-FI" dirty="0" err="1"/>
              <a:t>Locken</a:t>
            </a:r>
            <a:r>
              <a:rPr lang="fi-FI" dirty="0"/>
              <a:t> näkemyksen?</a:t>
            </a:r>
          </a:p>
        </p:txBody>
      </p:sp>
    </p:spTree>
    <p:extLst>
      <p:ext uri="{BB962C8B-B14F-4D97-AF65-F5344CB8AC3E}">
        <p14:creationId xmlns:p14="http://schemas.microsoft.com/office/powerpoint/2010/main" val="109953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Mitä oikeastaan voimme havaita?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10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7711FA79-A5DF-4049-B575-F2CD79615B4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Toinen brittifilosofi David Hume (1711–1776) oli äärimmäinen empiristi.</a:t>
            </a:r>
            <a:endParaRPr lang="fi-FI" sz="5400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Syy-seuraussuhdetta (kausaliteettia) ei voi havaita, joten meillä ei ole siitä tietoa.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Näemme jonkun heittävän lumipallon ikkunaa kohti, pallon osuvan ikkunaan ja ikkunan menevän säpäleiksi, mutta emme voi nähdä näiden tapahtumien välillä olevaa syy-seuraussuhdetta.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Jos väität havaitsevasi syy-seuraussuhteen, niin Hume kysyisi: ”Minkä värinen se oli, entä miltä se maistui tai kuulosti?”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Havaitsemme vain peräkkäisiä tapahtumia, joiden välille oletamme syy-seuraussuhteen.</a:t>
            </a:r>
          </a:p>
          <a:p>
            <a:pPr marL="2228850" lvl="1" indent="-857250" fontAlgn="base">
              <a:buFont typeface="Arial" panose="020B0604020202020204" pitchFamily="34" charset="0"/>
              <a:buChar char="•"/>
            </a:pPr>
            <a:r>
              <a:rPr lang="fi-FI" dirty="0"/>
              <a:t>Tieto kausaliteetista ei siis voi perustua havaintoon, vaan tapaan ja tottumukseen.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4724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1D330BE2FF61EB4F9F095CEE9DE28A4F" ma:contentTypeVersion="12" ma:contentTypeDescription="Luo uusi asiakirja." ma:contentTypeScope="" ma:versionID="2d172205e6b1e9f90410461194ccb86e">
  <xsd:schema xmlns:xsd="http://www.w3.org/2001/XMLSchema" xmlns:xs="http://www.w3.org/2001/XMLSchema" xmlns:p="http://schemas.microsoft.com/office/2006/metadata/properties" xmlns:ns3="842ccd07-6dee-4268-8983-d0cc307909f3" xmlns:ns4="ae6f4c56-1b40-49ce-a64e-cede96ac5a44" targetNamespace="http://schemas.microsoft.com/office/2006/metadata/properties" ma:root="true" ma:fieldsID="0c59c07ba59b230843aced3d90a01ec9" ns3:_="" ns4:_="">
    <xsd:import namespace="842ccd07-6dee-4268-8983-d0cc307909f3"/>
    <xsd:import namespace="ae6f4c56-1b40-49ce-a64e-cede96ac5a4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AutoKeyPoints" minOccurs="0"/>
                <xsd:element ref="ns4:MediaServiceKeyPoint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2ccd07-6dee-4268-8983-d0cc307909f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Jakamisvihjeen hajautus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f4c56-1b40-49ce-a64e-cede96ac5a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CD2F0D0-8F4F-4C1E-BF9B-EC70314015DD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842ccd07-6dee-4268-8983-d0cc307909f3"/>
    <ds:schemaRef ds:uri="ae6f4c56-1b40-49ce-a64e-cede96ac5a44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D877AF2-24D1-4CE3-B507-BBF0131425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2ccd07-6dee-4268-8983-d0cc307909f3"/>
    <ds:schemaRef ds:uri="ae6f4c56-1b40-49ce-a64e-cede96ac5a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3781</TotalTime>
  <Words>585</Words>
  <Application>Microsoft Office PowerPoint</Application>
  <PresentationFormat>Mukautettu</PresentationFormat>
  <Paragraphs>85</Paragraphs>
  <Slides>11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6" baseType="lpstr">
      <vt:lpstr>Arial</vt:lpstr>
      <vt:lpstr>Bebas Neue</vt:lpstr>
      <vt:lpstr>Calibri</vt:lpstr>
      <vt:lpstr>Lato</vt:lpstr>
      <vt:lpstr>Office-teema</vt:lpstr>
      <vt:lpstr>10. Empirismi: tieto saadaan aistein</vt:lpstr>
      <vt:lpstr>Virittäytyminen aiheeseen</vt:lpstr>
      <vt:lpstr>Virittäytyminen aiheeseen</vt:lpstr>
      <vt:lpstr>Virittäytyminen aiheeseen</vt:lpstr>
      <vt:lpstr>Virittäytyminen aiheeseen</vt:lpstr>
      <vt:lpstr>Virittäytyminen aiheeseen</vt:lpstr>
      <vt:lpstr>Todisteet tiskiin!</vt:lpstr>
      <vt:lpstr>John Locke</vt:lpstr>
      <vt:lpstr>Mitä oikeastaan voimme havaita?</vt:lpstr>
      <vt:lpstr>Mitä oikeastaan voimme havaita?</vt:lpstr>
      <vt:lpstr>Tehtävä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Oppimisen palvelut ppt-pohja 2020</dc:title>
  <dc:creator>Väänänen Anna</dc:creator>
  <cp:keywords>powerpoint; oppimisen palvelut; OOP-powerpointpohja; ppt-pohja</cp:keywords>
  <cp:lastModifiedBy>Roms Jochen</cp:lastModifiedBy>
  <cp:revision>24</cp:revision>
  <cp:lastPrinted>2017-11-30T08:45:33Z</cp:lastPrinted>
  <dcterms:created xsi:type="dcterms:W3CDTF">2020-05-05T09:10:38Z</dcterms:created>
  <dcterms:modified xsi:type="dcterms:W3CDTF">2022-05-03T11:30:58Z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0x0101001D330BE2FF61EB4F9F095CEE9DE28A4F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