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5" r:id="rId4"/>
  </p:sldMasterIdLst>
  <p:notesMasterIdLst>
    <p:notesMasterId r:id="rId16"/>
  </p:notesMasterIdLst>
  <p:handoutMasterIdLst>
    <p:handoutMasterId r:id="rId17"/>
  </p:handoutMasterIdLst>
  <p:sldIdLst>
    <p:sldId id="256" r:id="rId5"/>
    <p:sldId id="258" r:id="rId6"/>
    <p:sldId id="260" r:id="rId7"/>
    <p:sldId id="259" r:id="rId8"/>
    <p:sldId id="261" r:id="rId9"/>
    <p:sldId id="262" r:id="rId10"/>
    <p:sldId id="263" r:id="rId11"/>
    <p:sldId id="264" r:id="rId12"/>
    <p:sldId id="265" r:id="rId13"/>
    <p:sldId id="266" r:id="rId14"/>
    <p:sldId id="267" r:id="rId15"/>
  </p:sldIdLst>
  <p:sldSz cx="24384000" cy="13716000"/>
  <p:notesSz cx="6794500" cy="9931400"/>
  <p:defaultTextStyle>
    <a:defPPr>
      <a:defRPr lang="en-US"/>
    </a:defPPr>
    <a:lvl1pPr marL="0" algn="l" defTabSz="1536192" rtl="0" eaLnBrk="1" latinLnBrk="0" hangingPunct="1">
      <a:defRPr sz="3024" kern="1200">
        <a:solidFill>
          <a:schemeClr val="tx1"/>
        </a:solidFill>
        <a:latin typeface="+mn-lt"/>
        <a:ea typeface="+mn-ea"/>
        <a:cs typeface="+mn-cs"/>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p:defaultTextStyle>
  <p:extLst>
    <p:ext uri="{521415D9-36F7-43E2-AB2F-B90AF26B5E84}">
      <p14:sectionLst xmlns:p14="http://schemas.microsoft.com/office/powerpoint/2010/main">
        <p14:section name="Tyylimalleja" id="{46C4E436-CC06-4795-AE88-7100612AA4A9}">
          <p14:sldIdLst>
            <p14:sldId id="256"/>
            <p14:sldId id="258"/>
            <p14:sldId id="260"/>
            <p14:sldId id="259"/>
            <p14:sldId id="261"/>
            <p14:sldId id="262"/>
            <p14:sldId id="263"/>
            <p14:sldId id="264"/>
            <p14:sldId id="265"/>
            <p14:sldId id="266"/>
            <p14:sldId id="2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äänänen Anna" initials="VA" lastIdx="1" clrIdx="0">
    <p:extLst>
      <p:ext uri="{19B8F6BF-5375-455C-9EA6-DF929625EA0E}">
        <p15:presenceInfo xmlns:p15="http://schemas.microsoft.com/office/powerpoint/2012/main" userId="S::anna.vaananen@otava.fi::afcd5de4-6b81-451f-9507-a3206bba06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400"/>
    <a:srgbClr val="AA5501"/>
    <a:srgbClr val="00A87E"/>
    <a:srgbClr val="0C845B"/>
    <a:srgbClr val="E53663"/>
    <a:srgbClr val="E6009D"/>
    <a:srgbClr val="A45BA2"/>
    <a:srgbClr val="006B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039" autoAdjust="0"/>
    <p:restoredTop sz="95170"/>
  </p:normalViewPr>
  <p:slideViewPr>
    <p:cSldViewPr snapToGrid="0" snapToObjects="1">
      <p:cViewPr varScale="1">
        <p:scale>
          <a:sx n="37" d="100"/>
          <a:sy n="37" d="100"/>
        </p:scale>
        <p:origin x="90" y="72"/>
      </p:cViewPr>
      <p:guideLst/>
    </p:cSldViewPr>
  </p:slideViewPr>
  <p:outlineViewPr>
    <p:cViewPr>
      <p:scale>
        <a:sx n="33" d="100"/>
        <a:sy n="33" d="100"/>
      </p:scale>
      <p:origin x="0" y="-5152"/>
    </p:cViewPr>
  </p:outlineViewPr>
  <p:notesTextViewPr>
    <p:cViewPr>
      <p:scale>
        <a:sx n="3" d="2"/>
        <a:sy n="3" d="2"/>
      </p:scale>
      <p:origin x="0" y="0"/>
    </p:cViewPr>
  </p:notesTextViewPr>
  <p:sorterViewPr>
    <p:cViewPr>
      <p:scale>
        <a:sx n="79" d="100"/>
        <a:sy n="79" d="100"/>
      </p:scale>
      <p:origin x="0" y="0"/>
    </p:cViewPr>
  </p:sorterViewPr>
  <p:notesViewPr>
    <p:cSldViewPr snapToGrid="0" snapToObjects="1">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104DA1BF-19F3-4229-BA59-2E56CAC7CCB7}" type="datetimeFigureOut">
              <a:rPr lang="fi-FI" smtClean="0"/>
              <a:t>8.9.2022</a:t>
            </a:fld>
            <a:endParaRPr lang="fi-FI"/>
          </a:p>
        </p:txBody>
      </p:sp>
      <p:sp>
        <p:nvSpPr>
          <p:cNvPr id="4" name="Alatunnisteen paikkamerkki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r>
              <a:rPr lang="fi-FI"/>
              <a:t>Sarjan nimi alatunnisteeksi</a:t>
            </a:r>
          </a:p>
        </p:txBody>
      </p:sp>
      <p:sp>
        <p:nvSpPr>
          <p:cNvPr id="5" name="Dian numeron paikkamerkki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597425B6-48A3-4867-AB5D-F0B04678E886}" type="slidenum">
              <a:rPr lang="fi-FI" smtClean="0"/>
              <a:t>‹#›</a:t>
            </a:fld>
            <a:endParaRPr lang="fi-FI"/>
          </a:p>
        </p:txBody>
      </p:sp>
    </p:spTree>
    <p:extLst>
      <p:ext uri="{BB962C8B-B14F-4D97-AF65-F5344CB8AC3E}">
        <p14:creationId xmlns:p14="http://schemas.microsoft.com/office/powerpoint/2010/main" val="28148068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32AF3208-E354-404C-9BCE-26DCCC89D6A3}" type="datetimeFigureOut">
              <a:t>8.9.2022</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r>
              <a:rPr lang="en-US"/>
              <a:t>Sarjan nimi alatunnisteeksi</a:t>
            </a:r>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AD2F5846-7FDB-7A41-BFAE-11B7D8CCC68D}" type="slidenum">
              <a:t>‹#›</a:t>
            </a:fld>
            <a:endParaRPr lang="en-US"/>
          </a:p>
        </p:txBody>
      </p:sp>
    </p:spTree>
    <p:extLst>
      <p:ext uri="{BB962C8B-B14F-4D97-AF65-F5344CB8AC3E}">
        <p14:creationId xmlns:p14="http://schemas.microsoft.com/office/powerpoint/2010/main" val="116467836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Tehtävien avaukset:</a:t>
            </a:r>
          </a:p>
          <a:p>
            <a:endParaRPr lang="fi-FI" dirty="0"/>
          </a:p>
          <a:p>
            <a:r>
              <a:rPr lang="fi-FI" sz="1200" b="1" i="0" u="none" strike="noStrike" kern="1200" dirty="0">
                <a:solidFill>
                  <a:schemeClr val="tx1"/>
                </a:solidFill>
                <a:effectLst/>
                <a:latin typeface="+mn-lt"/>
                <a:ea typeface="+mn-ea"/>
                <a:cs typeface="+mn-cs"/>
              </a:rPr>
              <a:t>3. On sanottu, että rattijuoppona ajaminen on vapaa valinta kun taas rattijuopon uhriksi joutuminen ei. Keksi perusteita väitettä vastaan ja sen puolesta.</a:t>
            </a:r>
          </a:p>
          <a:p>
            <a:endParaRPr lang="fi-FI" sz="1200" b="1" i="0" u="none" strike="noStrike" kern="1200" dirty="0">
              <a:solidFill>
                <a:schemeClr val="tx1"/>
              </a:solidFill>
              <a:effectLst/>
              <a:latin typeface="+mn-lt"/>
              <a:ea typeface="+mn-ea"/>
              <a:cs typeface="+mn-cs"/>
            </a:endParaRPr>
          </a:p>
          <a:p>
            <a:pPr marL="171450" indent="-171450" fontAlgn="t">
              <a:buFont typeface="Arial" panose="020B0604020202020204" pitchFamily="34" charset="0"/>
              <a:buChar char="•"/>
            </a:pPr>
            <a:r>
              <a:rPr lang="fi-FI" sz="1200" b="0" i="0" kern="1200" dirty="0">
                <a:solidFill>
                  <a:schemeClr val="tx1"/>
                </a:solidFill>
                <a:effectLst/>
                <a:latin typeface="+mn-lt"/>
                <a:ea typeface="+mn-ea"/>
                <a:cs typeface="+mn-cs"/>
              </a:rPr>
              <a:t>Puolesta:</a:t>
            </a:r>
          </a:p>
          <a:p>
            <a:pPr marL="628650" lvl="1" indent="-171450" fontAlgn="t">
              <a:buFont typeface="Arial" panose="020B0604020202020204" pitchFamily="34" charset="0"/>
              <a:buChar char="•"/>
            </a:pPr>
            <a:r>
              <a:rPr lang="fi-FI" sz="1200" b="0" i="0" kern="1200" dirty="0">
                <a:solidFill>
                  <a:schemeClr val="tx1"/>
                </a:solidFill>
                <a:effectLst/>
                <a:latin typeface="+mn-lt"/>
                <a:ea typeface="+mn-ea"/>
                <a:cs typeface="+mn-cs"/>
              </a:rPr>
              <a:t>Jokainen on vastuussa omista valinnoistaan, esimerkiksi alkoholin nauttimisesta (2. kurssilla käsitellään moraalista vastuuta).</a:t>
            </a:r>
          </a:p>
          <a:p>
            <a:pPr marL="171450" indent="-171450" fontAlgn="t">
              <a:buFont typeface="Arial" panose="020B0604020202020204" pitchFamily="34" charset="0"/>
              <a:buChar char="•"/>
            </a:pPr>
            <a:r>
              <a:rPr lang="fi-FI" sz="1200" b="0" i="0" kern="1200" dirty="0">
                <a:solidFill>
                  <a:schemeClr val="tx1"/>
                </a:solidFill>
                <a:effectLst/>
                <a:latin typeface="+mn-lt"/>
                <a:ea typeface="+mn-ea"/>
                <a:cs typeface="+mn-cs"/>
              </a:rPr>
              <a:t>Vastaan:</a:t>
            </a:r>
          </a:p>
          <a:p>
            <a:pPr marL="628650" lvl="1" indent="-171450" fontAlgn="t">
              <a:buFont typeface="Arial" panose="020B0604020202020204" pitchFamily="34" charset="0"/>
              <a:buChar char="•"/>
            </a:pPr>
            <a:r>
              <a:rPr lang="fi-FI" sz="1200" b="0" i="0" kern="1200" dirty="0">
                <a:solidFill>
                  <a:schemeClr val="tx1"/>
                </a:solidFill>
                <a:effectLst/>
                <a:latin typeface="+mn-lt"/>
                <a:ea typeface="+mn-ea"/>
                <a:cs typeface="+mn-cs"/>
              </a:rPr>
              <a:t>Toisaalta jos alkoholismin nähdään olevan sairaus, on ajateltavissa, että valinnan vapaus on kaventunut ja ihminen ei pysty rationaalisesti hallitsemaan tapahtumien sarjaa sekavuustilansa vuoksi. Tämä ei kuitenkaan vähennä moraalista eikä juridista vastuuta.</a:t>
            </a:r>
          </a:p>
          <a:p>
            <a:pPr marL="628650" lvl="1" indent="-171450" fontAlgn="t">
              <a:buFont typeface="Arial" panose="020B0604020202020204" pitchFamily="34" charset="0"/>
              <a:buChar char="•"/>
            </a:pPr>
            <a:r>
              <a:rPr lang="fi-FI" sz="1200" b="0" i="0" kern="1200" dirty="0">
                <a:solidFill>
                  <a:schemeClr val="tx1"/>
                </a:solidFill>
                <a:effectLst/>
                <a:latin typeface="+mn-lt"/>
                <a:ea typeface="+mn-ea"/>
                <a:cs typeface="+mn-cs"/>
              </a:rPr>
              <a:t>Uhrin näkökulmasta ei voi ajatella asian olevan oma valinta, sillä toisen puolesta ei voi valita, tapahtumaa ei ole voinut ennustaa, eikä varautua siihen etukäteen.</a:t>
            </a:r>
            <a:br>
              <a:rPr lang="fi-FI" sz="1200" b="0" i="0" kern="1200" dirty="0">
                <a:solidFill>
                  <a:schemeClr val="tx1"/>
                </a:solidFill>
                <a:effectLst/>
                <a:latin typeface="+mn-lt"/>
                <a:ea typeface="+mn-ea"/>
                <a:cs typeface="+mn-cs"/>
              </a:rPr>
            </a:br>
            <a:endParaRPr lang="fi-FI" sz="1200" b="0" i="0" kern="1200" dirty="0">
              <a:solidFill>
                <a:schemeClr val="tx1"/>
              </a:solidFill>
              <a:effectLst/>
              <a:latin typeface="+mn-lt"/>
              <a:ea typeface="+mn-ea"/>
              <a:cs typeface="+mn-cs"/>
            </a:endParaRPr>
          </a:p>
          <a:p>
            <a:r>
              <a:rPr lang="fi-FI" sz="1200" b="1" i="0" u="none" strike="noStrike" kern="1200" dirty="0">
                <a:solidFill>
                  <a:schemeClr val="tx1"/>
                </a:solidFill>
                <a:effectLst/>
                <a:latin typeface="+mn-lt"/>
                <a:ea typeface="+mn-ea"/>
                <a:cs typeface="+mn-cs"/>
              </a:rPr>
              <a:t>4. Värien olemassaolo on kiinnostava metafyysinen kysymys.</a:t>
            </a:r>
          </a:p>
          <a:p>
            <a:endParaRPr lang="fi-FI" sz="1200" b="1" i="0" u="none" strike="noStrike" kern="1200" dirty="0">
              <a:solidFill>
                <a:schemeClr val="tx1"/>
              </a:solidFill>
              <a:effectLst/>
              <a:latin typeface="+mn-lt"/>
              <a:ea typeface="+mn-ea"/>
              <a:cs typeface="+mn-cs"/>
            </a:endParaRPr>
          </a:p>
          <a:p>
            <a:pPr rtl="0"/>
            <a:r>
              <a:rPr lang="fi-FI" sz="1200" b="0" i="0" kern="1200" dirty="0">
                <a:solidFill>
                  <a:schemeClr val="tx1"/>
                </a:solidFill>
                <a:effectLst/>
                <a:latin typeface="+mn-lt"/>
                <a:ea typeface="+mn-ea"/>
                <a:cs typeface="+mn-cs"/>
              </a:rPr>
              <a:t>a) Miten määrittelisit keltaisen värin sokealle?</a:t>
            </a:r>
          </a:p>
          <a:p>
            <a:pPr marL="171450" indent="-171450" rtl="0" fontAlgn="t">
              <a:buFont typeface="Arial" panose="020B0604020202020204" pitchFamily="34" charset="0"/>
              <a:buChar char="•"/>
            </a:pPr>
            <a:r>
              <a:rPr lang="fi-FI" sz="1200" b="0" i="0" kern="1200" dirty="0">
                <a:solidFill>
                  <a:schemeClr val="tx1"/>
                </a:solidFill>
                <a:effectLst/>
                <a:latin typeface="+mn-lt"/>
                <a:ea typeface="+mn-ea"/>
                <a:cs typeface="+mn-cs"/>
              </a:rPr>
              <a:t>Tehtävänanto paljastaa kysymyksen kompleksisuuden: elämme omassa havaintotodellisuudessamme, jonka välittäminen kielen avulla toiselle on vaikeaa ellei mahdotonta. Väriä voi lähestyä erilaisten adjektiivien avulla, mutta kaikki kuvaukset yhdessäkään eivät tavoita keltaisen olemusta.</a:t>
            </a:r>
            <a:br>
              <a:rPr lang="fi-FI" sz="1200" b="0" i="0" kern="1200" dirty="0">
                <a:solidFill>
                  <a:schemeClr val="tx1"/>
                </a:solidFill>
                <a:effectLst/>
                <a:latin typeface="+mn-lt"/>
                <a:ea typeface="+mn-ea"/>
                <a:cs typeface="+mn-cs"/>
              </a:rPr>
            </a:br>
            <a:endParaRPr lang="fi-FI" sz="1200" b="0" i="0" kern="1200" dirty="0">
              <a:solidFill>
                <a:schemeClr val="tx1"/>
              </a:solidFill>
              <a:effectLst/>
              <a:latin typeface="+mn-lt"/>
              <a:ea typeface="+mn-ea"/>
              <a:cs typeface="+mn-cs"/>
            </a:endParaRPr>
          </a:p>
          <a:p>
            <a:pPr rtl="0"/>
            <a:r>
              <a:rPr lang="fi-FI" sz="1200" b="0" i="0" kern="1200" dirty="0">
                <a:solidFill>
                  <a:schemeClr val="tx1"/>
                </a:solidFill>
                <a:effectLst/>
                <a:latin typeface="+mn-lt"/>
                <a:ea typeface="+mn-ea"/>
                <a:cs typeface="+mn-cs"/>
              </a:rPr>
              <a:t>b) Millä tavalla värit ovat olemassa?</a:t>
            </a:r>
          </a:p>
          <a:p>
            <a:pPr marL="171450" indent="-171450" rtl="0" fontAlgn="t">
              <a:buFont typeface="Arial" panose="020B0604020202020204" pitchFamily="34" charset="0"/>
              <a:buChar char="•"/>
            </a:pPr>
            <a:r>
              <a:rPr lang="fi-FI" sz="1200" b="0" i="0" kern="1200" dirty="0">
                <a:solidFill>
                  <a:schemeClr val="tx1"/>
                </a:solidFill>
                <a:effectLst/>
                <a:latin typeface="+mn-lt"/>
                <a:ea typeface="+mn-ea"/>
                <a:cs typeface="+mn-cs"/>
              </a:rPr>
              <a:t>Fysikaalisesti ne ovat olemassa valon aallonpituuksina.</a:t>
            </a:r>
          </a:p>
          <a:p>
            <a:pPr marL="171450" indent="-171450" rtl="0" fontAlgn="t">
              <a:buFont typeface="Arial" panose="020B0604020202020204" pitchFamily="34" charset="0"/>
              <a:buChar char="•"/>
            </a:pPr>
            <a:r>
              <a:rPr lang="fi-FI" sz="1200" b="0" i="0" kern="1200" dirty="0">
                <a:solidFill>
                  <a:schemeClr val="tx1"/>
                </a:solidFill>
                <a:effectLst/>
                <a:latin typeface="+mn-lt"/>
                <a:ea typeface="+mn-ea"/>
                <a:cs typeface="+mn-cs"/>
              </a:rPr>
              <a:t>Silmien ja aivojen yhteistoiminnan seurauksena ihmiselle syntyy tietty väriaistimus, joka toisella oliolla voisi olla täysin erilainen.</a:t>
            </a:r>
          </a:p>
          <a:p>
            <a:pPr marL="171450" indent="-171450" rtl="0" fontAlgn="t">
              <a:buFont typeface="Arial" panose="020B0604020202020204" pitchFamily="34" charset="0"/>
              <a:buChar char="•"/>
            </a:pPr>
            <a:r>
              <a:rPr lang="fi-FI" sz="1200" b="0" i="0" kern="1200" dirty="0">
                <a:solidFill>
                  <a:schemeClr val="tx1"/>
                </a:solidFill>
                <a:effectLst/>
                <a:latin typeface="+mn-lt"/>
                <a:ea typeface="+mn-ea"/>
                <a:cs typeface="+mn-cs"/>
              </a:rPr>
              <a:t>Värit ovat myös sopimuksenvaraisia käsitteitä ja vaihtelevat kieli- ja kulttuurialueiden mukaan.</a:t>
            </a:r>
          </a:p>
        </p:txBody>
      </p:sp>
      <p:sp>
        <p:nvSpPr>
          <p:cNvPr id="4" name="Alatunnisteen paikkamerkki 3"/>
          <p:cNvSpPr>
            <a:spLocks noGrp="1"/>
          </p:cNvSpPr>
          <p:nvPr>
            <p:ph type="ftr" sz="quarter" idx="4"/>
          </p:nvPr>
        </p:nvSpPr>
        <p:spPr/>
        <p:txBody>
          <a:bodyPr/>
          <a:lstStyle/>
          <a:p>
            <a:r>
              <a:rPr lang="en-US"/>
              <a:t>Sarjan nimi alatunnisteeksi</a:t>
            </a:r>
          </a:p>
        </p:txBody>
      </p:sp>
      <p:sp>
        <p:nvSpPr>
          <p:cNvPr id="5" name="Dian numeron paikkamerkki 4"/>
          <p:cNvSpPr>
            <a:spLocks noGrp="1"/>
          </p:cNvSpPr>
          <p:nvPr>
            <p:ph type="sldNum" sz="quarter" idx="5"/>
          </p:nvPr>
        </p:nvSpPr>
        <p:spPr/>
        <p:txBody>
          <a:bodyPr/>
          <a:lstStyle/>
          <a:p>
            <a:fld id="{AD2F5846-7FDB-7A41-BFAE-11B7D8CCC68D}" type="slidenum">
              <a:rPr lang="fi-FI" smtClean="0"/>
              <a:t>3</a:t>
            </a:fld>
            <a:endParaRPr lang="fi-FI"/>
          </a:p>
        </p:txBody>
      </p:sp>
    </p:spTree>
    <p:extLst>
      <p:ext uri="{BB962C8B-B14F-4D97-AF65-F5344CB8AC3E}">
        <p14:creationId xmlns:p14="http://schemas.microsoft.com/office/powerpoint/2010/main" val="352415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mn-lt"/>
                <a:ea typeface="+mn-ea"/>
                <a:cs typeface="+mn-cs"/>
              </a:rPr>
              <a:t>Tehtävän avaus:</a:t>
            </a:r>
          </a:p>
          <a:p>
            <a:endParaRPr lang="fi-FI" sz="1200" b="0" i="0" kern="1200" dirty="0">
              <a:solidFill>
                <a:schemeClr val="tx1"/>
              </a:solidFill>
              <a:effectLst/>
              <a:latin typeface="+mn-lt"/>
              <a:ea typeface="+mn-ea"/>
              <a:cs typeface="+mn-cs"/>
            </a:endParaRPr>
          </a:p>
          <a:p>
            <a:pPr rtl="0"/>
            <a:r>
              <a:rPr lang="fi-FI" sz="1200" b="0" i="0" kern="1200" dirty="0">
                <a:solidFill>
                  <a:schemeClr val="tx1"/>
                </a:solidFill>
                <a:effectLst/>
                <a:latin typeface="+mn-lt"/>
                <a:ea typeface="+mn-ea"/>
                <a:cs typeface="+mn-cs"/>
              </a:rPr>
              <a:t>a) Demoni tarjoaa sinulle mahdollisuutta tietää tarkasti maailman tila 10 vuoden kuluttua. Tarttuisitko tarjoukseen? Jos kyllä, mitä seurauksia valinnalla olisi?</a:t>
            </a:r>
          </a:p>
          <a:p>
            <a:pPr marL="171450" indent="-171450" rtl="0" fontAlgn="t">
              <a:buFont typeface="Arial" panose="020B0604020202020204" pitchFamily="34" charset="0"/>
              <a:buChar char="•"/>
            </a:pPr>
            <a:r>
              <a:rPr lang="fi-FI" sz="1200" b="0" i="0" kern="1200" dirty="0">
                <a:solidFill>
                  <a:schemeClr val="tx1"/>
                </a:solidFill>
                <a:effectLst/>
                <a:latin typeface="+mn-lt"/>
                <a:ea typeface="+mn-ea"/>
                <a:cs typeface="+mn-cs"/>
              </a:rPr>
              <a:t>Tähän liittyy paradoksi: tieto tulevista tapahtumista saisi muuttamaan valintoja ja mahdollisesti estämään ne ennalta.</a:t>
            </a:r>
          </a:p>
          <a:p>
            <a:pPr marL="171450" indent="-171450" rtl="0" fontAlgn="t">
              <a:buFont typeface="Arial" panose="020B0604020202020204" pitchFamily="34" charset="0"/>
              <a:buChar char="•"/>
            </a:pPr>
            <a:r>
              <a:rPr lang="fi-FI" sz="1200" b="0" i="0" kern="1200" dirty="0">
                <a:solidFill>
                  <a:schemeClr val="tx1"/>
                </a:solidFill>
                <a:effectLst/>
                <a:latin typeface="+mn-lt"/>
                <a:ea typeface="+mn-ea"/>
                <a:cs typeface="+mn-cs"/>
              </a:rPr>
              <a:t>Eli valinnalla ei voisi olla vaikutuksia, sillä ei voisi toimia toisin.</a:t>
            </a:r>
          </a:p>
          <a:p>
            <a:pPr marL="171450" indent="-171450" rtl="0" fontAlgn="t">
              <a:buFont typeface="Arial" panose="020B0604020202020204" pitchFamily="34" charset="0"/>
              <a:buChar char="•"/>
            </a:pPr>
            <a:r>
              <a:rPr lang="fi-FI" sz="1200" b="0" i="0" kern="1200" dirty="0">
                <a:solidFill>
                  <a:schemeClr val="tx1"/>
                </a:solidFill>
                <a:effectLst/>
                <a:latin typeface="+mn-lt"/>
                <a:ea typeface="+mn-ea"/>
                <a:cs typeface="+mn-cs"/>
              </a:rPr>
              <a:t>Tässä voisi pohtia vapaan tahdon ja determinismin ongelmaa.</a:t>
            </a:r>
          </a:p>
          <a:p>
            <a:pPr marL="171450" indent="-171450" rtl="0" fontAlgn="t">
              <a:buFont typeface="Arial" panose="020B0604020202020204" pitchFamily="34" charset="0"/>
              <a:buChar char="•"/>
            </a:pPr>
            <a:r>
              <a:rPr lang="fi-FI" sz="1200" b="0" i="0" kern="1200" dirty="0">
                <a:solidFill>
                  <a:schemeClr val="tx1"/>
                </a:solidFill>
                <a:effectLst/>
                <a:latin typeface="+mn-lt"/>
                <a:ea typeface="+mn-ea"/>
                <a:cs typeface="+mn-cs"/>
              </a:rPr>
              <a:t>Tätä voisi verrata myös aikamatkustamisen paradoksiin: jos matkustaisimme menneisyyteen, voisimmeko muuttaa siellä mitään?</a:t>
            </a:r>
            <a:br>
              <a:rPr lang="fi-FI" sz="1200" b="0" i="0" kern="1200" dirty="0">
                <a:solidFill>
                  <a:schemeClr val="tx1"/>
                </a:solidFill>
                <a:effectLst/>
                <a:latin typeface="+mn-lt"/>
                <a:ea typeface="+mn-ea"/>
                <a:cs typeface="+mn-cs"/>
              </a:rPr>
            </a:br>
            <a:endParaRPr lang="fi-FI" sz="1200" b="0" i="0" kern="1200" dirty="0">
              <a:solidFill>
                <a:schemeClr val="tx1"/>
              </a:solidFill>
              <a:effectLst/>
              <a:latin typeface="+mn-lt"/>
              <a:ea typeface="+mn-ea"/>
              <a:cs typeface="+mn-cs"/>
            </a:endParaRPr>
          </a:p>
          <a:p>
            <a:pPr rtl="0"/>
            <a:r>
              <a:rPr lang="fi-FI" sz="1200" b="0" i="0" kern="1200" dirty="0">
                <a:solidFill>
                  <a:schemeClr val="tx1"/>
                </a:solidFill>
                <a:effectLst/>
                <a:latin typeface="+mn-lt"/>
                <a:ea typeface="+mn-ea"/>
                <a:cs typeface="+mn-cs"/>
              </a:rPr>
              <a:t>b) Demoni tarjoaa myös tiedon kuolinpäivästäsi. Ottaisitko tiedon vastaan? Perustele.</a:t>
            </a:r>
          </a:p>
          <a:p>
            <a:pPr marL="171450" indent="-171450" rtl="0" fontAlgn="t">
              <a:buFont typeface="Arial" panose="020B0604020202020204" pitchFamily="34" charset="0"/>
              <a:buChar char="•"/>
            </a:pPr>
            <a:r>
              <a:rPr lang="fi-FI" sz="1200" b="0" i="0" kern="1200" dirty="0">
                <a:solidFill>
                  <a:schemeClr val="tx1"/>
                </a:solidFill>
                <a:effectLst/>
                <a:latin typeface="+mn-lt"/>
                <a:ea typeface="+mn-ea"/>
                <a:cs typeface="+mn-cs"/>
              </a:rPr>
              <a:t>Näkökulmia: valintaa voisi pohtia elämän mielekkyyden näkökulmasta.</a:t>
            </a:r>
          </a:p>
          <a:p>
            <a:pPr marL="171450" indent="-171450" rtl="0" fontAlgn="t">
              <a:buFont typeface="Arial" panose="020B0604020202020204" pitchFamily="34" charset="0"/>
              <a:buChar char="•"/>
            </a:pPr>
            <a:r>
              <a:rPr lang="fi-FI" sz="1200" b="0" i="0" kern="1200" dirty="0">
                <a:solidFill>
                  <a:schemeClr val="tx1"/>
                </a:solidFill>
                <a:effectLst/>
                <a:latin typeface="+mn-lt"/>
                <a:ea typeface="+mn-ea"/>
                <a:cs typeface="+mn-cs"/>
              </a:rPr>
              <a:t>Tähänkin liittyy paradoksi: jos tietää oman kuolinpäivänsä, voisiko kuoleman välttää?</a:t>
            </a:r>
          </a:p>
          <a:p>
            <a:pPr marL="171450" indent="-171450" rtl="0" fontAlgn="t">
              <a:buFont typeface="Arial" panose="020B0604020202020204" pitchFamily="34" charset="0"/>
              <a:buChar char="•"/>
            </a:pPr>
            <a:r>
              <a:rPr lang="fi-FI" sz="1200" b="0" i="0" kern="1200" dirty="0">
                <a:solidFill>
                  <a:schemeClr val="tx1"/>
                </a:solidFill>
                <a:effectLst/>
                <a:latin typeface="+mn-lt"/>
                <a:ea typeface="+mn-ea"/>
                <a:cs typeface="+mn-cs"/>
              </a:rPr>
              <a:t>Entä olisiko mahdollista riistää itseltään henki ennen etukäteen tiedettyä kuolinpäivää?</a:t>
            </a:r>
            <a:br>
              <a:rPr lang="fi-FI" sz="1200" b="0" i="0" kern="1200" dirty="0">
                <a:solidFill>
                  <a:schemeClr val="tx1"/>
                </a:solidFill>
                <a:effectLst/>
                <a:latin typeface="+mn-lt"/>
                <a:ea typeface="+mn-ea"/>
                <a:cs typeface="+mn-cs"/>
              </a:rPr>
            </a:br>
            <a:endParaRPr lang="fi-FI" sz="1200" b="0" i="0" kern="1200" dirty="0">
              <a:solidFill>
                <a:schemeClr val="tx1"/>
              </a:solidFill>
              <a:effectLst/>
              <a:latin typeface="+mn-lt"/>
              <a:ea typeface="+mn-ea"/>
              <a:cs typeface="+mn-cs"/>
            </a:endParaRPr>
          </a:p>
          <a:p>
            <a:pPr rtl="0"/>
            <a:r>
              <a:rPr lang="fi-FI" sz="1200" b="0" i="0" kern="1200" dirty="0">
                <a:solidFill>
                  <a:schemeClr val="tx1"/>
                </a:solidFill>
                <a:effectLst/>
                <a:latin typeface="+mn-lt"/>
                <a:ea typeface="+mn-ea"/>
                <a:cs typeface="+mn-cs"/>
              </a:rPr>
              <a:t>c) Arvioi opiskelukaverisi valintoja ja niiden perusteita. Mitä vahvuuksia niissä on, entä kehitettävää?</a:t>
            </a:r>
          </a:p>
          <a:p>
            <a:pPr marL="171450" indent="-171450" rtl="0" fontAlgn="t">
              <a:buFont typeface="Arial" panose="020B0604020202020204" pitchFamily="34" charset="0"/>
              <a:buChar char="•"/>
            </a:pPr>
            <a:r>
              <a:rPr lang="fi-FI" sz="1200" b="0" i="0" kern="1200" dirty="0">
                <a:solidFill>
                  <a:schemeClr val="tx1"/>
                </a:solidFill>
                <a:effectLst/>
                <a:latin typeface="+mn-lt"/>
                <a:ea typeface="+mn-ea"/>
                <a:cs typeface="+mn-cs"/>
              </a:rPr>
              <a:t>Opiskelijan oma vastaus.</a:t>
            </a:r>
          </a:p>
        </p:txBody>
      </p:sp>
      <p:sp>
        <p:nvSpPr>
          <p:cNvPr id="4" name="Alatunnisteen paikkamerkki 3"/>
          <p:cNvSpPr>
            <a:spLocks noGrp="1"/>
          </p:cNvSpPr>
          <p:nvPr>
            <p:ph type="ftr" sz="quarter" idx="4"/>
          </p:nvPr>
        </p:nvSpPr>
        <p:spPr/>
        <p:txBody>
          <a:bodyPr/>
          <a:lstStyle/>
          <a:p>
            <a:r>
              <a:rPr lang="en-US"/>
              <a:t>Sarjan nimi alatunnisteeksi</a:t>
            </a:r>
          </a:p>
        </p:txBody>
      </p:sp>
      <p:sp>
        <p:nvSpPr>
          <p:cNvPr id="5" name="Dian numeron paikkamerkki 4"/>
          <p:cNvSpPr>
            <a:spLocks noGrp="1"/>
          </p:cNvSpPr>
          <p:nvPr>
            <p:ph type="sldNum" sz="quarter" idx="5"/>
          </p:nvPr>
        </p:nvSpPr>
        <p:spPr/>
        <p:txBody>
          <a:bodyPr/>
          <a:lstStyle/>
          <a:p>
            <a:fld id="{AD2F5846-7FDB-7A41-BFAE-11B7D8CCC68D}" type="slidenum">
              <a:rPr lang="fi-FI" smtClean="0"/>
              <a:t>11</a:t>
            </a:fld>
            <a:endParaRPr lang="fi-FI"/>
          </a:p>
        </p:txBody>
      </p:sp>
    </p:spTree>
    <p:extLst>
      <p:ext uri="{BB962C8B-B14F-4D97-AF65-F5344CB8AC3E}">
        <p14:creationId xmlns:p14="http://schemas.microsoft.com/office/powerpoint/2010/main" val="87003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Mukautettu asettelu">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676400" y="5766899"/>
            <a:ext cx="21031200" cy="2651126"/>
          </a:xfrm>
        </p:spPr>
        <p:txBody>
          <a:bodyPr>
            <a:normAutofit/>
          </a:bodyPr>
          <a:lstStyle>
            <a:lvl1pPr>
              <a:defRPr sz="9600" b="1">
                <a:solidFill>
                  <a:schemeClr val="bg1"/>
                </a:solidFill>
              </a:defRPr>
            </a:lvl1pPr>
          </a:lstStyle>
          <a:p>
            <a:r>
              <a:rPr lang="fi-FI" dirty="0"/>
              <a:t>&lt; Luvun numero ja nimi &gt;</a:t>
            </a:r>
          </a:p>
        </p:txBody>
      </p:sp>
      <p:sp>
        <p:nvSpPr>
          <p:cNvPr id="10" name="Tekstin paikkamerkki 13">
            <a:extLst>
              <a:ext uri="{FF2B5EF4-FFF2-40B4-BE49-F238E27FC236}">
                <a16:creationId xmlns:a16="http://schemas.microsoft.com/office/drawing/2014/main" id="{B2306A64-4093-8E4F-B458-9B414E6F961C}"/>
              </a:ext>
            </a:extLst>
          </p:cNvPr>
          <p:cNvSpPr>
            <a:spLocks noGrp="1"/>
          </p:cNvSpPr>
          <p:nvPr>
            <p:ph type="body" sz="quarter" idx="20" hasCustomPrompt="1"/>
          </p:nvPr>
        </p:nvSpPr>
        <p:spPr>
          <a:xfrm>
            <a:off x="1676400" y="1771745"/>
            <a:ext cx="21031200" cy="1084901"/>
          </a:xfrm>
        </p:spPr>
        <p:txBody>
          <a:bodyPr anchor="ctr">
            <a:normAutofit/>
          </a:bodyPr>
          <a:lstStyle>
            <a:lvl1pPr algn="ctr">
              <a:defRPr sz="6600" b="1">
                <a:solidFill>
                  <a:schemeClr val="bg1"/>
                </a:solidFill>
              </a:defRPr>
            </a:lvl1pPr>
            <a:lvl3pPr marL="1828800" indent="0">
              <a:buNone/>
              <a:defRPr/>
            </a:lvl3pPr>
          </a:lstStyle>
          <a:p>
            <a:pPr lvl="0"/>
            <a:r>
              <a:rPr lang="fi-FI" dirty="0"/>
              <a:t> &lt; Sarjan nimi &gt;</a:t>
            </a:r>
          </a:p>
        </p:txBody>
      </p:sp>
      <p:sp>
        <p:nvSpPr>
          <p:cNvPr id="13" name="Tekstin paikkamerkki 13">
            <a:extLst>
              <a:ext uri="{FF2B5EF4-FFF2-40B4-BE49-F238E27FC236}">
                <a16:creationId xmlns:a16="http://schemas.microsoft.com/office/drawing/2014/main" id="{C91695A4-5868-DA40-A773-70E350E5E2CB}"/>
              </a:ext>
            </a:extLst>
          </p:cNvPr>
          <p:cNvSpPr>
            <a:spLocks noGrp="1"/>
          </p:cNvSpPr>
          <p:nvPr>
            <p:ph type="body" sz="quarter" idx="21" hasCustomPrompt="1"/>
          </p:nvPr>
        </p:nvSpPr>
        <p:spPr>
          <a:xfrm>
            <a:off x="1676400" y="2856646"/>
            <a:ext cx="21031200" cy="1084901"/>
          </a:xfrm>
        </p:spPr>
        <p:txBody>
          <a:bodyPr anchor="ctr">
            <a:normAutofit/>
          </a:bodyPr>
          <a:lstStyle>
            <a:lvl1pPr algn="ctr">
              <a:defRPr sz="4800">
                <a:solidFill>
                  <a:schemeClr val="bg1"/>
                </a:solidFill>
              </a:defRPr>
            </a:lvl1pPr>
            <a:lvl3pPr marL="1828800" indent="0">
              <a:buNone/>
              <a:defRPr/>
            </a:lvl3pPr>
          </a:lstStyle>
          <a:p>
            <a:pPr lvl="0"/>
            <a:r>
              <a:rPr lang="fi-FI" dirty="0"/>
              <a:t>&lt; Kurssin numero&gt;</a:t>
            </a:r>
          </a:p>
        </p:txBody>
      </p:sp>
      <p:pic>
        <p:nvPicPr>
          <p:cNvPr id="14" name="Kuva 13">
            <a:extLst>
              <a:ext uri="{FF2B5EF4-FFF2-40B4-BE49-F238E27FC236}">
                <a16:creationId xmlns:a16="http://schemas.microsoft.com/office/drawing/2014/main" id="{D17B3A4E-31B1-F24F-9FEC-092DB1BD864C}"/>
              </a:ext>
            </a:extLst>
          </p:cNvPr>
          <p:cNvPicPr>
            <a:picLocks noChangeAspect="1"/>
          </p:cNvPicPr>
          <p:nvPr userDrawn="1"/>
        </p:nvPicPr>
        <p:blipFill>
          <a:blip r:embed="rId2"/>
          <a:stretch>
            <a:fillRect/>
          </a:stretch>
        </p:blipFill>
        <p:spPr>
          <a:xfrm>
            <a:off x="1204454" y="11772077"/>
            <a:ext cx="1804218" cy="993290"/>
          </a:xfrm>
          <a:prstGeom prst="rect">
            <a:avLst/>
          </a:prstGeom>
        </p:spPr>
      </p:pic>
    </p:spTree>
    <p:extLst>
      <p:ext uri="{BB962C8B-B14F-4D97-AF65-F5344CB8AC3E}">
        <p14:creationId xmlns:p14="http://schemas.microsoft.com/office/powerpoint/2010/main" val="21536272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8800"/>
            </a:lvl1pPr>
          </a:lstStyle>
          <a:p>
            <a:r>
              <a:rPr lang="fi-FI" dirty="0"/>
              <a:t>Otsikko</a:t>
            </a:r>
          </a:p>
        </p:txBody>
      </p:sp>
      <p:sp>
        <p:nvSpPr>
          <p:cNvPr id="4" name="Sisällön paikkamerkki 3"/>
          <p:cNvSpPr>
            <a:spLocks noGrp="1"/>
          </p:cNvSpPr>
          <p:nvPr>
            <p:ph sz="quarter" idx="12" hasCustomPrompt="1"/>
          </p:nvPr>
        </p:nvSpPr>
        <p:spPr>
          <a:xfrm>
            <a:off x="1676400" y="3730513"/>
            <a:ext cx="21031200" cy="8145947"/>
          </a:xfrm>
        </p:spPr>
        <p:txBody>
          <a:bodyPr>
            <a:normAutofit/>
          </a:bodyPr>
          <a:lstStyle>
            <a:lvl1pPr>
              <a:defRPr sz="6000"/>
            </a:lvl1pPr>
            <a:lvl2pPr>
              <a:defRPr sz="5400"/>
            </a:lvl2pPr>
            <a:lvl3pPr>
              <a:defRPr sz="4800"/>
            </a:lvl3pPr>
          </a:lstStyle>
          <a:p>
            <a:pPr lvl="0"/>
            <a:r>
              <a:rPr lang="fi-FI" dirty="0"/>
              <a:t>Muokkaa tekstin perustyylejä napsauttamalla</a:t>
            </a:r>
          </a:p>
          <a:p>
            <a:pPr lvl="1"/>
            <a:r>
              <a:rPr lang="fi-FI" dirty="0"/>
              <a:t>toinen taso</a:t>
            </a:r>
          </a:p>
          <a:p>
            <a:pPr lvl="2"/>
            <a:r>
              <a:rPr lang="fi-FI" dirty="0"/>
              <a:t>kolmas taso</a:t>
            </a:r>
          </a:p>
        </p:txBody>
      </p:sp>
      <p:sp>
        <p:nvSpPr>
          <p:cNvPr id="6" name="Dian numeron paikkamerkki 4">
            <a:extLst>
              <a:ext uri="{FF2B5EF4-FFF2-40B4-BE49-F238E27FC236}">
                <a16:creationId xmlns:a16="http://schemas.microsoft.com/office/drawing/2014/main" id="{BCB98871-21E3-CD43-8CA7-31BAC4AEA04C}"/>
              </a:ext>
            </a:extLst>
          </p:cNvPr>
          <p:cNvSpPr>
            <a:spLocks noGrp="1"/>
          </p:cNvSpPr>
          <p:nvPr>
            <p:ph type="sldNum" sz="quarter" idx="4"/>
          </p:nvPr>
        </p:nvSpPr>
        <p:spPr>
          <a:xfrm>
            <a:off x="17221200"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5" name="Alatunnisteen paikkamerkki 4">
            <a:extLst>
              <a:ext uri="{FF2B5EF4-FFF2-40B4-BE49-F238E27FC236}">
                <a16:creationId xmlns:a16="http://schemas.microsoft.com/office/drawing/2014/main" id="{ABBE2822-B248-004E-9F91-722369B3FA3D}"/>
              </a:ext>
            </a:extLst>
          </p:cNvPr>
          <p:cNvSpPr>
            <a:spLocks noGrp="1"/>
          </p:cNvSpPr>
          <p:nvPr>
            <p:ph type="ftr" sz="quarter" idx="13"/>
          </p:nvPr>
        </p:nvSpPr>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26710651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Image Half Full">
    <p:spTree>
      <p:nvGrpSpPr>
        <p:cNvPr id="1" name=""/>
        <p:cNvGrpSpPr/>
        <p:nvPr/>
      </p:nvGrpSpPr>
      <p:grpSpPr>
        <a:xfrm>
          <a:off x="0" y="0"/>
          <a:ext cx="0" cy="0"/>
          <a:chOff x="0" y="0"/>
          <a:chExt cx="0" cy="0"/>
        </a:xfrm>
      </p:grpSpPr>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1621943" y="3160738"/>
            <a:ext cx="10942861" cy="8399891"/>
          </a:xfrm>
        </p:spPr>
        <p:txBody>
          <a:bodyPr/>
          <a:lstStyle>
            <a:lvl1pPr>
              <a:defRPr/>
            </a:lvl1pPr>
            <a:lvl3pPr marL="1828800" indent="0">
              <a:buNone/>
              <a:defRPr/>
            </a:lvl3pPr>
          </a:lstStyle>
          <a:p>
            <a:pPr lvl="0"/>
            <a:r>
              <a:rPr lang="fi-FI" dirty="0"/>
              <a:t>Teksti </a:t>
            </a:r>
          </a:p>
        </p:txBody>
      </p:sp>
      <p:sp>
        <p:nvSpPr>
          <p:cNvPr id="7" name="Kuvan paikkamerkki 4">
            <a:extLst>
              <a:ext uri="{FF2B5EF4-FFF2-40B4-BE49-F238E27FC236}">
                <a16:creationId xmlns:a16="http://schemas.microsoft.com/office/drawing/2014/main" id="{0BB99D6C-DC5C-4D4C-895B-60902C71BEF4}"/>
              </a:ext>
            </a:extLst>
          </p:cNvPr>
          <p:cNvSpPr>
            <a:spLocks noGrp="1"/>
          </p:cNvSpPr>
          <p:nvPr>
            <p:ph type="pic" sz="quarter" idx="23"/>
          </p:nvPr>
        </p:nvSpPr>
        <p:spPr>
          <a:xfrm>
            <a:off x="13460186" y="0"/>
            <a:ext cx="10923814" cy="13716000"/>
          </a:xfrm>
        </p:spPr>
        <p:txBody>
          <a:bodyPr/>
          <a:lstStyle/>
          <a:p>
            <a:r>
              <a:rPr lang="fi-FI" dirty="0"/>
              <a:t>Lisää kuva napsauttamalla kuvaketta</a:t>
            </a:r>
          </a:p>
        </p:txBody>
      </p:sp>
      <p:sp>
        <p:nvSpPr>
          <p:cNvPr id="9" name="Dian numeron paikkamerkki 4">
            <a:extLst>
              <a:ext uri="{FF2B5EF4-FFF2-40B4-BE49-F238E27FC236}">
                <a16:creationId xmlns:a16="http://schemas.microsoft.com/office/drawing/2014/main" id="{BDA40A65-249D-1F44-829E-75B4708C71CC}"/>
              </a:ext>
            </a:extLst>
          </p:cNvPr>
          <p:cNvSpPr>
            <a:spLocks noGrp="1"/>
          </p:cNvSpPr>
          <p:nvPr>
            <p:ph type="sldNum" sz="quarter" idx="4"/>
          </p:nvPr>
        </p:nvSpPr>
        <p:spPr>
          <a:xfrm>
            <a:off x="17624213" y="12330967"/>
            <a:ext cx="5486400" cy="730250"/>
          </a:xfrm>
          <a:prstGeom prst="rect">
            <a:avLst/>
          </a:prstGeom>
        </p:spPr>
        <p:txBody>
          <a:bodyPr vert="horz" lIns="91440" tIns="45720" rIns="91440" bIns="45720" rtlCol="0" anchor="b"/>
          <a:lstStyle>
            <a:lvl1pPr algn="r">
              <a:defRPr sz="2400">
                <a:solidFill>
                  <a:schemeClr val="tx1">
                    <a:lumMod val="50000"/>
                    <a:lumOff val="50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DA3EE93C-27B1-4E41-A85F-00FD89F968E1}"/>
              </a:ext>
            </a:extLst>
          </p:cNvPr>
          <p:cNvSpPr>
            <a:spLocks noGrp="1"/>
          </p:cNvSpPr>
          <p:nvPr>
            <p:ph type="ftr" sz="quarter" idx="24"/>
          </p:nvPr>
        </p:nvSpPr>
        <p:spPr/>
        <p:txBody>
          <a:bodyPr/>
          <a:lstStyle/>
          <a:p>
            <a:r>
              <a:rPr lang="fi-FI"/>
              <a:t>Idea 11. Filosofia on ajattelun taitoa</a:t>
            </a:r>
            <a:endParaRPr lang="fi-FI" dirty="0"/>
          </a:p>
        </p:txBody>
      </p:sp>
      <p:sp>
        <p:nvSpPr>
          <p:cNvPr id="3" name="Otsikko 2">
            <a:extLst>
              <a:ext uri="{FF2B5EF4-FFF2-40B4-BE49-F238E27FC236}">
                <a16:creationId xmlns:a16="http://schemas.microsoft.com/office/drawing/2014/main" id="{5AB51109-D884-F844-9A74-F9C38D07745B}"/>
              </a:ext>
            </a:extLst>
          </p:cNvPr>
          <p:cNvSpPr>
            <a:spLocks noGrp="1"/>
          </p:cNvSpPr>
          <p:nvPr>
            <p:ph type="title" hasCustomPrompt="1"/>
          </p:nvPr>
        </p:nvSpPr>
        <p:spPr>
          <a:xfrm>
            <a:off x="1621944" y="730251"/>
            <a:ext cx="10997318" cy="2130180"/>
          </a:xfrm>
        </p:spPr>
        <p:txBody>
          <a:bodyPr/>
          <a:lstStyle/>
          <a:p>
            <a:r>
              <a:rPr lang="fi-FI" dirty="0"/>
              <a:t>Otsikko</a:t>
            </a:r>
          </a:p>
        </p:txBody>
      </p:sp>
    </p:spTree>
    <p:extLst>
      <p:ext uri="{BB962C8B-B14F-4D97-AF65-F5344CB8AC3E}">
        <p14:creationId xmlns:p14="http://schemas.microsoft.com/office/powerpoint/2010/main" val="13122282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649187" y="730250"/>
            <a:ext cx="21463874" cy="1621063"/>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8" name="Picture Placeholder 16"/>
          <p:cNvSpPr>
            <a:spLocks noGrp="1"/>
          </p:cNvSpPr>
          <p:nvPr userDrawn="1"/>
        </p:nvSpPr>
        <p:spPr>
          <a:xfrm>
            <a:off x="8404703" y="4080086"/>
            <a:ext cx="3941487" cy="6966000"/>
          </a:xfrm>
          <a:prstGeom prst="rect">
            <a:avLst/>
          </a:prstGeom>
        </p:spPr>
        <p:txBody>
          <a:bodyPr vert="horz" lIns="91440" tIns="45720" rIns="91440" bIns="45720" rtlCol="0">
            <a:normAutofit/>
          </a:bodyPr>
          <a:lstStyle/>
          <a:p>
            <a:endParaRPr lang="fi-FI"/>
          </a:p>
        </p:txBody>
      </p:sp>
      <p:sp>
        <p:nvSpPr>
          <p:cNvPr id="16" name="Sisällön paikkamerkki 3">
            <a:extLst>
              <a:ext uri="{FF2B5EF4-FFF2-40B4-BE49-F238E27FC236}">
                <a16:creationId xmlns:a16="http://schemas.microsoft.com/office/drawing/2014/main" id="{DFC04D7D-D96C-D240-BE90-01644E4623D0}"/>
              </a:ext>
            </a:extLst>
          </p:cNvPr>
          <p:cNvSpPr>
            <a:spLocks noGrp="1"/>
          </p:cNvSpPr>
          <p:nvPr>
            <p:ph sz="quarter" idx="12" hasCustomPrompt="1"/>
          </p:nvPr>
        </p:nvSpPr>
        <p:spPr>
          <a:xfrm>
            <a:off x="1676400" y="3061052"/>
            <a:ext cx="10069463" cy="8337296"/>
          </a:xfrm>
        </p:spPr>
        <p:txBody>
          <a:bodyPr>
            <a:normAutofit/>
          </a:bodyPr>
          <a:lstStyle>
            <a:lvl1pPr>
              <a:defRPr sz="6000"/>
            </a:lvl1pPr>
            <a:lvl2pPr>
              <a:defRPr sz="5400"/>
            </a:lvl2pPr>
            <a:lvl3pPr>
              <a:defRPr sz="4800"/>
            </a:lvl3pPr>
          </a:lstStyle>
          <a:p>
            <a:pPr lvl="0"/>
            <a:r>
              <a:rPr lang="fi-FI" dirty="0"/>
              <a:t>Muokkaa tekstin perustyylejä napsauttamalla</a:t>
            </a:r>
          </a:p>
          <a:p>
            <a:pPr lvl="1"/>
            <a:r>
              <a:rPr lang="fi-FI" dirty="0"/>
              <a:t>toinen taso</a:t>
            </a:r>
          </a:p>
          <a:p>
            <a:pPr lvl="2"/>
            <a:r>
              <a:rPr lang="fi-FI" dirty="0"/>
              <a:t>kolmas taso</a:t>
            </a:r>
          </a:p>
        </p:txBody>
      </p:sp>
      <p:sp>
        <p:nvSpPr>
          <p:cNvPr id="17" name="Sisällön paikkamerkki 3">
            <a:extLst>
              <a:ext uri="{FF2B5EF4-FFF2-40B4-BE49-F238E27FC236}">
                <a16:creationId xmlns:a16="http://schemas.microsoft.com/office/drawing/2014/main" id="{645A4E07-63E2-C64A-8296-6C6ADD5636C0}"/>
              </a:ext>
            </a:extLst>
          </p:cNvPr>
          <p:cNvSpPr>
            <a:spLocks noGrp="1"/>
          </p:cNvSpPr>
          <p:nvPr>
            <p:ph sz="quarter" idx="13" hasCustomPrompt="1"/>
          </p:nvPr>
        </p:nvSpPr>
        <p:spPr>
          <a:xfrm>
            <a:off x="13041150" y="3061052"/>
            <a:ext cx="10069463" cy="8337296"/>
          </a:xfrm>
        </p:spPr>
        <p:txBody>
          <a:bodyPr>
            <a:normAutofit/>
          </a:bodyPr>
          <a:lstStyle>
            <a:lvl1pPr>
              <a:defRPr sz="6000"/>
            </a:lvl1pPr>
            <a:lvl2pPr>
              <a:defRPr sz="5400"/>
            </a:lvl2pPr>
            <a:lvl3pPr>
              <a:defRPr sz="4800"/>
            </a:lvl3pPr>
          </a:lstStyle>
          <a:p>
            <a:pPr lvl="0"/>
            <a:r>
              <a:rPr lang="fi-FI" dirty="0"/>
              <a:t>Muokkaa tekstin perustyylejä napsauttamalla</a:t>
            </a:r>
          </a:p>
          <a:p>
            <a:pPr lvl="1"/>
            <a:r>
              <a:rPr lang="fi-FI" dirty="0"/>
              <a:t>toinen taso</a:t>
            </a:r>
          </a:p>
          <a:p>
            <a:pPr lvl="2"/>
            <a:r>
              <a:rPr lang="fi-FI" dirty="0"/>
              <a:t>kolmas taso</a:t>
            </a:r>
          </a:p>
        </p:txBody>
      </p:sp>
      <p:sp>
        <p:nvSpPr>
          <p:cNvPr id="10" name="Dian numeron paikkamerkki 4">
            <a:extLst>
              <a:ext uri="{FF2B5EF4-FFF2-40B4-BE49-F238E27FC236}">
                <a16:creationId xmlns:a16="http://schemas.microsoft.com/office/drawing/2014/main" id="{5FB8CE6B-5C63-E948-8E0A-20890526A4F6}"/>
              </a:ext>
            </a:extLst>
          </p:cNvPr>
          <p:cNvSpPr>
            <a:spLocks noGrp="1"/>
          </p:cNvSpPr>
          <p:nvPr>
            <p:ph type="sldNum" sz="quarter" idx="4"/>
          </p:nvPr>
        </p:nvSpPr>
        <p:spPr>
          <a:xfrm>
            <a:off x="17624213" y="12255499"/>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8087AA77-02E6-AA4E-8700-B19D1A8E8539}"/>
              </a:ext>
            </a:extLst>
          </p:cNvPr>
          <p:cNvSpPr>
            <a:spLocks noGrp="1"/>
          </p:cNvSpPr>
          <p:nvPr>
            <p:ph type="ftr" sz="quarter" idx="14"/>
          </p:nvPr>
        </p:nvSpPr>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14296794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Image Half Full">
    <p:spTree>
      <p:nvGrpSpPr>
        <p:cNvPr id="1" name=""/>
        <p:cNvGrpSpPr/>
        <p:nvPr/>
      </p:nvGrpSpPr>
      <p:grpSpPr>
        <a:xfrm>
          <a:off x="0" y="0"/>
          <a:ext cx="0" cy="0"/>
          <a:chOff x="0" y="0"/>
          <a:chExt cx="0" cy="0"/>
        </a:xfrm>
      </p:grpSpPr>
      <p:sp>
        <p:nvSpPr>
          <p:cNvPr id="5" name="Kuvan paikkamerkki 4"/>
          <p:cNvSpPr>
            <a:spLocks noGrp="1"/>
          </p:cNvSpPr>
          <p:nvPr>
            <p:ph type="pic" sz="quarter" idx="21"/>
          </p:nvPr>
        </p:nvSpPr>
        <p:spPr>
          <a:xfrm>
            <a:off x="1" y="0"/>
            <a:ext cx="10923814" cy="13716000"/>
          </a:xfrm>
        </p:spPr>
        <p:txBody>
          <a:bodyPr/>
          <a:lstStyle/>
          <a:p>
            <a:r>
              <a:rPr lang="fi-FI"/>
              <a:t>Lisää kuva napsauttamalla kuvaketta</a:t>
            </a:r>
          </a:p>
        </p:txBody>
      </p:sp>
      <p:sp>
        <p:nvSpPr>
          <p:cNvPr id="4" name="Title 1"/>
          <p:cNvSpPr>
            <a:spLocks noGrp="1"/>
          </p:cNvSpPr>
          <p:nvPr>
            <p:ph type="title" hasCustomPrompt="1"/>
          </p:nvPr>
        </p:nvSpPr>
        <p:spPr>
          <a:xfrm>
            <a:off x="11381014" y="730250"/>
            <a:ext cx="11732046" cy="2183118"/>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11381015" y="3536295"/>
            <a:ext cx="11732048" cy="8691005"/>
          </a:xfrm>
        </p:spPr>
        <p:txBody>
          <a:bodyPr/>
          <a:lstStyle>
            <a:lvl1pPr>
              <a:defRPr/>
            </a:lvl1pPr>
            <a:lvl3pPr marL="1828800" indent="0">
              <a:buNone/>
              <a:defRPr/>
            </a:lvl3pPr>
          </a:lstStyle>
          <a:p>
            <a:pPr lvl="0"/>
            <a:r>
              <a:rPr lang="fi-FI" dirty="0"/>
              <a:t>Teksti</a:t>
            </a:r>
          </a:p>
        </p:txBody>
      </p:sp>
      <p:sp>
        <p:nvSpPr>
          <p:cNvPr id="8" name="Dian numeron paikkamerkki 4">
            <a:extLst>
              <a:ext uri="{FF2B5EF4-FFF2-40B4-BE49-F238E27FC236}">
                <a16:creationId xmlns:a16="http://schemas.microsoft.com/office/drawing/2014/main" id="{737FF8E8-1F8E-414D-8661-38E8062F5BF7}"/>
              </a:ext>
            </a:extLst>
          </p:cNvPr>
          <p:cNvSpPr>
            <a:spLocks noGrp="1"/>
          </p:cNvSpPr>
          <p:nvPr>
            <p:ph type="sldNum" sz="quarter" idx="4"/>
          </p:nvPr>
        </p:nvSpPr>
        <p:spPr>
          <a:xfrm>
            <a:off x="17624213" y="12321661"/>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9CEDC127-060F-2C4A-BBEA-0BB107853560}"/>
              </a:ext>
            </a:extLst>
          </p:cNvPr>
          <p:cNvSpPr>
            <a:spLocks noGrp="1"/>
          </p:cNvSpPr>
          <p:nvPr>
            <p:ph type="ftr" sz="quarter" idx="22"/>
          </p:nvPr>
        </p:nvSpPr>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39933817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803274" y="7881471"/>
            <a:ext cx="6867074" cy="3562886"/>
          </a:xfrm>
        </p:spPr>
        <p:txBody>
          <a:bodyPr>
            <a:normAutofit/>
          </a:bodyPr>
          <a:lstStyle>
            <a:lvl1pPr>
              <a:defRPr sz="4400"/>
            </a:lvl1pPr>
            <a:lvl3pPr marL="1828800" indent="0">
              <a:buNone/>
              <a:defRPr/>
            </a:lvl3pPr>
          </a:lstStyle>
          <a:p>
            <a:pPr lvl="0"/>
            <a:r>
              <a:rPr lang="fi-FI" dirty="0"/>
              <a:t>Teksti</a:t>
            </a:r>
          </a:p>
        </p:txBody>
      </p:sp>
      <p:sp>
        <p:nvSpPr>
          <p:cNvPr id="5" name="Kuvan paikkamerkki 4"/>
          <p:cNvSpPr>
            <a:spLocks noGrp="1"/>
          </p:cNvSpPr>
          <p:nvPr>
            <p:ph type="pic" sz="quarter" idx="21"/>
          </p:nvPr>
        </p:nvSpPr>
        <p:spPr>
          <a:xfrm>
            <a:off x="803726" y="2680426"/>
            <a:ext cx="6867074" cy="4749872"/>
          </a:xfrm>
        </p:spPr>
        <p:txBody>
          <a:bodyPr/>
          <a:lstStyle/>
          <a:p>
            <a:r>
              <a:rPr lang="fi-FI"/>
              <a:t>Lisää kuva napsauttamalla kuvaketta</a:t>
            </a:r>
            <a:endParaRPr lang="fi-FI" dirty="0"/>
          </a:p>
        </p:txBody>
      </p:sp>
      <p:sp>
        <p:nvSpPr>
          <p:cNvPr id="8" name="Tekstin paikkamerkki 13"/>
          <p:cNvSpPr>
            <a:spLocks noGrp="1"/>
          </p:cNvSpPr>
          <p:nvPr>
            <p:ph type="body" sz="quarter" idx="22" hasCustomPrompt="1"/>
          </p:nvPr>
        </p:nvSpPr>
        <p:spPr>
          <a:xfrm>
            <a:off x="8778874" y="7906871"/>
            <a:ext cx="6867074" cy="3562886"/>
          </a:xfrm>
        </p:spPr>
        <p:txBody>
          <a:bodyPr/>
          <a:lstStyle>
            <a:lvl1pPr>
              <a:defRPr sz="4400"/>
            </a:lvl1pPr>
            <a:lvl3pPr marL="1828800" indent="0">
              <a:buNone/>
              <a:defRPr/>
            </a:lvl3pPr>
          </a:lstStyle>
          <a:p>
            <a:pPr lvl="0"/>
            <a:r>
              <a:rPr lang="fi-FI" dirty="0"/>
              <a:t>Teksti</a:t>
            </a:r>
          </a:p>
        </p:txBody>
      </p:sp>
      <p:sp>
        <p:nvSpPr>
          <p:cNvPr id="9" name="Kuvan paikkamerkki 4"/>
          <p:cNvSpPr>
            <a:spLocks noGrp="1"/>
          </p:cNvSpPr>
          <p:nvPr>
            <p:ph type="pic" sz="quarter" idx="23"/>
          </p:nvPr>
        </p:nvSpPr>
        <p:spPr>
          <a:xfrm>
            <a:off x="8779326" y="2705826"/>
            <a:ext cx="6867074" cy="4749872"/>
          </a:xfrm>
        </p:spPr>
        <p:txBody>
          <a:bodyPr/>
          <a:lstStyle/>
          <a:p>
            <a:r>
              <a:rPr lang="fi-FI"/>
              <a:t>Lisää kuva napsauttamalla kuvaketta</a:t>
            </a:r>
            <a:endParaRPr lang="fi-FI" dirty="0"/>
          </a:p>
        </p:txBody>
      </p:sp>
      <p:sp>
        <p:nvSpPr>
          <p:cNvPr id="10" name="Tekstin paikkamerkki 13"/>
          <p:cNvSpPr>
            <a:spLocks noGrp="1"/>
          </p:cNvSpPr>
          <p:nvPr>
            <p:ph type="body" sz="quarter" idx="24" hasCustomPrompt="1"/>
          </p:nvPr>
        </p:nvSpPr>
        <p:spPr>
          <a:xfrm>
            <a:off x="16754474" y="7906871"/>
            <a:ext cx="6867074" cy="3562886"/>
          </a:xfrm>
        </p:spPr>
        <p:txBody>
          <a:bodyPr>
            <a:normAutofit/>
          </a:bodyPr>
          <a:lstStyle>
            <a:lvl1pPr>
              <a:defRPr sz="4400"/>
            </a:lvl1pPr>
            <a:lvl3pPr marL="1828800" indent="0">
              <a:buNone/>
              <a:defRPr/>
            </a:lvl3pPr>
          </a:lstStyle>
          <a:p>
            <a:pPr lvl="0"/>
            <a:r>
              <a:rPr lang="fi-FI" dirty="0"/>
              <a:t>Teksti</a:t>
            </a:r>
          </a:p>
        </p:txBody>
      </p:sp>
      <p:sp>
        <p:nvSpPr>
          <p:cNvPr id="12" name="Kuvan paikkamerkki 4"/>
          <p:cNvSpPr>
            <a:spLocks noGrp="1"/>
          </p:cNvSpPr>
          <p:nvPr>
            <p:ph type="pic" sz="quarter" idx="25"/>
          </p:nvPr>
        </p:nvSpPr>
        <p:spPr>
          <a:xfrm>
            <a:off x="16754926" y="2705826"/>
            <a:ext cx="6867074" cy="4749872"/>
          </a:xfrm>
        </p:spPr>
        <p:txBody>
          <a:bodyPr/>
          <a:lstStyle/>
          <a:p>
            <a:r>
              <a:rPr lang="fi-FI"/>
              <a:t>Lisää kuva napsauttamalla kuvaketta</a:t>
            </a:r>
            <a:endParaRPr lang="fi-FI" dirty="0"/>
          </a:p>
        </p:txBody>
      </p:sp>
      <p:sp>
        <p:nvSpPr>
          <p:cNvPr id="15" name="Dian numeron paikkamerkki 4">
            <a:extLst>
              <a:ext uri="{FF2B5EF4-FFF2-40B4-BE49-F238E27FC236}">
                <a16:creationId xmlns:a16="http://schemas.microsoft.com/office/drawing/2014/main" id="{39CDC8C4-4389-254F-AF34-1E5FFA91298B}"/>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A643478E-8B21-6A4D-80E5-027AC478B41E}"/>
              </a:ext>
            </a:extLst>
          </p:cNvPr>
          <p:cNvSpPr>
            <a:spLocks noGrp="1"/>
          </p:cNvSpPr>
          <p:nvPr>
            <p:ph type="ftr" sz="quarter" idx="26"/>
          </p:nvPr>
        </p:nvSpPr>
        <p:spPr>
          <a:xfrm>
            <a:off x="832756" y="12293264"/>
            <a:ext cx="8229600" cy="730250"/>
          </a:xfrm>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113101239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826867" y="7677767"/>
            <a:ext cx="5231176" cy="3766590"/>
          </a:xfrm>
        </p:spPr>
        <p:txBody>
          <a:bodyPr>
            <a:normAutofit/>
          </a:bodyPr>
          <a:lstStyle>
            <a:lvl1pPr>
              <a:defRPr sz="4400"/>
            </a:lvl1pPr>
            <a:lvl3pPr marL="1828800" indent="0">
              <a:buNone/>
              <a:defRPr/>
            </a:lvl3pPr>
          </a:lstStyle>
          <a:p>
            <a:pPr lvl="0"/>
            <a:r>
              <a:rPr lang="fi-FI" dirty="0"/>
              <a:t>Teksti</a:t>
            </a:r>
          </a:p>
        </p:txBody>
      </p:sp>
      <p:sp>
        <p:nvSpPr>
          <p:cNvPr id="5" name="Kuvan paikkamerkki 4"/>
          <p:cNvSpPr>
            <a:spLocks noGrp="1"/>
          </p:cNvSpPr>
          <p:nvPr>
            <p:ph type="pic" sz="quarter" idx="21"/>
          </p:nvPr>
        </p:nvSpPr>
        <p:spPr>
          <a:xfrm>
            <a:off x="827319" y="2680426"/>
            <a:ext cx="5231176" cy="4749872"/>
          </a:xfrm>
        </p:spPr>
        <p:txBody>
          <a:bodyPr/>
          <a:lstStyle/>
          <a:p>
            <a:r>
              <a:rPr lang="fi-FI"/>
              <a:t>Lisää kuva napsauttamalla kuvaketta</a:t>
            </a:r>
            <a:endParaRPr lang="fi-FI" dirty="0"/>
          </a:p>
        </p:txBody>
      </p:sp>
      <p:sp>
        <p:nvSpPr>
          <p:cNvPr id="8" name="Tekstin paikkamerkki 13"/>
          <p:cNvSpPr>
            <a:spLocks noGrp="1"/>
          </p:cNvSpPr>
          <p:nvPr>
            <p:ph type="body" sz="quarter" idx="22" hasCustomPrompt="1"/>
          </p:nvPr>
        </p:nvSpPr>
        <p:spPr>
          <a:xfrm>
            <a:off x="6652041" y="7677767"/>
            <a:ext cx="5231176" cy="3766590"/>
          </a:xfrm>
        </p:spPr>
        <p:txBody>
          <a:bodyPr/>
          <a:lstStyle>
            <a:lvl1pPr>
              <a:defRPr sz="4400"/>
            </a:lvl1pPr>
            <a:lvl3pPr marL="1828800" indent="0">
              <a:buNone/>
              <a:defRPr/>
            </a:lvl3pPr>
          </a:lstStyle>
          <a:p>
            <a:pPr lvl="0"/>
            <a:r>
              <a:rPr lang="fi-FI" dirty="0"/>
              <a:t>Teksti</a:t>
            </a:r>
          </a:p>
        </p:txBody>
      </p:sp>
      <p:sp>
        <p:nvSpPr>
          <p:cNvPr id="9" name="Kuvan paikkamerkki 4"/>
          <p:cNvSpPr>
            <a:spLocks noGrp="1"/>
          </p:cNvSpPr>
          <p:nvPr>
            <p:ph type="pic" sz="quarter" idx="23"/>
          </p:nvPr>
        </p:nvSpPr>
        <p:spPr>
          <a:xfrm>
            <a:off x="6652493" y="2680426"/>
            <a:ext cx="5231176" cy="4749872"/>
          </a:xfrm>
        </p:spPr>
        <p:txBody>
          <a:bodyPr/>
          <a:lstStyle/>
          <a:p>
            <a:r>
              <a:rPr lang="fi-FI"/>
              <a:t>Lisää kuva napsauttamalla kuvaketta</a:t>
            </a:r>
            <a:endParaRPr lang="fi-FI" dirty="0"/>
          </a:p>
        </p:txBody>
      </p:sp>
      <p:sp>
        <p:nvSpPr>
          <p:cNvPr id="10" name="Tekstin paikkamerkki 13"/>
          <p:cNvSpPr>
            <a:spLocks noGrp="1"/>
          </p:cNvSpPr>
          <p:nvPr>
            <p:ph type="body" sz="quarter" idx="24" hasCustomPrompt="1"/>
          </p:nvPr>
        </p:nvSpPr>
        <p:spPr>
          <a:xfrm>
            <a:off x="12511727" y="7677767"/>
            <a:ext cx="5231176" cy="3766590"/>
          </a:xfrm>
        </p:spPr>
        <p:txBody>
          <a:bodyPr>
            <a:normAutofit/>
          </a:bodyPr>
          <a:lstStyle>
            <a:lvl1pPr>
              <a:defRPr sz="4400"/>
            </a:lvl1pPr>
            <a:lvl3pPr marL="1828800" indent="0">
              <a:buNone/>
              <a:defRPr/>
            </a:lvl3pPr>
          </a:lstStyle>
          <a:p>
            <a:pPr lvl="0"/>
            <a:r>
              <a:rPr lang="fi-FI" dirty="0"/>
              <a:t>Teksti</a:t>
            </a:r>
          </a:p>
        </p:txBody>
      </p:sp>
      <p:sp>
        <p:nvSpPr>
          <p:cNvPr id="12" name="Kuvan paikkamerkki 4"/>
          <p:cNvSpPr>
            <a:spLocks noGrp="1"/>
          </p:cNvSpPr>
          <p:nvPr>
            <p:ph type="pic" sz="quarter" idx="25"/>
          </p:nvPr>
        </p:nvSpPr>
        <p:spPr>
          <a:xfrm>
            <a:off x="12512179" y="2680426"/>
            <a:ext cx="5231176" cy="4749872"/>
          </a:xfrm>
        </p:spPr>
        <p:txBody>
          <a:bodyPr/>
          <a:lstStyle/>
          <a:p>
            <a:r>
              <a:rPr lang="fi-FI"/>
              <a:t>Lisää kuva napsauttamalla kuvaketta</a:t>
            </a:r>
            <a:endParaRPr lang="fi-FI" dirty="0"/>
          </a:p>
        </p:txBody>
      </p:sp>
      <p:sp>
        <p:nvSpPr>
          <p:cNvPr id="18" name="Tekstin paikkamerkki 13">
            <a:extLst>
              <a:ext uri="{FF2B5EF4-FFF2-40B4-BE49-F238E27FC236}">
                <a16:creationId xmlns:a16="http://schemas.microsoft.com/office/drawing/2014/main" id="{AE0ABF85-D10A-2D49-9B66-896B78CA6905}"/>
              </a:ext>
            </a:extLst>
          </p:cNvPr>
          <p:cNvSpPr>
            <a:spLocks noGrp="1"/>
          </p:cNvSpPr>
          <p:nvPr>
            <p:ph type="body" sz="quarter" idx="29" hasCustomPrompt="1"/>
          </p:nvPr>
        </p:nvSpPr>
        <p:spPr>
          <a:xfrm>
            <a:off x="18390371" y="7677767"/>
            <a:ext cx="5231176" cy="3766590"/>
          </a:xfrm>
        </p:spPr>
        <p:txBody>
          <a:bodyPr>
            <a:normAutofit/>
          </a:bodyPr>
          <a:lstStyle>
            <a:lvl1pPr>
              <a:defRPr sz="4400"/>
            </a:lvl1pPr>
            <a:lvl3pPr marL="1828800" indent="0">
              <a:buNone/>
              <a:defRPr/>
            </a:lvl3pPr>
          </a:lstStyle>
          <a:p>
            <a:pPr lvl="0"/>
            <a:r>
              <a:rPr lang="fi-FI" dirty="0"/>
              <a:t>Teksti</a:t>
            </a:r>
          </a:p>
        </p:txBody>
      </p:sp>
      <p:sp>
        <p:nvSpPr>
          <p:cNvPr id="21" name="Kuvan paikkamerkki 4">
            <a:extLst>
              <a:ext uri="{FF2B5EF4-FFF2-40B4-BE49-F238E27FC236}">
                <a16:creationId xmlns:a16="http://schemas.microsoft.com/office/drawing/2014/main" id="{E39458D8-D777-B64A-9435-7839801170B7}"/>
              </a:ext>
            </a:extLst>
          </p:cNvPr>
          <p:cNvSpPr>
            <a:spLocks noGrp="1"/>
          </p:cNvSpPr>
          <p:nvPr>
            <p:ph type="pic" sz="quarter" idx="30"/>
          </p:nvPr>
        </p:nvSpPr>
        <p:spPr>
          <a:xfrm>
            <a:off x="18390823" y="2680426"/>
            <a:ext cx="5231176" cy="4749872"/>
          </a:xfrm>
        </p:spPr>
        <p:txBody>
          <a:bodyPr/>
          <a:lstStyle/>
          <a:p>
            <a:r>
              <a:rPr lang="fi-FI"/>
              <a:t>Lisää kuva napsauttamalla kuvaketta</a:t>
            </a:r>
            <a:endParaRPr lang="fi-FI" dirty="0"/>
          </a:p>
        </p:txBody>
      </p:sp>
      <p:sp>
        <p:nvSpPr>
          <p:cNvPr id="15" name="Dian numeron paikkamerkki 4">
            <a:extLst>
              <a:ext uri="{FF2B5EF4-FFF2-40B4-BE49-F238E27FC236}">
                <a16:creationId xmlns:a16="http://schemas.microsoft.com/office/drawing/2014/main" id="{AC85A682-1DCF-7643-8519-301923ECF94B}"/>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A4BF7289-4E6F-2649-8F7D-F3553719C03B}"/>
              </a:ext>
            </a:extLst>
          </p:cNvPr>
          <p:cNvSpPr>
            <a:spLocks noGrp="1"/>
          </p:cNvSpPr>
          <p:nvPr>
            <p:ph type="ftr" sz="quarter" idx="31"/>
          </p:nvPr>
        </p:nvSpPr>
        <p:spPr>
          <a:xfrm>
            <a:off x="820615" y="12255499"/>
            <a:ext cx="8229600" cy="730250"/>
          </a:xfrm>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156778136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772971" y="4437888"/>
            <a:ext cx="10959888" cy="6585712"/>
          </a:xfrm>
        </p:spPr>
        <p:txBody>
          <a:bodyPr>
            <a:normAutofit/>
          </a:bodyPr>
          <a:lstStyle>
            <a:lvl1pPr>
              <a:defRPr sz="4400"/>
            </a:lvl1pPr>
            <a:lvl3pPr marL="1828800" indent="0">
              <a:buNone/>
              <a:defRPr/>
            </a:lvl3pPr>
          </a:lstStyle>
          <a:p>
            <a:pPr lvl="0"/>
            <a:r>
              <a:rPr lang="fi-FI" dirty="0"/>
              <a:t>Teksti</a:t>
            </a:r>
          </a:p>
        </p:txBody>
      </p:sp>
      <p:sp>
        <p:nvSpPr>
          <p:cNvPr id="8" name="Tekstin paikkamerkki 13"/>
          <p:cNvSpPr>
            <a:spLocks noGrp="1"/>
          </p:cNvSpPr>
          <p:nvPr>
            <p:ph type="body" sz="quarter" idx="22" hasCustomPrompt="1"/>
          </p:nvPr>
        </p:nvSpPr>
        <p:spPr>
          <a:xfrm>
            <a:off x="12595591" y="4463288"/>
            <a:ext cx="10959888" cy="6585712"/>
          </a:xfrm>
        </p:spPr>
        <p:txBody>
          <a:bodyPr/>
          <a:lstStyle>
            <a:lvl1pPr>
              <a:defRPr sz="4400"/>
            </a:lvl1pPr>
            <a:lvl3pPr marL="1828800" indent="0">
              <a:buNone/>
              <a:defRPr/>
            </a:lvl3pPr>
          </a:lstStyle>
          <a:p>
            <a:pPr lvl="0"/>
            <a:r>
              <a:rPr lang="fi-FI" dirty="0"/>
              <a:t>Teksti</a:t>
            </a:r>
          </a:p>
        </p:txBody>
      </p:sp>
      <p:sp>
        <p:nvSpPr>
          <p:cNvPr id="7" name="Tekstin paikkamerkki 6"/>
          <p:cNvSpPr>
            <a:spLocks noGrp="1"/>
          </p:cNvSpPr>
          <p:nvPr>
            <p:ph type="body" sz="quarter" idx="26" hasCustomPrompt="1"/>
          </p:nvPr>
        </p:nvSpPr>
        <p:spPr>
          <a:xfrm>
            <a:off x="772920" y="3184914"/>
            <a:ext cx="10960608" cy="997631"/>
          </a:xfrm>
          <a:noFill/>
        </p:spPr>
        <p:txBody>
          <a:bodyPr anchor="ctr">
            <a:normAutofit/>
          </a:bodyPr>
          <a:lstStyle>
            <a:lvl1pPr algn="l">
              <a:defRPr sz="4800" b="1">
                <a:solidFill>
                  <a:schemeClr val="tx1">
                    <a:lumMod val="75000"/>
                    <a:lumOff val="25000"/>
                  </a:schemeClr>
                </a:solidFill>
              </a:defRPr>
            </a:lvl1pPr>
          </a:lstStyle>
          <a:p>
            <a:pPr lvl="0"/>
            <a:r>
              <a:rPr lang="fi-FI" dirty="0"/>
              <a:t>TEKSTI</a:t>
            </a:r>
          </a:p>
        </p:txBody>
      </p:sp>
      <p:sp>
        <p:nvSpPr>
          <p:cNvPr id="19" name="Tekstin paikkamerkki 6"/>
          <p:cNvSpPr>
            <a:spLocks noGrp="1"/>
          </p:cNvSpPr>
          <p:nvPr>
            <p:ph type="body" sz="quarter" idx="27" hasCustomPrompt="1"/>
          </p:nvPr>
        </p:nvSpPr>
        <p:spPr>
          <a:xfrm>
            <a:off x="12590711" y="3221626"/>
            <a:ext cx="11020318" cy="997631"/>
          </a:xfrm>
          <a:noFill/>
        </p:spPr>
        <p:txBody>
          <a:bodyPr anchor="ctr">
            <a:normAutofit/>
          </a:bodyPr>
          <a:lstStyle>
            <a:lvl1pPr algn="l">
              <a:defRPr sz="4800" b="1">
                <a:solidFill>
                  <a:schemeClr val="tx1">
                    <a:lumMod val="75000"/>
                    <a:lumOff val="25000"/>
                  </a:schemeClr>
                </a:solidFill>
              </a:defRPr>
            </a:lvl1pPr>
          </a:lstStyle>
          <a:p>
            <a:pPr lvl="0"/>
            <a:r>
              <a:rPr lang="fi-FI" dirty="0"/>
              <a:t>TEKSTI</a:t>
            </a:r>
          </a:p>
        </p:txBody>
      </p:sp>
      <p:cxnSp>
        <p:nvCxnSpPr>
          <p:cNvPr id="12" name="Suora yhdysviiva 11">
            <a:extLst>
              <a:ext uri="{FF2B5EF4-FFF2-40B4-BE49-F238E27FC236}">
                <a16:creationId xmlns:a16="http://schemas.microsoft.com/office/drawing/2014/main" id="{B060A81E-999C-C448-94D8-9D0C9ACF25BB}"/>
              </a:ext>
            </a:extLst>
          </p:cNvPr>
          <p:cNvCxnSpPr>
            <a:cxnSpLocks/>
          </p:cNvCxnSpPr>
          <p:nvPr userDrawn="1"/>
        </p:nvCxnSpPr>
        <p:spPr>
          <a:xfrm>
            <a:off x="768588" y="4204109"/>
            <a:ext cx="10964271" cy="0"/>
          </a:xfrm>
          <a:prstGeom prst="line">
            <a:avLst/>
          </a:prstGeom>
          <a:ln w="889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D459D5BB-1E12-2D4A-8711-47D657860610}"/>
              </a:ext>
            </a:extLst>
          </p:cNvPr>
          <p:cNvCxnSpPr>
            <a:cxnSpLocks/>
          </p:cNvCxnSpPr>
          <p:nvPr userDrawn="1"/>
        </p:nvCxnSpPr>
        <p:spPr>
          <a:xfrm>
            <a:off x="12591208" y="4204109"/>
            <a:ext cx="10964271" cy="0"/>
          </a:xfrm>
          <a:prstGeom prst="line">
            <a:avLst/>
          </a:prstGeom>
          <a:ln w="889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Dian numeron paikkamerkki 4">
            <a:extLst>
              <a:ext uri="{FF2B5EF4-FFF2-40B4-BE49-F238E27FC236}">
                <a16:creationId xmlns:a16="http://schemas.microsoft.com/office/drawing/2014/main" id="{3A922534-0063-7B4D-9811-3F2E6750EA47}"/>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DE8405D7-FC5D-284A-A300-0E274C2D1C9D}"/>
              </a:ext>
            </a:extLst>
          </p:cNvPr>
          <p:cNvSpPr>
            <a:spLocks noGrp="1"/>
          </p:cNvSpPr>
          <p:nvPr>
            <p:ph type="ftr" sz="quarter" idx="28"/>
          </p:nvPr>
        </p:nvSpPr>
        <p:spPr>
          <a:xfrm>
            <a:off x="832756" y="12255499"/>
            <a:ext cx="8229600" cy="730250"/>
          </a:xfrm>
        </p:spPr>
        <p:txBody>
          <a:bodyPr/>
          <a:lstStyle>
            <a:lvl1pPr>
              <a:defRPr>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15833640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fi-FI" dirty="0"/>
              <a:t>Muokkaa perustyylejä naps.</a:t>
            </a:r>
            <a:endParaRPr lang="en-US" dirty="0"/>
          </a:p>
        </p:txBody>
      </p:sp>
      <p:sp>
        <p:nvSpPr>
          <p:cNvPr id="3" name="Text Placeholder 2"/>
          <p:cNvSpPr>
            <a:spLocks noGrp="1"/>
          </p:cNvSpPr>
          <p:nvPr>
            <p:ph type="body" idx="1"/>
          </p:nvPr>
        </p:nvSpPr>
        <p:spPr>
          <a:xfrm>
            <a:off x="1676400" y="3651250"/>
            <a:ext cx="21031200" cy="81407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p:txBody>
      </p:sp>
      <p:sp>
        <p:nvSpPr>
          <p:cNvPr id="8" name="Dian numeron paikkamerkki 4">
            <a:extLst>
              <a:ext uri="{FF2B5EF4-FFF2-40B4-BE49-F238E27FC236}">
                <a16:creationId xmlns:a16="http://schemas.microsoft.com/office/drawing/2014/main" id="{9C5378BE-169B-F04E-A1AB-192DBC6B7C4B}"/>
              </a:ext>
            </a:extLst>
          </p:cNvPr>
          <p:cNvSpPr>
            <a:spLocks noGrp="1"/>
          </p:cNvSpPr>
          <p:nvPr>
            <p:ph type="sldNum" sz="quarter" idx="4"/>
          </p:nvPr>
        </p:nvSpPr>
        <p:spPr>
          <a:xfrm>
            <a:off x="17275656" y="12255499"/>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dirty="0"/>
          </a:p>
        </p:txBody>
      </p:sp>
      <p:sp>
        <p:nvSpPr>
          <p:cNvPr id="5" name="Alatunnisteen paikkamerkki 4">
            <a:extLst>
              <a:ext uri="{FF2B5EF4-FFF2-40B4-BE49-F238E27FC236}">
                <a16:creationId xmlns:a16="http://schemas.microsoft.com/office/drawing/2014/main" id="{A340797D-46D6-024D-AC75-2CE162BEE8AC}"/>
              </a:ext>
            </a:extLst>
          </p:cNvPr>
          <p:cNvSpPr>
            <a:spLocks noGrp="1"/>
          </p:cNvSpPr>
          <p:nvPr>
            <p:ph type="ftr" sz="quarter" idx="3"/>
          </p:nvPr>
        </p:nvSpPr>
        <p:spPr>
          <a:xfrm>
            <a:off x="1621944" y="12255499"/>
            <a:ext cx="8229600" cy="730250"/>
          </a:xfrm>
          <a:prstGeom prst="rect">
            <a:avLst/>
          </a:prstGeom>
        </p:spPr>
        <p:txBody>
          <a:bodyPr vert="horz" lIns="91440" tIns="45720" rIns="91440" bIns="45720" rtlCol="0" anchor="b"/>
          <a:lstStyle>
            <a:lvl1pPr algn="l">
              <a:defRPr sz="2000">
                <a:solidFill>
                  <a:schemeClr val="tx1">
                    <a:lumMod val="75000"/>
                    <a:lumOff val="25000"/>
                  </a:schemeClr>
                </a:solidFill>
              </a:defRPr>
            </a:lvl1pPr>
          </a:lstStyle>
          <a:p>
            <a:r>
              <a:rPr lang="fi-FI"/>
              <a:t>Idea 11. Filosofia on ajattelun taitoa</a:t>
            </a:r>
            <a:endParaRPr lang="fi-FI" dirty="0"/>
          </a:p>
        </p:txBody>
      </p:sp>
    </p:spTree>
    <p:extLst>
      <p:ext uri="{BB962C8B-B14F-4D97-AF65-F5344CB8AC3E}">
        <p14:creationId xmlns:p14="http://schemas.microsoft.com/office/powerpoint/2010/main" val="522066539"/>
      </p:ext>
    </p:extLst>
  </p:cSld>
  <p:clrMap bg1="lt1" tx1="dk1" bg2="lt2" tx2="dk2" accent1="accent1" accent2="accent2" accent3="accent3" accent4="accent4" accent5="accent5" accent6="accent6" hlink="hlink" folHlink="folHlink"/>
  <p:sldLayoutIdLst>
    <p:sldLayoutId id="2147484195" r:id="rId1"/>
    <p:sldLayoutId id="2147484098" r:id="rId2"/>
    <p:sldLayoutId id="2147484188" r:id="rId3"/>
    <p:sldLayoutId id="2147484170" r:id="rId4"/>
    <p:sldLayoutId id="2147484094" r:id="rId5"/>
    <p:sldLayoutId id="2147484168" r:id="rId6"/>
    <p:sldLayoutId id="2147484121" r:id="rId7"/>
    <p:sldLayoutId id="2147484193" r:id="rId8"/>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hf hdr="0" dt="0"/>
  <p:txStyles>
    <p:titleStyle>
      <a:lvl1pPr algn="ctr" defTabSz="1828800" rtl="0" eaLnBrk="1" latinLnBrk="0" hangingPunct="1">
        <a:lnSpc>
          <a:spcPct val="90000"/>
        </a:lnSpc>
        <a:spcBef>
          <a:spcPct val="0"/>
        </a:spcBef>
        <a:buNone/>
        <a:defRPr sz="8800" kern="1200">
          <a:solidFill>
            <a:schemeClr val="tx1">
              <a:lumMod val="75000"/>
              <a:lumOff val="25000"/>
            </a:schemeClr>
          </a:solidFill>
          <a:latin typeface="+mj-lt"/>
          <a:ea typeface="+mj-ea"/>
          <a:cs typeface="+mj-cs"/>
        </a:defRPr>
      </a:lvl1pPr>
    </p:titleStyle>
    <p:bodyStyle>
      <a:lvl1pPr marL="0" indent="0" algn="l" defTabSz="1828800" rtl="0" eaLnBrk="1" latinLnBrk="0" hangingPunct="1">
        <a:lnSpc>
          <a:spcPct val="90000"/>
        </a:lnSpc>
        <a:spcBef>
          <a:spcPts val="2000"/>
        </a:spcBef>
        <a:buFontTx/>
        <a:buNone/>
        <a:defRPr sz="54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charset="0"/>
        <a:buChar char="•"/>
        <a:defRPr sz="44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20D0E8-4325-1A49-9C80-BF440F63C053}"/>
              </a:ext>
            </a:extLst>
          </p:cNvPr>
          <p:cNvSpPr>
            <a:spLocks noGrp="1"/>
          </p:cNvSpPr>
          <p:nvPr>
            <p:ph type="title"/>
          </p:nvPr>
        </p:nvSpPr>
        <p:spPr/>
        <p:txBody>
          <a:bodyPr>
            <a:normAutofit/>
          </a:bodyPr>
          <a:lstStyle/>
          <a:p>
            <a:r>
              <a:rPr lang="fi-FI" dirty="0"/>
              <a:t>15. Muita metafysiikan kysymyksiä</a:t>
            </a:r>
          </a:p>
        </p:txBody>
      </p:sp>
      <p:sp>
        <p:nvSpPr>
          <p:cNvPr id="3" name="Tekstin paikkamerkki 2">
            <a:extLst>
              <a:ext uri="{FF2B5EF4-FFF2-40B4-BE49-F238E27FC236}">
                <a16:creationId xmlns:a16="http://schemas.microsoft.com/office/drawing/2014/main" id="{272EC1BF-C009-614D-A722-6892BDBD0E1D}"/>
              </a:ext>
            </a:extLst>
          </p:cNvPr>
          <p:cNvSpPr>
            <a:spLocks noGrp="1"/>
          </p:cNvSpPr>
          <p:nvPr>
            <p:ph type="body" sz="quarter" idx="20"/>
          </p:nvPr>
        </p:nvSpPr>
        <p:spPr/>
        <p:txBody>
          <a:bodyPr/>
          <a:lstStyle/>
          <a:p>
            <a:r>
              <a:rPr lang="fi-FI" dirty="0"/>
              <a:t>IDEA (LOPS21)</a:t>
            </a:r>
          </a:p>
        </p:txBody>
      </p:sp>
      <p:sp>
        <p:nvSpPr>
          <p:cNvPr id="4" name="Tekstin paikkamerkki 3">
            <a:extLst>
              <a:ext uri="{FF2B5EF4-FFF2-40B4-BE49-F238E27FC236}">
                <a16:creationId xmlns:a16="http://schemas.microsoft.com/office/drawing/2014/main" id="{616EE2A2-1585-1C4A-A7CF-9E1614286C7F}"/>
              </a:ext>
            </a:extLst>
          </p:cNvPr>
          <p:cNvSpPr>
            <a:spLocks noGrp="1"/>
          </p:cNvSpPr>
          <p:nvPr>
            <p:ph type="body" sz="quarter" idx="21"/>
          </p:nvPr>
        </p:nvSpPr>
        <p:spPr/>
        <p:txBody>
          <a:bodyPr/>
          <a:lstStyle/>
          <a:p>
            <a:r>
              <a:rPr lang="fi-FI" dirty="0"/>
              <a:t>FI1 Johdatus filosofiseen ajatteluun</a:t>
            </a:r>
          </a:p>
        </p:txBody>
      </p:sp>
    </p:spTree>
    <p:extLst>
      <p:ext uri="{BB962C8B-B14F-4D97-AF65-F5344CB8AC3E}">
        <p14:creationId xmlns:p14="http://schemas.microsoft.com/office/powerpoint/2010/main" val="26754016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lstStyle/>
          <a:p>
            <a:r>
              <a:rPr lang="fi-FI" dirty="0"/>
              <a:t>Onko huoneessa valkoisuutta?</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lnSpcReduction="10000"/>
          </a:bodyPr>
          <a:lstStyle/>
          <a:p>
            <a:pPr marL="857250" indent="-857250">
              <a:buFont typeface="Arial" panose="020B0604020202020204" pitchFamily="34" charset="0"/>
              <a:buChar char="•"/>
            </a:pPr>
            <a:r>
              <a:rPr lang="fi-FI" dirty="0"/>
              <a:t>Mitä jää jäljelle jos valkoisesta kahvimukista poistaa kaikki sen ominaisuudet (valkoisuuden, pyöreyden, keraamisuuden…)?</a:t>
            </a:r>
          </a:p>
          <a:p>
            <a:pPr marL="857250" indent="-857250">
              <a:buFont typeface="Arial" panose="020B0604020202020204" pitchFamily="34" charset="0"/>
              <a:buChar char="•"/>
            </a:pPr>
            <a:r>
              <a:rPr lang="fi-FI" dirty="0"/>
              <a:t>Jäävätkö nuo ominaisuudet itse olemaan vai katoavatko nekin, kun ne poistetaan kahvimukista?</a:t>
            </a:r>
          </a:p>
          <a:p>
            <a:pPr marL="857250" indent="-857250" fontAlgn="base">
              <a:buFont typeface="Arial" panose="020B0604020202020204" pitchFamily="34" charset="0"/>
              <a:buChar char="•"/>
            </a:pPr>
            <a:r>
              <a:rPr lang="fi-FI" b="1" dirty="0"/>
              <a:t>Käsiterealismi</a:t>
            </a:r>
            <a:r>
              <a:rPr lang="fi-FI" dirty="0"/>
              <a:t>: Käsitteet (kuten valkoisuus) ovat olemassa itsenäisinä, esim. valkoisuus on olemassa vaikka yhtäkään valkoista esinettä ei olisi.</a:t>
            </a:r>
          </a:p>
          <a:p>
            <a:pPr marL="857250" indent="-857250" fontAlgn="base">
              <a:buFont typeface="Arial" panose="020B0604020202020204" pitchFamily="34" charset="0"/>
              <a:buChar char="•"/>
            </a:pPr>
            <a:r>
              <a:rPr lang="fi-FI" b="1" dirty="0"/>
              <a:t>Nominalismi</a:t>
            </a:r>
            <a:r>
              <a:rPr lang="fi-FI" dirty="0"/>
              <a:t>: On olemassa vain yksittäisiä olioita ja käsitteet ovat vain nimilappuja noille olioille.</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10</a:t>
            </a:fld>
            <a:endParaRPr lang="fi-FI"/>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15</a:t>
            </a:r>
          </a:p>
        </p:txBody>
      </p:sp>
    </p:spTree>
    <p:extLst>
      <p:ext uri="{BB962C8B-B14F-4D97-AF65-F5344CB8AC3E}">
        <p14:creationId xmlns:p14="http://schemas.microsoft.com/office/powerpoint/2010/main" val="236979823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lstStyle/>
          <a:p>
            <a:r>
              <a:rPr lang="fi-FI" dirty="0"/>
              <a:t>Tehtävä</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fontScale="77500" lnSpcReduction="20000"/>
          </a:bodyPr>
          <a:lstStyle/>
          <a:p>
            <a:r>
              <a:rPr lang="fi-FI" i="1" dirty="0"/>
              <a:t>Idea 1</a:t>
            </a:r>
            <a:r>
              <a:rPr lang="fi-FI" dirty="0"/>
              <a:t>, luku 15, tehtävä 2 (s. 141):</a:t>
            </a:r>
            <a:br>
              <a:rPr lang="fi-FI" dirty="0"/>
            </a:br>
            <a:endParaRPr lang="fi-FI" dirty="0"/>
          </a:p>
          <a:p>
            <a:r>
              <a:rPr lang="fi-FI" dirty="0" err="1"/>
              <a:t>Laplacen</a:t>
            </a:r>
            <a:r>
              <a:rPr lang="fi-FI" dirty="0"/>
              <a:t> demoni on determinismiin liittyvä ajatuskoe. Jos demoni tietäisi tarkasti maailmankaikkeuden tilan jollakin hetkellä ja kaikki siihen vaikuttavat voimat, se pystyisi laskemaan maailman tilan millä tahansa tulevaisuuden hetkellä.</a:t>
            </a:r>
          </a:p>
          <a:p>
            <a:r>
              <a:rPr lang="fi-FI" dirty="0"/>
              <a:t/>
            </a:r>
            <a:br>
              <a:rPr lang="fi-FI" dirty="0"/>
            </a:br>
            <a:r>
              <a:rPr lang="fi-FI" dirty="0"/>
              <a:t>a) Demoni tarjoaa sinulle mahdollisuutta tietää tarkasti maailman tila 10 vuoden kuluttua. Tarttuisitko tarjoukseen? Jos kyllä, mitä seurauksia valinnalla olisi?</a:t>
            </a:r>
          </a:p>
          <a:p>
            <a:r>
              <a:rPr lang="fi-FI" dirty="0"/>
              <a:t>b) Demoni tarjoaa myös tiedon kuolinpäivästäsi. Ottaisitko tiedon vastaan? Perustele.</a:t>
            </a:r>
          </a:p>
          <a:p>
            <a:r>
              <a:rPr lang="fi-FI" dirty="0"/>
              <a:t>c) Arvioi opiskelukaverisi valintoja ja niiden perusteita. Mitä vahvuuksia niissä on, entä kehitettävää?</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11</a:t>
            </a:fld>
            <a:endParaRPr lang="fi-FI"/>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15</a:t>
            </a:r>
          </a:p>
        </p:txBody>
      </p:sp>
    </p:spTree>
    <p:extLst>
      <p:ext uri="{BB962C8B-B14F-4D97-AF65-F5344CB8AC3E}">
        <p14:creationId xmlns:p14="http://schemas.microsoft.com/office/powerpoint/2010/main" val="198527219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lstStyle/>
          <a:p>
            <a:r>
              <a:rPr lang="fi-FI" dirty="0"/>
              <a:t>Virittäytyminen aiheeseen</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lnSpcReduction="10000"/>
          </a:bodyPr>
          <a:lstStyle/>
          <a:p>
            <a:pPr marL="857250" indent="-857250">
              <a:buFont typeface="Arial" panose="020B0604020202020204" pitchFamily="34" charset="0"/>
              <a:buChar char="•"/>
            </a:pPr>
            <a:r>
              <a:rPr lang="fi-FI" dirty="0"/>
              <a:t>Lukekaa Lauri Caloniuksen kolumni ”Minun päätökseni eivät ole minun”(</a:t>
            </a:r>
            <a:r>
              <a:rPr lang="fi-FI" i="1" dirty="0"/>
              <a:t>Idea 1</a:t>
            </a:r>
            <a:r>
              <a:rPr lang="fi-FI" dirty="0"/>
              <a:t>, luku 15, s. 140).</a:t>
            </a:r>
          </a:p>
          <a:p>
            <a:pPr marL="857250" indent="-857250">
              <a:buFont typeface="Arial" panose="020B0604020202020204" pitchFamily="34" charset="0"/>
              <a:buChar char="•"/>
            </a:pPr>
            <a:r>
              <a:rPr lang="fi-FI" dirty="0"/>
              <a:t>Pohtikaa ja keskustelkaa:</a:t>
            </a:r>
          </a:p>
          <a:p>
            <a:pPr marL="2228850" lvl="1" indent="-857250">
              <a:buFont typeface="Arial" panose="020B0604020202020204" pitchFamily="34" charset="0"/>
              <a:buChar char="•"/>
            </a:pPr>
            <a:r>
              <a:rPr lang="fi-FI" dirty="0"/>
              <a:t>Onko joku kokenut joskus vastaavanlaisen tilanteen? </a:t>
            </a:r>
          </a:p>
          <a:p>
            <a:pPr marL="3143250" lvl="2" indent="-857250">
              <a:buFont typeface="Arial" panose="020B0604020202020204" pitchFamily="34" charset="0"/>
              <a:buChar char="•"/>
            </a:pPr>
            <a:r>
              <a:rPr lang="fi-FI" dirty="0"/>
              <a:t>Koitko, että tilanne tapahtui vääjäämättömästi (ei ollut mitään muuta vaihtoehtoa kuin tapahtua juuri se mitä tapahtui) vai selititkö sen sattumalla?</a:t>
            </a:r>
          </a:p>
          <a:p>
            <a:pPr marL="2228850" lvl="1" indent="-857250">
              <a:buFont typeface="Arial" panose="020B0604020202020204" pitchFamily="34" charset="0"/>
              <a:buChar char="•"/>
            </a:pPr>
            <a:r>
              <a:rPr lang="fi-FI" dirty="0"/>
              <a:t>Ohjaako elämäämme sattuma vai kulkeeko elämä kuin junan raiteita pitkin kohti jotain tuntematonta tai </a:t>
            </a:r>
            <a:r>
              <a:rPr lang="fi-FI" dirty="0" err="1"/>
              <a:t>ennaltamäärättyä</a:t>
            </a:r>
            <a:r>
              <a:rPr lang="fi-FI" dirty="0"/>
              <a:t>?</a:t>
            </a:r>
          </a:p>
          <a:p>
            <a:pPr marL="2228850" lvl="1" indent="-857250">
              <a:buFont typeface="Arial" panose="020B0604020202020204" pitchFamily="34" charset="0"/>
              <a:buChar char="•"/>
            </a:pPr>
            <a:r>
              <a:rPr lang="fi-FI" dirty="0"/>
              <a:t>Olemmeko vapaita vaikuttamaan siihen, mitä meille tapahtuu?</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2</a:t>
            </a:fld>
            <a:endParaRPr lang="fi-FI" dirty="0"/>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15</a:t>
            </a:r>
          </a:p>
        </p:txBody>
      </p:sp>
    </p:spTree>
    <p:extLst>
      <p:ext uri="{BB962C8B-B14F-4D97-AF65-F5344CB8AC3E}">
        <p14:creationId xmlns:p14="http://schemas.microsoft.com/office/powerpoint/2010/main" val="35640541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lstStyle/>
          <a:p>
            <a:r>
              <a:rPr lang="fi-FI" dirty="0"/>
              <a:t>Virittäytyminen aiheeseen</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fontScale="85000" lnSpcReduction="20000"/>
          </a:bodyPr>
          <a:lstStyle/>
          <a:p>
            <a:r>
              <a:rPr lang="fi-FI" dirty="0"/>
              <a:t>Pohtikaa pienryhmissä:</a:t>
            </a:r>
            <a:br>
              <a:rPr lang="fi-FI" dirty="0"/>
            </a:br>
            <a:endParaRPr lang="fi-FI" dirty="0"/>
          </a:p>
          <a:p>
            <a:pPr marL="1143000" indent="-1143000">
              <a:buFont typeface="+mj-lt"/>
              <a:buAutoNum type="arabicPeriod"/>
            </a:pPr>
            <a:r>
              <a:rPr lang="fi-FI" dirty="0"/>
              <a:t>Luku 15, tehtävä 3, s.141:</a:t>
            </a:r>
            <a:br>
              <a:rPr lang="fi-FI" dirty="0"/>
            </a:br>
            <a:r>
              <a:rPr lang="fi-FI" dirty="0"/>
              <a:t/>
            </a:r>
            <a:br>
              <a:rPr lang="fi-FI" dirty="0"/>
            </a:br>
            <a:r>
              <a:rPr lang="fi-FI" dirty="0"/>
              <a:t>On sanottu, että rattijuoppona ajaminen on vapaa valinta kun taas rattijuopon uhriksi joutuminen ei. Keksi perusteita väitettä vastaan ja sen puolesta. </a:t>
            </a:r>
          </a:p>
          <a:p>
            <a:pPr marL="1143000" indent="-1143000">
              <a:buFont typeface="+mj-lt"/>
              <a:buAutoNum type="arabicPeriod"/>
            </a:pPr>
            <a:endParaRPr lang="fi-FI" dirty="0"/>
          </a:p>
          <a:p>
            <a:pPr marL="1143000" indent="-1143000">
              <a:buFont typeface="+mj-lt"/>
              <a:buAutoNum type="arabicPeriod"/>
            </a:pPr>
            <a:r>
              <a:rPr lang="fi-FI" dirty="0"/>
              <a:t>Luku 15, tehtävä 4, s.141:</a:t>
            </a:r>
            <a:br>
              <a:rPr lang="fi-FI" dirty="0"/>
            </a:br>
            <a:r>
              <a:rPr lang="fi-FI" dirty="0"/>
              <a:t/>
            </a:r>
            <a:br>
              <a:rPr lang="fi-FI" dirty="0"/>
            </a:br>
            <a:r>
              <a:rPr lang="fi-FI" dirty="0"/>
              <a:t>Värien olemassaolo on kiinnostava metafyysinen kysymys.</a:t>
            </a:r>
            <a:br>
              <a:rPr lang="fi-FI" dirty="0"/>
            </a:br>
            <a:r>
              <a:rPr lang="fi-FI" dirty="0"/>
              <a:t>a) Miten määrittelisit keltaisen värin sokealle?</a:t>
            </a:r>
            <a:br>
              <a:rPr lang="fi-FI" dirty="0"/>
            </a:br>
            <a:r>
              <a:rPr lang="fi-FI" dirty="0"/>
              <a:t>b) Millä tavalla värit ovat olemassa?</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3</a:t>
            </a:fld>
            <a:endParaRPr lang="fi-FI"/>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15</a:t>
            </a:r>
          </a:p>
        </p:txBody>
      </p:sp>
    </p:spTree>
    <p:extLst>
      <p:ext uri="{BB962C8B-B14F-4D97-AF65-F5344CB8AC3E}">
        <p14:creationId xmlns:p14="http://schemas.microsoft.com/office/powerpoint/2010/main" val="1409449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lstStyle/>
          <a:p>
            <a:r>
              <a:rPr lang="fi-FI" dirty="0"/>
              <a:t>Determinismi</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lstStyle/>
          <a:p>
            <a:pPr marL="857250" indent="-857250" fontAlgn="base">
              <a:buFont typeface="Arial" panose="020B0604020202020204" pitchFamily="34" charset="0"/>
              <a:buChar char="•"/>
            </a:pPr>
            <a:r>
              <a:rPr lang="fi-FI" dirty="0"/>
              <a:t>Se, mikä tapahtuu, tapahtuu vääjäämättä (välttämättä).</a:t>
            </a:r>
          </a:p>
          <a:p>
            <a:pPr marL="857250" indent="-857250" fontAlgn="base">
              <a:buFont typeface="Arial" panose="020B0604020202020204" pitchFamily="34" charset="0"/>
              <a:buChar char="•"/>
            </a:pPr>
            <a:r>
              <a:rPr lang="fi-FI" b="1" dirty="0"/>
              <a:t>Kausaalinen determinismi</a:t>
            </a:r>
            <a:endParaRPr lang="fi-FI" sz="5400" b="1" dirty="0"/>
          </a:p>
          <a:p>
            <a:pPr marL="2228850" lvl="1" indent="-857250" fontAlgn="base">
              <a:buFont typeface="Arial" panose="020B0604020202020204" pitchFamily="34" charset="0"/>
              <a:buChar char="•"/>
            </a:pPr>
            <a:r>
              <a:rPr lang="fi-FI" dirty="0"/>
              <a:t>Tapahtumat määräytyvät kausaalisesti edeltävistä asiantiloista.</a:t>
            </a:r>
          </a:p>
          <a:p>
            <a:pPr marL="3143250" lvl="2" indent="-857250" fontAlgn="base">
              <a:buFont typeface="Arial" panose="020B0604020202020204" pitchFamily="34" charset="0"/>
              <a:buChar char="•"/>
            </a:pPr>
            <a:r>
              <a:rPr lang="fi-FI" dirty="0"/>
              <a:t>Jokaiselle tapahtumalle löytyy aina sitä edeltävä syy.</a:t>
            </a:r>
          </a:p>
          <a:p>
            <a:pPr marL="3143250" lvl="2" indent="-857250" fontAlgn="base">
              <a:buFont typeface="Arial" panose="020B0604020202020204" pitchFamily="34" charset="0"/>
              <a:buChar char="•"/>
            </a:pPr>
            <a:r>
              <a:rPr lang="fi-FI" dirty="0"/>
              <a:t>Tämä syiden ja seurausten ketju on alkanut jostakin (nykyfysiikka kutsuu sitä alkuräjähdykseksi) ja jatkuu loputtomasti tulevaisuuteen.</a:t>
            </a:r>
          </a:p>
          <a:p>
            <a:pPr marL="3143250" lvl="2" indent="-857250" fontAlgn="base">
              <a:buFont typeface="Arial" panose="020B0604020202020204" pitchFamily="34" charset="0"/>
              <a:buChar char="•"/>
            </a:pPr>
            <a:r>
              <a:rPr lang="fi-FI" dirty="0"/>
              <a:t>Se, että olette tänään tällä filosofian tunnilla, voidaan selittää sitä edeltäneillä tapahtumilla.</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4</a:t>
            </a:fld>
            <a:endParaRPr lang="fi-FI"/>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15</a:t>
            </a:r>
          </a:p>
        </p:txBody>
      </p:sp>
    </p:spTree>
    <p:extLst>
      <p:ext uri="{BB962C8B-B14F-4D97-AF65-F5344CB8AC3E}">
        <p14:creationId xmlns:p14="http://schemas.microsoft.com/office/powerpoint/2010/main" val="248843624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lstStyle/>
          <a:p>
            <a:r>
              <a:rPr lang="fi-FI" dirty="0"/>
              <a:t>Determinismi</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lstStyle/>
          <a:p>
            <a:pPr marL="857250" indent="-857250" fontAlgn="base">
              <a:buFont typeface="Arial" panose="020B0604020202020204" pitchFamily="34" charset="0"/>
              <a:buChar char="•"/>
            </a:pPr>
            <a:r>
              <a:rPr lang="fi-FI" b="1" dirty="0"/>
              <a:t>Teleologinen determinismi</a:t>
            </a:r>
            <a:endParaRPr lang="fi-FI" sz="5400" b="1" dirty="0"/>
          </a:p>
          <a:p>
            <a:pPr marL="2228850" lvl="1" indent="-857250" fontAlgn="base">
              <a:buFont typeface="Arial" panose="020B0604020202020204" pitchFamily="34" charset="0"/>
              <a:buChar char="•"/>
            </a:pPr>
            <a:r>
              <a:rPr lang="fi-FI" dirty="0"/>
              <a:t>Jokin tulevaisuuden päämäärä määrittää sen, mitä tapahtuu nyt.</a:t>
            </a:r>
          </a:p>
          <a:p>
            <a:pPr marL="2228850" lvl="1" indent="-857250" fontAlgn="base">
              <a:buFont typeface="Arial" panose="020B0604020202020204" pitchFamily="34" charset="0"/>
              <a:buChar char="•"/>
            </a:pPr>
            <a:r>
              <a:rPr lang="fi-FI" dirty="0"/>
              <a:t>Muita muotoja:</a:t>
            </a:r>
          </a:p>
          <a:p>
            <a:pPr marL="3143250" lvl="2" indent="-857250" fontAlgn="base">
              <a:buFont typeface="Arial" panose="020B0604020202020204" pitchFamily="34" charset="0"/>
              <a:buChar char="•"/>
            </a:pPr>
            <a:r>
              <a:rPr lang="fi-FI" dirty="0"/>
              <a:t>Fatalismi (kohtalousko)</a:t>
            </a:r>
          </a:p>
          <a:p>
            <a:pPr marL="4057650" lvl="3" indent="-857250" fontAlgn="base"/>
            <a:r>
              <a:rPr lang="fi-FI" dirty="0"/>
              <a:t>Jokin tulevaisuuden kohtalo määrittää mitä elämässä tapahtuu nyt.</a:t>
            </a:r>
          </a:p>
          <a:p>
            <a:pPr marL="3143250" lvl="2" indent="-857250" fontAlgn="base">
              <a:buFont typeface="Arial" panose="020B0604020202020204" pitchFamily="34" charset="0"/>
              <a:buChar char="•"/>
            </a:pPr>
            <a:r>
              <a:rPr lang="fi-FI" dirty="0"/>
              <a:t>Predestinaatio-oppi</a:t>
            </a:r>
          </a:p>
          <a:p>
            <a:pPr marL="4057650" lvl="3" indent="-857250" fontAlgn="base"/>
            <a:r>
              <a:rPr lang="fi-FI" dirty="0"/>
              <a:t>Jumala määrää ihmisen kohtalon.</a:t>
            </a:r>
          </a:p>
          <a:p>
            <a:pPr marL="4972050" lvl="4" indent="-857250" fontAlgn="base"/>
            <a:r>
              <a:rPr lang="fi-FI" dirty="0"/>
              <a:t>Esim. kristinuskossa ajatus siitä, että osa päätyy kuoleman jälkeen taivaaseen ja osa helvettiin.</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5</a:t>
            </a:fld>
            <a:endParaRPr lang="fi-FI"/>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15</a:t>
            </a:r>
          </a:p>
        </p:txBody>
      </p:sp>
    </p:spTree>
    <p:extLst>
      <p:ext uri="{BB962C8B-B14F-4D97-AF65-F5344CB8AC3E}">
        <p14:creationId xmlns:p14="http://schemas.microsoft.com/office/powerpoint/2010/main" val="353653953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lstStyle/>
          <a:p>
            <a:r>
              <a:rPr lang="fi-FI" dirty="0"/>
              <a:t>Indeterminismi</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lstStyle/>
          <a:p>
            <a:pPr marL="857250" indent="-857250" fontAlgn="base">
              <a:buFont typeface="Arial" panose="020B0604020202020204" pitchFamily="34" charset="0"/>
              <a:buChar char="•"/>
            </a:pPr>
            <a:r>
              <a:rPr lang="fi-FI" dirty="0"/>
              <a:t>Determinismin vastakohta.</a:t>
            </a:r>
            <a:endParaRPr lang="fi-FI" sz="5400" dirty="0"/>
          </a:p>
          <a:p>
            <a:pPr marL="857250" indent="-857250" fontAlgn="base">
              <a:buFont typeface="Arial" panose="020B0604020202020204" pitchFamily="34" charset="0"/>
              <a:buChar char="•"/>
            </a:pPr>
            <a:r>
              <a:rPr lang="fi-FI" dirty="0"/>
              <a:t>Maailmaa ei ohjaa järkähtämätön kausaalilaki.</a:t>
            </a:r>
            <a:endParaRPr lang="fi-FI" sz="5400" dirty="0"/>
          </a:p>
          <a:p>
            <a:pPr marL="857250" indent="-857250" fontAlgn="base">
              <a:buFont typeface="Arial" panose="020B0604020202020204" pitchFamily="34" charset="0"/>
              <a:buChar char="•"/>
            </a:pPr>
            <a:r>
              <a:rPr lang="fi-FI" dirty="0"/>
              <a:t>Maailmassa on tilaa sattumalle.</a:t>
            </a:r>
            <a:endParaRPr lang="fi-FI" sz="5400" dirty="0"/>
          </a:p>
          <a:p>
            <a:pPr marL="2228850" lvl="1" indent="-857250" fontAlgn="base">
              <a:buFont typeface="Arial" panose="020B0604020202020204" pitchFamily="34" charset="0"/>
              <a:buChar char="•"/>
            </a:pPr>
            <a:r>
              <a:rPr lang="fi-FI" dirty="0"/>
              <a:t>Tai sattuma hallitsee maailman tapahtumia.</a:t>
            </a:r>
          </a:p>
          <a:p>
            <a:pPr marL="857250" indent="-857250" fontAlgn="base">
              <a:buFont typeface="Arial" panose="020B0604020202020204" pitchFamily="34" charset="0"/>
              <a:buChar char="•"/>
            </a:pPr>
            <a:r>
              <a:rPr lang="fi-FI" dirty="0"/>
              <a:t>Saa tukea kvanttifysiikasta.</a:t>
            </a:r>
            <a:endParaRPr lang="fi-FI" sz="5400" dirty="0"/>
          </a:p>
          <a:p>
            <a:pPr marL="2228850" lvl="1" indent="-857250" fontAlgn="base">
              <a:buFont typeface="Arial" panose="020B0604020202020204" pitchFamily="34" charset="0"/>
              <a:buChar char="•"/>
            </a:pPr>
            <a:r>
              <a:rPr lang="fi-FI" dirty="0"/>
              <a:t>Tilastollisia todennäköisyyksiä, ei suoraa syy-seuraussuhdetta.</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6</a:t>
            </a:fld>
            <a:endParaRPr lang="fi-FI"/>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15</a:t>
            </a:r>
          </a:p>
        </p:txBody>
      </p:sp>
    </p:spTree>
    <p:extLst>
      <p:ext uri="{BB962C8B-B14F-4D97-AF65-F5344CB8AC3E}">
        <p14:creationId xmlns:p14="http://schemas.microsoft.com/office/powerpoint/2010/main" val="256725382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lstStyle/>
          <a:p>
            <a:r>
              <a:rPr lang="fi-FI" dirty="0"/>
              <a:t>Kaaosteoria</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lstStyle/>
          <a:p>
            <a:pPr marL="857250" indent="-857250" fontAlgn="base">
              <a:buFont typeface="Arial" panose="020B0604020202020204" pitchFamily="34" charset="0"/>
              <a:buChar char="•"/>
            </a:pPr>
            <a:r>
              <a:rPr lang="fi-FI" dirty="0"/>
              <a:t>Esimerkiksi </a:t>
            </a:r>
            <a:r>
              <a:rPr lang="fi-FI" i="1" dirty="0"/>
              <a:t>perhosefekti</a:t>
            </a:r>
            <a:endParaRPr lang="fi-FI" sz="5400" i="1" dirty="0"/>
          </a:p>
          <a:p>
            <a:pPr marL="2228850" lvl="1" indent="-857250" fontAlgn="base">
              <a:buFont typeface="Arial" panose="020B0604020202020204" pitchFamily="34" charset="0"/>
              <a:buChar char="•"/>
            </a:pPr>
            <a:r>
              <a:rPr lang="fi-FI" dirty="0"/>
              <a:t>Perhosen siiven isku Amazonin sademetsässä panee alulle syiden ja seurausten ketjun, joka aiheuttaa tornadon Teksasissa.</a:t>
            </a:r>
          </a:p>
          <a:p>
            <a:pPr marL="857250" indent="-857250" fontAlgn="base">
              <a:buFont typeface="Arial" panose="020B0604020202020204" pitchFamily="34" charset="0"/>
              <a:buChar char="•"/>
            </a:pPr>
            <a:r>
              <a:rPr lang="fi-FI" dirty="0"/>
              <a:t>Todellisuus on deterministinen</a:t>
            </a:r>
            <a:endParaRPr lang="fi-FI" sz="5400" dirty="0"/>
          </a:p>
          <a:p>
            <a:pPr marL="2228850" lvl="1" indent="-857250" fontAlgn="base">
              <a:buFont typeface="Arial" panose="020B0604020202020204" pitchFamily="34" charset="0"/>
              <a:buChar char="•"/>
            </a:pPr>
            <a:r>
              <a:rPr lang="fi-FI" dirty="0"/>
              <a:t>mutta tapahtumiin vaikuttavat syyt ja seuraukset ovat niin monimutkaisia, että todellisuus näyttäytyy indeterministisesti, kuten perhosefektissä.</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7</a:t>
            </a:fld>
            <a:endParaRPr lang="fi-FI"/>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15</a:t>
            </a:r>
          </a:p>
        </p:txBody>
      </p:sp>
    </p:spTree>
    <p:extLst>
      <p:ext uri="{BB962C8B-B14F-4D97-AF65-F5344CB8AC3E}">
        <p14:creationId xmlns:p14="http://schemas.microsoft.com/office/powerpoint/2010/main" val="40818855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lstStyle/>
          <a:p>
            <a:r>
              <a:rPr lang="fi-FI" dirty="0"/>
              <a:t>Vapaa tahto</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fontScale="77500" lnSpcReduction="20000"/>
          </a:bodyPr>
          <a:lstStyle/>
          <a:p>
            <a:pPr marL="857250" indent="-857250" fontAlgn="base">
              <a:buFont typeface="Arial" panose="020B0604020202020204" pitchFamily="34" charset="0"/>
              <a:buChar char="•"/>
            </a:pPr>
            <a:r>
              <a:rPr lang="fi-FI" dirty="0"/>
              <a:t>Voiko tahtomme olla vapaa deterministisessä tai indeterministisessä todellisuudessa?</a:t>
            </a:r>
            <a:endParaRPr lang="fi-FI" sz="5400" dirty="0"/>
          </a:p>
          <a:p>
            <a:pPr marL="2228850" lvl="1" indent="-857250" fontAlgn="base">
              <a:buFont typeface="Arial" panose="020B0604020202020204" pitchFamily="34" charset="0"/>
              <a:buChar char="•"/>
            </a:pPr>
            <a:r>
              <a:rPr lang="fi-FI" dirty="0"/>
              <a:t>Eli voimmeko vapaasti valita mitä teemme?</a:t>
            </a:r>
          </a:p>
          <a:p>
            <a:pPr marL="2228850" lvl="1" indent="-857250" fontAlgn="base">
              <a:buFont typeface="Arial" panose="020B0604020202020204" pitchFamily="34" charset="0"/>
              <a:buChar char="•"/>
            </a:pPr>
            <a:r>
              <a:rPr lang="fi-FI" dirty="0"/>
              <a:t>Oleellista vapaalle tahdolle on se, että pystymme kontrolloimaan valintojamme.</a:t>
            </a:r>
          </a:p>
          <a:p>
            <a:pPr marL="857250" indent="-857250" fontAlgn="base">
              <a:buFont typeface="Arial" panose="020B0604020202020204" pitchFamily="34" charset="0"/>
              <a:buChar char="•"/>
            </a:pPr>
            <a:r>
              <a:rPr lang="fi-FI" dirty="0"/>
              <a:t>Determinismi: </a:t>
            </a:r>
          </a:p>
          <a:p>
            <a:pPr marL="2228850" lvl="1" indent="-857250" fontAlgn="base">
              <a:buFont typeface="Arial" panose="020B0604020202020204" pitchFamily="34" charset="0"/>
              <a:buChar char="•"/>
            </a:pPr>
            <a:r>
              <a:rPr lang="fi-FI" dirty="0"/>
              <a:t>Emme voi valita vapaasti, koska kaikkien tapahtumien selitys on aiemmissa tapahtumissa ja luonnonlaeissa.</a:t>
            </a:r>
          </a:p>
          <a:p>
            <a:pPr marL="2228850" lvl="1" indent="-857250" fontAlgn="base">
              <a:buFont typeface="Arial" panose="020B0604020202020204" pitchFamily="34" charset="0"/>
              <a:buChar char="•"/>
            </a:pPr>
            <a:r>
              <a:rPr lang="fi-FI" dirty="0"/>
              <a:t>Esim. ihmisen valinnat johtuvat tunteista, tunteet aivotiloista, aivotilat kemiallisista ja biologisista prosesseista, jne.</a:t>
            </a:r>
          </a:p>
          <a:p>
            <a:pPr marL="857250" indent="-857250" fontAlgn="base">
              <a:buFont typeface="Arial" panose="020B0604020202020204" pitchFamily="34" charset="0"/>
              <a:buChar char="•"/>
            </a:pPr>
            <a:r>
              <a:rPr lang="fi-FI" dirty="0"/>
              <a:t>Indeterminismi:</a:t>
            </a:r>
            <a:endParaRPr lang="fi-FI" sz="5400" dirty="0"/>
          </a:p>
          <a:p>
            <a:pPr marL="2228850" lvl="1" indent="-857250" fontAlgn="base">
              <a:buFont typeface="Arial" panose="020B0604020202020204" pitchFamily="34" charset="0"/>
              <a:buChar char="•"/>
            </a:pPr>
            <a:r>
              <a:rPr lang="fi-FI" dirty="0"/>
              <a:t>Emme voi valita vapaasti, koska valintamme johtuvat sattumasta.</a:t>
            </a:r>
          </a:p>
          <a:p>
            <a:pPr marL="2228850" lvl="1" indent="-857250" fontAlgn="base">
              <a:buFont typeface="Arial" panose="020B0604020202020204" pitchFamily="34" charset="0"/>
              <a:buChar char="•"/>
            </a:pPr>
            <a:r>
              <a:rPr lang="fi-FI" dirty="0"/>
              <a:t>Jos valinnat ovat sattuman seurausta (aivan kuin aina heitettäisiin kolikkoa), niin meillä ei silloin ole kontrollia päätöksiimme.</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8</a:t>
            </a:fld>
            <a:endParaRPr lang="fi-FI"/>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15</a:t>
            </a:r>
          </a:p>
        </p:txBody>
      </p:sp>
    </p:spTree>
    <p:extLst>
      <p:ext uri="{BB962C8B-B14F-4D97-AF65-F5344CB8AC3E}">
        <p14:creationId xmlns:p14="http://schemas.microsoft.com/office/powerpoint/2010/main" val="354749920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06F9B1-BAA5-4C53-A4FA-E5F0308BBCFB}"/>
              </a:ext>
            </a:extLst>
          </p:cNvPr>
          <p:cNvSpPr>
            <a:spLocks noGrp="1"/>
          </p:cNvSpPr>
          <p:nvPr>
            <p:ph type="title"/>
          </p:nvPr>
        </p:nvSpPr>
        <p:spPr/>
        <p:txBody>
          <a:bodyPr/>
          <a:lstStyle/>
          <a:p>
            <a:r>
              <a:rPr lang="fi-FI" dirty="0"/>
              <a:t>Vapaa tahto</a:t>
            </a:r>
          </a:p>
        </p:txBody>
      </p:sp>
      <p:sp>
        <p:nvSpPr>
          <p:cNvPr id="3" name="Sisällön paikkamerkki 2">
            <a:extLst>
              <a:ext uri="{FF2B5EF4-FFF2-40B4-BE49-F238E27FC236}">
                <a16:creationId xmlns:a16="http://schemas.microsoft.com/office/drawing/2014/main" id="{AFAC2EEA-1BCA-4373-8D37-533E4DB8ABCC}"/>
              </a:ext>
            </a:extLst>
          </p:cNvPr>
          <p:cNvSpPr>
            <a:spLocks noGrp="1"/>
          </p:cNvSpPr>
          <p:nvPr>
            <p:ph sz="quarter" idx="12"/>
          </p:nvPr>
        </p:nvSpPr>
        <p:spPr/>
        <p:txBody>
          <a:bodyPr>
            <a:normAutofit/>
          </a:bodyPr>
          <a:lstStyle/>
          <a:p>
            <a:pPr marL="857250" indent="-857250" fontAlgn="base">
              <a:buFont typeface="Arial" panose="020B0604020202020204" pitchFamily="34" charset="0"/>
              <a:buChar char="•"/>
            </a:pPr>
            <a:r>
              <a:rPr lang="fi-FI" dirty="0"/>
              <a:t>Koemme, että tahtomme on vapaa, mutta onko se riittävän hyvä peruste uskoa vapaan tahdon olemassaoloon?</a:t>
            </a:r>
            <a:endParaRPr lang="fi-FI" sz="5400" dirty="0"/>
          </a:p>
          <a:p>
            <a:pPr marL="857250" indent="-857250" fontAlgn="base">
              <a:buFont typeface="Arial" panose="020B0604020202020204" pitchFamily="34" charset="0"/>
              <a:buChar char="•"/>
            </a:pPr>
            <a:r>
              <a:rPr lang="fi-FI" dirty="0"/>
              <a:t>Toisaalta: Miten yhteiskunta ja arki muuttuisivat, jos kaikki hyväksyisivät sen, että meillä ei ole vapaata tahtoa?</a:t>
            </a:r>
            <a:endParaRPr lang="fi-FI" sz="5400" dirty="0"/>
          </a:p>
          <a:p>
            <a:pPr marL="2228850" lvl="1" indent="-857250" fontAlgn="base">
              <a:buFont typeface="Arial" panose="020B0604020202020204" pitchFamily="34" charset="0"/>
              <a:buChar char="•"/>
            </a:pPr>
            <a:r>
              <a:rPr lang="fi-FI" dirty="0"/>
              <a:t>Käytännössä mikään ei muuttuisi yhteiskunnallisessa toiminnassa. </a:t>
            </a:r>
            <a:endParaRPr lang="fi-FI" sz="4800" dirty="0"/>
          </a:p>
          <a:p>
            <a:pPr marL="3143250" lvl="2" indent="-857250" fontAlgn="base">
              <a:buFont typeface="Arial" panose="020B0604020202020204" pitchFamily="34" charset="0"/>
              <a:buChar char="•"/>
            </a:pPr>
            <a:r>
              <a:rPr lang="fi-FI" dirty="0"/>
              <a:t>Esimerkiksi rikolliset joutuisivat edelleen vastaamaan teoistaan tuomioistuinten edessä.</a:t>
            </a:r>
          </a:p>
          <a:p>
            <a:pPr marL="4057650" lvl="3" indent="-857250" fontAlgn="base"/>
            <a:r>
              <a:rPr lang="fi-FI" dirty="0"/>
              <a:t>Ainoa ero olisi siinä, että näin tapahtuisi vääjäämättä.</a:t>
            </a:r>
          </a:p>
        </p:txBody>
      </p:sp>
      <p:sp>
        <p:nvSpPr>
          <p:cNvPr id="4" name="Dian numeron paikkamerkki 3">
            <a:extLst>
              <a:ext uri="{FF2B5EF4-FFF2-40B4-BE49-F238E27FC236}">
                <a16:creationId xmlns:a16="http://schemas.microsoft.com/office/drawing/2014/main" id="{9486E685-C9C4-481C-8F0D-FE5458544146}"/>
              </a:ext>
            </a:extLst>
          </p:cNvPr>
          <p:cNvSpPr>
            <a:spLocks noGrp="1"/>
          </p:cNvSpPr>
          <p:nvPr>
            <p:ph type="sldNum" sz="quarter" idx="4"/>
          </p:nvPr>
        </p:nvSpPr>
        <p:spPr/>
        <p:txBody>
          <a:bodyPr/>
          <a:lstStyle/>
          <a:p>
            <a:fld id="{701E4971-310B-774B-8DEE-5F834C23301A}" type="slidenum">
              <a:rPr lang="fi-FI" smtClean="0"/>
              <a:pPr/>
              <a:t>9</a:t>
            </a:fld>
            <a:endParaRPr lang="fi-FI" dirty="0"/>
          </a:p>
        </p:txBody>
      </p:sp>
      <p:sp>
        <p:nvSpPr>
          <p:cNvPr id="5" name="Alatunnisteen paikkamerkki 4">
            <a:extLst>
              <a:ext uri="{FF2B5EF4-FFF2-40B4-BE49-F238E27FC236}">
                <a16:creationId xmlns:a16="http://schemas.microsoft.com/office/drawing/2014/main" id="{DD988E8F-D879-4688-B00F-6970E3B065FD}"/>
              </a:ext>
            </a:extLst>
          </p:cNvPr>
          <p:cNvSpPr>
            <a:spLocks noGrp="1"/>
          </p:cNvSpPr>
          <p:nvPr>
            <p:ph type="ftr" sz="quarter" idx="13"/>
          </p:nvPr>
        </p:nvSpPr>
        <p:spPr>
          <a:xfrm>
            <a:off x="1621944" y="12472415"/>
            <a:ext cx="8229600" cy="513333"/>
          </a:xfrm>
        </p:spPr>
        <p:txBody>
          <a:bodyPr/>
          <a:lstStyle/>
          <a:p>
            <a:r>
              <a:rPr lang="fi-FI" dirty="0"/>
              <a:t>Idea 1, luku 15</a:t>
            </a:r>
          </a:p>
        </p:txBody>
      </p:sp>
    </p:spTree>
    <p:extLst>
      <p:ext uri="{BB962C8B-B14F-4D97-AF65-F5344CB8AC3E}">
        <p14:creationId xmlns:p14="http://schemas.microsoft.com/office/powerpoint/2010/main" val="155760054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theme1.xml><?xml version="1.0" encoding="utf-8"?>
<a:theme xmlns:a="http://schemas.openxmlformats.org/drawingml/2006/main" name="Office-teema">
  <a:themeElements>
    <a:clrScheme name="Opeaineisto">
      <a:dk1>
        <a:srgbClr val="202020"/>
      </a:dk1>
      <a:lt1>
        <a:srgbClr val="FFFFFF"/>
      </a:lt1>
      <a:dk2>
        <a:srgbClr val="006BB3"/>
      </a:dk2>
      <a:lt2>
        <a:srgbClr val="E7E6E6"/>
      </a:lt2>
      <a:accent1>
        <a:srgbClr val="0096DB"/>
      </a:accent1>
      <a:accent2>
        <a:srgbClr val="009FAD"/>
      </a:accent2>
      <a:accent3>
        <a:srgbClr val="51A300"/>
      </a:accent3>
      <a:accent4>
        <a:srgbClr val="8E7BD3"/>
      </a:accent4>
      <a:accent5>
        <a:srgbClr val="E00000"/>
      </a:accent5>
      <a:accent6>
        <a:srgbClr val="FA6400"/>
      </a:accent6>
      <a:hlink>
        <a:srgbClr val="006BB3"/>
      </a:hlink>
      <a:folHlink>
        <a:srgbClr val="2092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pimisen_palvelut_ppt_pohja_2020" id="{6EA4B688-A576-1547-8865-30F79BDF1AF0}" vid="{B03A06A1-2E19-454D-B4B9-06D81E0FD4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1D330BE2FF61EB4F9F095CEE9DE28A4F" ma:contentTypeVersion="12" ma:contentTypeDescription="Luo uusi asiakirja." ma:contentTypeScope="" ma:versionID="2d172205e6b1e9f90410461194ccb86e">
  <xsd:schema xmlns:xsd="http://www.w3.org/2001/XMLSchema" xmlns:xs="http://www.w3.org/2001/XMLSchema" xmlns:p="http://schemas.microsoft.com/office/2006/metadata/properties" xmlns:ns3="842ccd07-6dee-4268-8983-d0cc307909f3" xmlns:ns4="ae6f4c56-1b40-49ce-a64e-cede96ac5a44" targetNamespace="http://schemas.microsoft.com/office/2006/metadata/properties" ma:root="true" ma:fieldsID="0c59c07ba59b230843aced3d90a01ec9" ns3:_="" ns4:_="">
    <xsd:import namespace="842ccd07-6dee-4268-8983-d0cc307909f3"/>
    <xsd:import namespace="ae6f4c56-1b40-49ce-a64e-cede96ac5a4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ccd07-6dee-4268-8983-d0cc307909f3"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SharingHintHash" ma:index="10" nillable="true" ma:displayName="Jakamisvihjeen hajautu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6f4c56-1b40-49ce-a64e-cede96ac5a4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8B2766-E22E-46A6-A972-01474FC9A5CB}">
  <ds:schemaRefs>
    <ds:schemaRef ds:uri="http://schemas.microsoft.com/sharepoint/v3/contenttype/forms"/>
  </ds:schemaRefs>
</ds:datastoreItem>
</file>

<file path=customXml/itemProps2.xml><?xml version="1.0" encoding="utf-8"?>
<ds:datastoreItem xmlns:ds="http://schemas.openxmlformats.org/officeDocument/2006/customXml" ds:itemID="{1CD2F0D0-8F4F-4C1E-BF9B-EC70314015DD}">
  <ds:schemaRefs>
    <ds:schemaRef ds:uri="http://purl.org/dc/terms/"/>
    <ds:schemaRef ds:uri="http://schemas.openxmlformats.org/package/2006/metadata/core-properties"/>
    <ds:schemaRef ds:uri="http://schemas.microsoft.com/office/2006/documentManagement/types"/>
    <ds:schemaRef ds:uri="842ccd07-6dee-4268-8983-d0cc307909f3"/>
    <ds:schemaRef ds:uri="ae6f4c56-1b40-49ce-a64e-cede96ac5a44"/>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9767183-FE4A-44B1-A3FA-720691BDA7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ccd07-6dee-4268-8983-d0cc307909f3"/>
    <ds:schemaRef ds:uri="ae6f4c56-1b40-49ce-a64e-cede96ac5a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2023</TotalTime>
  <Words>1129</Words>
  <Application>Microsoft Office PowerPoint</Application>
  <PresentationFormat>Mukautettu</PresentationFormat>
  <Paragraphs>124</Paragraphs>
  <Slides>11</Slides>
  <Notes>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Bebas Neue</vt:lpstr>
      <vt:lpstr>Calibri</vt:lpstr>
      <vt:lpstr>Lato</vt:lpstr>
      <vt:lpstr>Office-teema</vt:lpstr>
      <vt:lpstr>15. Muita metafysiikan kysymyksiä</vt:lpstr>
      <vt:lpstr>Virittäytyminen aiheeseen</vt:lpstr>
      <vt:lpstr>Virittäytyminen aiheeseen</vt:lpstr>
      <vt:lpstr>Determinismi</vt:lpstr>
      <vt:lpstr>Determinismi</vt:lpstr>
      <vt:lpstr>Indeterminismi</vt:lpstr>
      <vt:lpstr>Kaaosteoria</vt:lpstr>
      <vt:lpstr>Vapaa tahto</vt:lpstr>
      <vt:lpstr>Vapaa tahto</vt:lpstr>
      <vt:lpstr>Onko huoneessa valkoisuutta?</vt:lpstr>
      <vt:lpstr>Tehtävä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Oppimisen palvelut ppt-pohja 2020</dc:title>
  <dc:creator>Väänänen Anna</dc:creator>
  <cp:keywords>powerpoint; oppimisen palvelut; OOP-powerpointpohja; ppt-pohja</cp:keywords>
  <cp:lastModifiedBy>Roms Jochen</cp:lastModifiedBy>
  <cp:revision>28</cp:revision>
  <cp:lastPrinted>2017-11-30T08:45:33Z</cp:lastPrinted>
  <dcterms:created xsi:type="dcterms:W3CDTF">2020-05-05T09:10:38Z</dcterms:created>
  <dcterms:modified xsi:type="dcterms:W3CDTF">2022-09-08T07:17:29Z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0x0101001D330BE2FF61EB4F9F095CEE9DE28A4F</vt:lpwstr>
  </property>
  <property fmtid="{D5CDD505-2E9C-101B-9397-08002B2CF9AE}" pid="3" name="TaxKeyword">
    <vt:lpwstr>41;#OOP-powerpointpohja|b87018b7-7572-424a-a48e-dd9736b1fc19;#40;#ppt-pohja|329e38b3-6dd1-4fb8-91c8-04b46990d104;#39;#oppimisen palvelut|6398ef2c-ffc1-44a8-be3a-4c24f3a77669;#38;#powerpoint|f75681ab-06c1-44f6-ad94-a10fca7efc72</vt:lpwstr>
  </property>
</Properties>
</file>