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445" r:id="rId3"/>
    <p:sldId id="564" r:id="rId4"/>
    <p:sldId id="527" r:id="rId5"/>
    <p:sldId id="447" r:id="rId6"/>
    <p:sldId id="467" r:id="rId7"/>
    <p:sldId id="448" r:id="rId8"/>
    <p:sldId id="449" r:id="rId9"/>
    <p:sldId id="517" r:id="rId10"/>
    <p:sldId id="451" r:id="rId11"/>
    <p:sldId id="568" r:id="rId12"/>
    <p:sldId id="570" r:id="rId13"/>
    <p:sldId id="388" r:id="rId14"/>
    <p:sldId id="389" r:id="rId15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4DFAFB5-0C74-4667-B8D8-B55AC5BE7334}" v="2" dt="2024-08-22T11:11:53.31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4660"/>
  </p:normalViewPr>
  <p:slideViewPr>
    <p:cSldViewPr snapToGrid="0">
      <p:cViewPr varScale="1">
        <p:scale>
          <a:sx n="75" d="100"/>
          <a:sy n="75" d="100"/>
        </p:scale>
        <p:origin x="28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oms Jochen" userId="6c7e881b-e3eb-4c36-82b5-49636a4b2079" providerId="ADAL" clId="{24DFAFB5-0C74-4667-B8D8-B55AC5BE7334}"/>
    <pc:docChg chg="addSld delSld modSld">
      <pc:chgData name="Roms Jochen" userId="6c7e881b-e3eb-4c36-82b5-49636a4b2079" providerId="ADAL" clId="{24DFAFB5-0C74-4667-B8D8-B55AC5BE7334}" dt="2024-08-22T11:12:16.909" v="7" actId="47"/>
      <pc:docMkLst>
        <pc:docMk/>
      </pc:docMkLst>
      <pc:sldChg chg="add">
        <pc:chgData name="Roms Jochen" userId="6c7e881b-e3eb-4c36-82b5-49636a4b2079" providerId="ADAL" clId="{24DFAFB5-0C74-4667-B8D8-B55AC5BE7334}" dt="2024-08-22T11:08:19.885" v="3"/>
        <pc:sldMkLst>
          <pc:docMk/>
          <pc:sldMk cId="0" sldId="388"/>
        </pc:sldMkLst>
      </pc:sldChg>
      <pc:sldChg chg="add">
        <pc:chgData name="Roms Jochen" userId="6c7e881b-e3eb-4c36-82b5-49636a4b2079" providerId="ADAL" clId="{24DFAFB5-0C74-4667-B8D8-B55AC5BE7334}" dt="2024-08-22T11:08:19.885" v="3"/>
        <pc:sldMkLst>
          <pc:docMk/>
          <pc:sldMk cId="0" sldId="389"/>
        </pc:sldMkLst>
      </pc:sldChg>
      <pc:sldChg chg="add">
        <pc:chgData name="Roms Jochen" userId="6c7e881b-e3eb-4c36-82b5-49636a4b2079" providerId="ADAL" clId="{24DFAFB5-0C74-4667-B8D8-B55AC5BE7334}" dt="2024-08-22T11:08:19.885" v="3"/>
        <pc:sldMkLst>
          <pc:docMk/>
          <pc:sldMk cId="0" sldId="449"/>
        </pc:sldMkLst>
      </pc:sldChg>
      <pc:sldChg chg="add">
        <pc:chgData name="Roms Jochen" userId="6c7e881b-e3eb-4c36-82b5-49636a4b2079" providerId="ADAL" clId="{24DFAFB5-0C74-4667-B8D8-B55AC5BE7334}" dt="2024-08-22T11:08:19.885" v="3"/>
        <pc:sldMkLst>
          <pc:docMk/>
          <pc:sldMk cId="0" sldId="451"/>
        </pc:sldMkLst>
      </pc:sldChg>
      <pc:sldChg chg="add">
        <pc:chgData name="Roms Jochen" userId="6c7e881b-e3eb-4c36-82b5-49636a4b2079" providerId="ADAL" clId="{24DFAFB5-0C74-4667-B8D8-B55AC5BE7334}" dt="2024-08-22T11:08:19.885" v="3"/>
        <pc:sldMkLst>
          <pc:docMk/>
          <pc:sldMk cId="0" sldId="517"/>
        </pc:sldMkLst>
      </pc:sldChg>
      <pc:sldChg chg="new del">
        <pc:chgData name="Roms Jochen" userId="6c7e881b-e3eb-4c36-82b5-49636a4b2079" providerId="ADAL" clId="{24DFAFB5-0C74-4667-B8D8-B55AC5BE7334}" dt="2024-08-22T11:08:40.712" v="4" actId="47"/>
        <pc:sldMkLst>
          <pc:docMk/>
          <pc:sldMk cId="3146371363" sldId="565"/>
        </pc:sldMkLst>
      </pc:sldChg>
      <pc:sldChg chg="new del">
        <pc:chgData name="Roms Jochen" userId="6c7e881b-e3eb-4c36-82b5-49636a4b2079" providerId="ADAL" clId="{24DFAFB5-0C74-4667-B8D8-B55AC5BE7334}" dt="2024-08-22T11:07:41.613" v="1" actId="47"/>
        <pc:sldMkLst>
          <pc:docMk/>
          <pc:sldMk cId="4288794906" sldId="565"/>
        </pc:sldMkLst>
      </pc:sldChg>
      <pc:sldChg chg="add">
        <pc:chgData name="Roms Jochen" userId="6c7e881b-e3eb-4c36-82b5-49636a4b2079" providerId="ADAL" clId="{24DFAFB5-0C74-4667-B8D8-B55AC5BE7334}" dt="2024-08-22T11:08:19.885" v="3"/>
        <pc:sldMkLst>
          <pc:docMk/>
          <pc:sldMk cId="0" sldId="568"/>
        </pc:sldMkLst>
      </pc:sldChg>
      <pc:sldChg chg="new del">
        <pc:chgData name="Roms Jochen" userId="6c7e881b-e3eb-4c36-82b5-49636a4b2079" providerId="ADAL" clId="{24DFAFB5-0C74-4667-B8D8-B55AC5BE7334}" dt="2024-08-22T11:12:16.909" v="7" actId="47"/>
        <pc:sldMkLst>
          <pc:docMk/>
          <pc:sldMk cId="3905719181" sldId="569"/>
        </pc:sldMkLst>
      </pc:sldChg>
      <pc:sldChg chg="add">
        <pc:chgData name="Roms Jochen" userId="6c7e881b-e3eb-4c36-82b5-49636a4b2079" providerId="ADAL" clId="{24DFAFB5-0C74-4667-B8D8-B55AC5BE7334}" dt="2024-08-22T11:11:53.316" v="6"/>
        <pc:sldMkLst>
          <pc:docMk/>
          <pc:sldMk cId="0" sldId="570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B74700-6E9B-44F1-9CE7-F35AE7B94537}" type="datetimeFigureOut">
              <a:rPr lang="fi-FI" smtClean="0"/>
              <a:t>22.8.2024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AED402-423C-47EE-A312-A1F8AF3A96B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20571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Dian kuvan paikkamerkki 1">
            <a:extLst>
              <a:ext uri="{FF2B5EF4-FFF2-40B4-BE49-F238E27FC236}">
                <a16:creationId xmlns:a16="http://schemas.microsoft.com/office/drawing/2014/main" id="{25AF1131-F377-9520-15E8-637837E98816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37891" name="Huomautusten paikkamerkki 2">
            <a:extLst>
              <a:ext uri="{FF2B5EF4-FFF2-40B4-BE49-F238E27FC236}">
                <a16:creationId xmlns:a16="http://schemas.microsoft.com/office/drawing/2014/main" id="{FADA2D29-E7B1-1667-6B32-A1472A9231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 altLang="fi-FI">
              <a:latin typeface="Times New Roman" panose="02020603050405020304" pitchFamily="18" charset="0"/>
            </a:endParaRPr>
          </a:p>
        </p:txBody>
      </p:sp>
      <p:sp>
        <p:nvSpPr>
          <p:cNvPr id="37892" name="Dian numeron paikkamerkki 3">
            <a:extLst>
              <a:ext uri="{FF2B5EF4-FFF2-40B4-BE49-F238E27FC236}">
                <a16:creationId xmlns:a16="http://schemas.microsoft.com/office/drawing/2014/main" id="{5DC8B277-DDC9-E36D-9CD2-272F29AE8764}"/>
              </a:ext>
            </a:extLst>
          </p:cNvPr>
          <p:cNvSpPr>
            <a:spLocks noGrp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1988" algn="l"/>
                <a:tab pos="1323975" algn="l"/>
                <a:tab pos="1989138" algn="l"/>
                <a:tab pos="26511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1988" algn="l"/>
                <a:tab pos="1323975" algn="l"/>
                <a:tab pos="1989138" algn="l"/>
                <a:tab pos="26511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1988" algn="l"/>
                <a:tab pos="1323975" algn="l"/>
                <a:tab pos="1989138" algn="l"/>
                <a:tab pos="26511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1988" algn="l"/>
                <a:tab pos="1323975" algn="l"/>
                <a:tab pos="1989138" algn="l"/>
                <a:tab pos="26511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1988" algn="l"/>
                <a:tab pos="1323975" algn="l"/>
                <a:tab pos="1989138" algn="l"/>
                <a:tab pos="26511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1988" algn="l"/>
                <a:tab pos="1323975" algn="l"/>
                <a:tab pos="1989138" algn="l"/>
                <a:tab pos="26511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1988" algn="l"/>
                <a:tab pos="1323975" algn="l"/>
                <a:tab pos="1989138" algn="l"/>
                <a:tab pos="26511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1988" algn="l"/>
                <a:tab pos="1323975" algn="l"/>
                <a:tab pos="1989138" algn="l"/>
                <a:tab pos="26511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1988" algn="l"/>
                <a:tab pos="1323975" algn="l"/>
                <a:tab pos="1989138" algn="l"/>
                <a:tab pos="26511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83226BB7-229B-4F87-B2F8-0349874448F5}" type="slidenum">
              <a:rPr lang="fi-FI" altLang="fi-FI" sz="1300"/>
              <a:pPr>
                <a:spcBef>
                  <a:spcPct val="0"/>
                </a:spcBef>
              </a:pPr>
              <a:t>3</a:t>
            </a:fld>
            <a:endParaRPr lang="fi-FI" altLang="fi-FI" sz="13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BC963CC-8135-E154-E5F8-6626518442C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3528BE30-7107-F75A-4F1B-E6A69DB159F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DA5C05C2-DCB8-56B5-F39D-3C26C92C74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44BF5-612A-45BF-A40D-149654CAF6DD}" type="datetimeFigureOut">
              <a:rPr lang="fi-FI" smtClean="0"/>
              <a:t>22.8.2024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B583EF7-E8AD-E724-652A-9CF4815014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083D8DE3-8C0E-703D-7364-517CF4EEBC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E1E83-C078-4FFC-A078-44434252E87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256088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CAEB0FE6-96D6-078B-FB10-23BAEECB0E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8983CDE0-D9C2-44CF-0726-E9F2181D49A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AEC29323-EEAF-A550-2F13-F96CD9AFA0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44BF5-612A-45BF-A40D-149654CAF6DD}" type="datetimeFigureOut">
              <a:rPr lang="fi-FI" smtClean="0"/>
              <a:t>22.8.2024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A0C5468A-0CCE-E69A-725C-EE444AD10F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0A2B8735-3C75-70E4-48C2-E10A7F8095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E1E83-C078-4FFC-A078-44434252E87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280661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>
            <a:extLst>
              <a:ext uri="{FF2B5EF4-FFF2-40B4-BE49-F238E27FC236}">
                <a16:creationId xmlns:a16="http://schemas.microsoft.com/office/drawing/2014/main" id="{ED0CF777-DE39-4555-8867-F20C280B830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0140D282-4D38-E3EE-12B0-F801AABD0C9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1A4DCB8F-9123-35C6-6D90-A4FFA684DF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44BF5-612A-45BF-A40D-149654CAF6DD}" type="datetimeFigureOut">
              <a:rPr lang="fi-FI" smtClean="0"/>
              <a:t>22.8.2024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B25A1675-0992-2529-0BF3-2DC1734760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E7C31795-02B3-2965-2160-BE3EC9B448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E1E83-C078-4FFC-A078-44434252E87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345592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Mukautettu asette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915458" y="228600"/>
            <a:ext cx="10361084" cy="1468438"/>
          </a:xfrm>
        </p:spPr>
        <p:txBody>
          <a:bodyPr/>
          <a:lstStyle/>
          <a:p>
            <a:r>
              <a:rPr lang="fi-FI" dirty="0"/>
              <a:t>Muokkaa perustyylejä </a:t>
            </a:r>
            <a:r>
              <a:rPr lang="fi-FI" dirty="0" err="1"/>
              <a:t>osoitt</a:t>
            </a:r>
            <a:r>
              <a:rPr lang="fi-FI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1314391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2723EDBC-C823-813B-F169-2EDFB3CF2D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DDF000DA-2841-0048-D193-7D5C530B1A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996029F2-EF43-7BB8-275A-3E62AD135E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44BF5-612A-45BF-A40D-149654CAF6DD}" type="datetimeFigureOut">
              <a:rPr lang="fi-FI" smtClean="0"/>
              <a:t>22.8.2024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E0FDEF0F-C3C2-13DC-9ECE-E1FAB39ADA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5307E763-4905-CD13-FB9C-5005D99BE0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E1E83-C078-4FFC-A078-44434252E87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757699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D0BABAD-0DB6-4F93-5189-1753194D2E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824D2755-29BC-2D5C-AC56-3AD4049FC8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A4027585-AA4A-5CF3-1265-55A636BEC3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44BF5-612A-45BF-A40D-149654CAF6DD}" type="datetimeFigureOut">
              <a:rPr lang="fi-FI" smtClean="0"/>
              <a:t>22.8.2024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FFC316E8-2D29-661F-F48B-FFAFB27018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9A2510A0-0606-3EC1-AE97-A85C8DD393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E1E83-C078-4FFC-A078-44434252E87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313958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D4BE10D-7D61-4EC5-B139-BD2DEE41E2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A330D305-1961-AADB-216B-AAC0D31BFA2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96B214BE-E717-9854-E737-33A9367CBFC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22BF4A9A-4208-26C0-4A40-D4FDEEE418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44BF5-612A-45BF-A40D-149654CAF6DD}" type="datetimeFigureOut">
              <a:rPr lang="fi-FI" smtClean="0"/>
              <a:t>22.8.2024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66F29EFF-955C-09A5-081C-7E93590A03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61C4BEEE-D234-3730-48D4-D0AA031346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E1E83-C078-4FFC-A078-44434252E87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0207856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4351558-50D4-DEDA-DA12-0C6017049C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A7726DBD-40DB-1495-FE41-458E3333DF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C059815C-FCB0-A682-E076-3DD6D1D43DE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78EC4F62-EE7C-D69A-B1A3-A6613E243CC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9FD4221C-2621-0573-1722-8AF04ACF17F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44753520-67F7-8F7E-BFF5-00B0093848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44BF5-612A-45BF-A40D-149654CAF6DD}" type="datetimeFigureOut">
              <a:rPr lang="fi-FI" smtClean="0"/>
              <a:t>22.8.2024</a:t>
            </a:fld>
            <a:endParaRPr lang="fi-FI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275B75A4-0B68-0B74-ABD5-9162C9C3ED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6E2BDC0B-16BA-62AD-269A-3829C001DB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E1E83-C078-4FFC-A078-44434252E87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873612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27C0FAAA-B463-E77C-8D5A-B07072DAED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535FACF7-C79D-5D72-89B6-0CFE5FA511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44BF5-612A-45BF-A40D-149654CAF6DD}" type="datetimeFigureOut">
              <a:rPr lang="fi-FI" smtClean="0"/>
              <a:t>22.8.2024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AB7D7C09-F0A7-2DE0-8F95-B71A13B19F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B5B5A7DD-75A2-9D46-CCC5-666EBDF6D9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E1E83-C078-4FFC-A078-44434252E87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474843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5E1B9CE7-2F55-1B66-43CE-D616AB31D8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44BF5-612A-45BF-A40D-149654CAF6DD}" type="datetimeFigureOut">
              <a:rPr lang="fi-FI" smtClean="0"/>
              <a:t>22.8.2024</a:t>
            </a:fld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AD91B336-A183-14E2-E0B4-F0294F044E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3AE2BB79-F68D-2D04-F738-AE4FABBB0E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E1E83-C078-4FFC-A078-44434252E87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492184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016EE1C-8016-8680-FD4A-01FF339968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A38AB2AF-E09F-7404-E875-E486DAD4CA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25674A68-FC25-8597-5FCC-862297BB6AB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8A93A3F8-1A30-AFA9-2014-6AC9FD64B2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44BF5-612A-45BF-A40D-149654CAF6DD}" type="datetimeFigureOut">
              <a:rPr lang="fi-FI" smtClean="0"/>
              <a:t>22.8.2024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4C9D045C-1AC4-CE95-46D3-A5A7604F5E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AC0E6388-DCEB-3DB5-33EE-0EF9B843BC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E1E83-C078-4FFC-A078-44434252E87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946651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A2B058E-42AF-E459-78AE-7E52389E12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Kuvan paikkamerkki 2">
            <a:extLst>
              <a:ext uri="{FF2B5EF4-FFF2-40B4-BE49-F238E27FC236}">
                <a16:creationId xmlns:a16="http://schemas.microsoft.com/office/drawing/2014/main" id="{AEC3AF39-D8EE-89F9-5ADA-96DDB24A251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0C3AC863-C187-6956-5860-C12DD5A77A1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DC903CD5-2999-C92C-377B-33FE0FE88D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44BF5-612A-45BF-A40D-149654CAF6DD}" type="datetimeFigureOut">
              <a:rPr lang="fi-FI" smtClean="0"/>
              <a:t>22.8.2024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968222EC-773C-8FB2-91A2-75AA502A79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E8C5A9A0-1F3E-5DC4-E1A0-4538E212A1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E1E83-C078-4FFC-A078-44434252E87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741451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9813E071-7D87-6B9A-0F79-E3144F4CBC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A2D1BF10-F626-5518-B47F-A161966556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1FF7750E-9AFD-004E-AFC8-DE79F7139FE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3844BF5-612A-45BF-A40D-149654CAF6DD}" type="datetimeFigureOut">
              <a:rPr lang="fi-FI" smtClean="0"/>
              <a:t>22.8.2024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B9CF17C5-746C-E386-594E-123E87479F3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CE7484EA-A71B-FD19-603C-0671DD4DF43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C8E1E83-C078-4FFC-A078-44434252E87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1208518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D6FBE10-018F-3FA4-B6EA-1C5CD861570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31AFF8B5-C0E2-A730-A58F-3B80E65F1D4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578165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E59C7D3D-C11B-4552-70E5-85446812ED2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i-FI" altLang="fi-FI">
                <a:latin typeface="Arial" panose="020B0604020202020204" pitchFamily="34" charset="0"/>
                <a:cs typeface="Arial" panose="020B0604020202020204" pitchFamily="34" charset="0"/>
              </a:rPr>
              <a:t>INDUKTION ONGELMA</a:t>
            </a:r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1DE99983-C63B-5A85-9AC4-F7A456E925AB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279650" y="1447801"/>
            <a:ext cx="7931150" cy="4752975"/>
          </a:xfrm>
        </p:spPr>
        <p:txBody>
          <a:bodyPr/>
          <a:lstStyle/>
          <a:p>
            <a:pPr>
              <a:spcBef>
                <a:spcPts val="1200"/>
              </a:spcBef>
              <a:spcAft>
                <a:spcPts val="1600"/>
              </a:spcAft>
            </a:pPr>
            <a:r>
              <a:rPr lang="fi-FI" altLang="fi-FI">
                <a:latin typeface="Arial" panose="020B0604020202020204" pitchFamily="34" charset="0"/>
                <a:cs typeface="Arial" panose="020B0604020202020204" pitchFamily="34" charset="0"/>
              </a:rPr>
              <a:t>Induktio ei ole loogisesti pätevä, sillä johtopäätös ei seuraa premisseistä välttämättä. </a:t>
            </a:r>
          </a:p>
          <a:p>
            <a:pPr>
              <a:spcBef>
                <a:spcPts val="1200"/>
              </a:spcBef>
              <a:spcAft>
                <a:spcPts val="1600"/>
              </a:spcAft>
            </a:pPr>
            <a:r>
              <a:rPr lang="fi-FI" altLang="fi-FI">
                <a:latin typeface="Arial" panose="020B0604020202020204" pitchFamily="34" charset="0"/>
                <a:cs typeface="Arial" panose="020B0604020202020204" pitchFamily="34" charset="0"/>
              </a:rPr>
              <a:t>Induktion johtopäätös voi olla epätosi, vaikka sen premissit olisivat tosia (vrt. deduktio).</a:t>
            </a:r>
          </a:p>
          <a:p>
            <a:pPr>
              <a:spcBef>
                <a:spcPts val="1200"/>
              </a:spcBef>
              <a:spcAft>
                <a:spcPts val="1600"/>
              </a:spcAft>
            </a:pPr>
            <a:r>
              <a:rPr lang="fi-FI" altLang="fi-FI">
                <a:latin typeface="Arial" panose="020B0604020202020204" pitchFamily="34" charset="0"/>
                <a:cs typeface="Arial" panose="020B0604020202020204" pitchFamily="34" charset="0"/>
              </a:rPr>
              <a:t>Emme voi olla koskaan täysin varmoja yleistystemme totuudesta!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6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Otsikko 1">
            <a:extLst>
              <a:ext uri="{FF2B5EF4-FFF2-40B4-BE49-F238E27FC236}">
                <a16:creationId xmlns:a16="http://schemas.microsoft.com/office/drawing/2014/main" id="{0E0DFEEF-EDCF-B6BA-C02D-A46FDC3C8C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9800" y="115888"/>
            <a:ext cx="7772400" cy="1225550"/>
          </a:xfrm>
        </p:spPr>
        <p:txBody>
          <a:bodyPr>
            <a:normAutofit fontScale="90000"/>
          </a:bodyPr>
          <a:lstStyle/>
          <a:p>
            <a:r>
              <a:rPr lang="fi-FI" altLang="fi-FI">
                <a:latin typeface="Arial" panose="020B0604020202020204" pitchFamily="34" charset="0"/>
                <a:cs typeface="Arial" panose="020B0604020202020204" pitchFamily="34" charset="0"/>
              </a:rPr>
              <a:t>VIRHEPÄÄTELMÄT</a:t>
            </a:r>
            <a:br>
              <a:rPr lang="fi-FI" altLang="fi-FI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i-FI" altLang="fi-FI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fi-FI" altLang="fi-FI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fi-FI" altLang="fi-FI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20F42307-AC00-349E-0F96-26020D351D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09800" y="1052513"/>
            <a:ext cx="8001000" cy="5224462"/>
          </a:xfrm>
        </p:spPr>
        <p:txBody>
          <a:bodyPr/>
          <a:lstStyle/>
          <a:p>
            <a:r>
              <a:rPr lang="fi-FI" altLang="fi-FI" sz="2000" b="1">
                <a:latin typeface="Arial" panose="020B0604020202020204" pitchFamily="34" charset="0"/>
                <a:cs typeface="Arial" panose="020B0604020202020204" pitchFamily="34" charset="0"/>
              </a:rPr>
              <a:t>Ad populum:</a:t>
            </a:r>
          </a:p>
          <a:p>
            <a:pPr lvl="1"/>
            <a:r>
              <a:rPr lang="fi-FI" altLang="fi-FI" sz="1600">
                <a:latin typeface="Arial" panose="020B0604020202020204" pitchFamily="34" charset="0"/>
                <a:cs typeface="Arial" panose="020B0604020202020204" pitchFamily="34" charset="0"/>
              </a:rPr>
              <a:t>Vedotaan enemmistön mielipiteeseen.</a:t>
            </a:r>
          </a:p>
          <a:p>
            <a:pPr lvl="1"/>
            <a:r>
              <a:rPr lang="fi-FI" altLang="fi-FI" sz="1600">
                <a:latin typeface="Arial" panose="020B0604020202020204" pitchFamily="34" charset="0"/>
                <a:cs typeface="Arial" panose="020B0604020202020204" pitchFamily="34" charset="0"/>
              </a:rPr>
              <a:t> ”On yleisesti tiedetty asia, että…” </a:t>
            </a:r>
          </a:p>
          <a:p>
            <a:r>
              <a:rPr lang="fi-FI" altLang="fi-FI" sz="2000" b="1">
                <a:latin typeface="Arial" panose="020B0604020202020204" pitchFamily="34" charset="0"/>
                <a:cs typeface="Arial" panose="020B0604020202020204" pitchFamily="34" charset="0"/>
              </a:rPr>
              <a:t>Kalteva pinta:</a:t>
            </a:r>
          </a:p>
          <a:p>
            <a:pPr lvl="1"/>
            <a:r>
              <a:rPr lang="fi-FI" altLang="fi-FI" sz="1600">
                <a:latin typeface="Arial" panose="020B0604020202020204" pitchFamily="34" charset="0"/>
                <a:cs typeface="Arial" panose="020B0604020202020204" pitchFamily="34" charset="0"/>
              </a:rPr>
              <a:t>Vedotaan äärimmäisiin hyviin/ huonoihin seurauksiin.</a:t>
            </a:r>
          </a:p>
          <a:p>
            <a:pPr lvl="1"/>
            <a:r>
              <a:rPr lang="fi-FI" altLang="fi-FI" sz="1600">
                <a:latin typeface="Arial" panose="020B0604020202020204" pitchFamily="34" charset="0"/>
                <a:cs typeface="Arial" panose="020B0604020202020204" pitchFamily="34" charset="0"/>
              </a:rPr>
              <a:t>”Jos digitalisaatioon ei panosteta, Suomesta tulee koulutuksen takapajula!”</a:t>
            </a:r>
          </a:p>
          <a:p>
            <a:r>
              <a:rPr lang="fi-FI" altLang="fi-FI" sz="2000" b="1">
                <a:latin typeface="Arial" panose="020B0604020202020204" pitchFamily="34" charset="0"/>
                <a:cs typeface="Arial" panose="020B0604020202020204" pitchFamily="34" charset="0"/>
              </a:rPr>
              <a:t>Harhautus:</a:t>
            </a:r>
          </a:p>
          <a:p>
            <a:pPr lvl="1"/>
            <a:r>
              <a:rPr lang="fi-FI" altLang="fi-FI" sz="1600">
                <a:latin typeface="Arial" panose="020B0604020202020204" pitchFamily="34" charset="0"/>
                <a:cs typeface="Arial" panose="020B0604020202020204" pitchFamily="34" charset="0"/>
              </a:rPr>
              <a:t>Käännetään keskustelukumppanin huomio sivuun aiheesta.</a:t>
            </a:r>
          </a:p>
          <a:p>
            <a:pPr lvl="1"/>
            <a:r>
              <a:rPr lang="fi-FI" altLang="fi-FI" sz="1600">
                <a:latin typeface="Arial" panose="020B0604020202020204" pitchFamily="34" charset="0"/>
                <a:cs typeface="Arial" panose="020B0604020202020204" pitchFamily="34" charset="0"/>
              </a:rPr>
              <a:t>”Vai aiheuttaa tupakointi keuhkosyöpää? Entäs asbesti sitten, se vasta syöpävaarallista aine onkin!”</a:t>
            </a:r>
          </a:p>
          <a:p>
            <a:r>
              <a:rPr lang="fi-FI" altLang="fi-FI" sz="2000" b="1">
                <a:latin typeface="Arial" panose="020B0604020202020204" pitchFamily="34" charset="0"/>
                <a:cs typeface="Arial" panose="020B0604020202020204" pitchFamily="34" charset="0"/>
              </a:rPr>
              <a:t>Mustavalkoisuus / väärä vastakkainasettelu:</a:t>
            </a:r>
          </a:p>
          <a:p>
            <a:pPr lvl="1"/>
            <a:r>
              <a:rPr lang="fi-FI" altLang="fi-FI" sz="1600">
                <a:latin typeface="Arial" panose="020B0604020202020204" pitchFamily="34" charset="0"/>
                <a:cs typeface="Arial" panose="020B0604020202020204" pitchFamily="34" charset="0"/>
              </a:rPr>
              <a:t>Joko–tai-ajattelua</a:t>
            </a:r>
          </a:p>
          <a:p>
            <a:pPr lvl="1"/>
            <a:r>
              <a:rPr lang="fi-FI" altLang="fi-FI" sz="1600">
                <a:latin typeface="Arial" panose="020B0604020202020204" pitchFamily="34" charset="0"/>
                <a:cs typeface="Arial" panose="020B0604020202020204" pitchFamily="34" charset="0"/>
              </a:rPr>
              <a:t>”Et syö lihaa vai? Mitä järkeä on syödä koko elämänsä pelkkiä ituja?”</a:t>
            </a:r>
          </a:p>
          <a:p>
            <a:r>
              <a:rPr lang="fi-FI" altLang="fi-FI" sz="2000" b="1">
                <a:latin typeface="Arial" panose="020B0604020202020204" pitchFamily="34" charset="0"/>
                <a:cs typeface="Arial" panose="020B0604020202020204" pitchFamily="34" charset="0"/>
              </a:rPr>
              <a:t>Anekdootti:</a:t>
            </a:r>
          </a:p>
          <a:p>
            <a:pPr lvl="1"/>
            <a:r>
              <a:rPr lang="fi-FI" altLang="fi-FI" sz="1600">
                <a:latin typeface="Arial" panose="020B0604020202020204" pitchFamily="34" charset="0"/>
                <a:cs typeface="Arial" panose="020B0604020202020204" pitchFamily="34" charset="0"/>
              </a:rPr>
              <a:t>Vedotaan yksittäistapaukseen.</a:t>
            </a:r>
          </a:p>
          <a:p>
            <a:pPr lvl="1"/>
            <a:r>
              <a:rPr lang="fi-FI" altLang="fi-FI" sz="1600">
                <a:latin typeface="Arial" panose="020B0604020202020204" pitchFamily="34" charset="0"/>
                <a:cs typeface="Arial" panose="020B0604020202020204" pitchFamily="34" charset="0"/>
              </a:rPr>
              <a:t>”</a:t>
            </a:r>
            <a:r>
              <a:rPr lang="fi-FI" altLang="ja-JP" sz="1600">
                <a:latin typeface="Arial" panose="020B0604020202020204" pitchFamily="34" charset="0"/>
                <a:cs typeface="Arial" panose="020B0604020202020204" pitchFamily="34" charset="0"/>
              </a:rPr>
              <a:t>Mun pappa poltti koko ikänsä tupakkaa eikä koskaan sairastunut!</a:t>
            </a:r>
            <a:r>
              <a:rPr lang="fi-FI" altLang="fi-FI" sz="1600">
                <a:latin typeface="Arial" panose="020B0604020202020204" pitchFamily="34" charset="0"/>
                <a:cs typeface="Arial" panose="020B0604020202020204" pitchFamily="34" charset="0"/>
              </a:rPr>
              <a:t>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12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12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1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 nodeType="clickPar">
                      <p:stCondLst>
                        <p:cond delay="indefinite"/>
                      </p:stCondLst>
                      <p:childTnLst>
                        <p:par>
                          <p:cTn id="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 nodeType="clickPar">
                      <p:stCondLst>
                        <p:cond delay="indefinite"/>
                      </p:stCondLst>
                      <p:childTnLst>
                        <p:par>
                          <p:cTn id="9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1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Otsikko 1">
            <a:extLst>
              <a:ext uri="{FF2B5EF4-FFF2-40B4-BE49-F238E27FC236}">
                <a16:creationId xmlns:a16="http://schemas.microsoft.com/office/drawing/2014/main" id="{9817333B-7723-1108-FC43-A2546F059D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altLang="fi-FI">
                <a:latin typeface="Arial" panose="020B0604020202020204" pitchFamily="34" charset="0"/>
                <a:cs typeface="Arial" panose="020B0604020202020204" pitchFamily="34" charset="0"/>
              </a:rPr>
              <a:t>ESIMERKKEJÄ VIRHEPÄÄTELMISTÄ: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8DBCAD6F-59B7-1972-9A32-C0009A60EF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09800" y="1268413"/>
            <a:ext cx="8001000" cy="5008562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fi-FI" altLang="fi-FI" sz="2000">
                <a:latin typeface="Arial" panose="020B0604020202020204" pitchFamily="34" charset="0"/>
                <a:cs typeface="Arial" panose="020B0604020202020204" pitchFamily="34" charset="0"/>
              </a:rPr>
              <a:t>”</a:t>
            </a:r>
            <a:r>
              <a:rPr lang="fi-FI" altLang="ja-JP" sz="2000">
                <a:latin typeface="Arial" panose="020B0604020202020204" pitchFamily="34" charset="0"/>
                <a:cs typeface="Arial" panose="020B0604020202020204" pitchFamily="34" charset="0"/>
              </a:rPr>
              <a:t>Jumala on olemassa, sillä Raamatussa sanotaan niin. Raamatun sana on totta, sillä se on Jumalan ilmoitusta.</a:t>
            </a:r>
            <a:r>
              <a:rPr lang="fi-FI" altLang="fi-FI" sz="2000">
                <a:latin typeface="Arial" panose="020B0604020202020204" pitchFamily="34" charset="0"/>
                <a:cs typeface="Arial" panose="020B0604020202020204" pitchFamily="34" charset="0"/>
              </a:rPr>
              <a:t>”</a:t>
            </a:r>
            <a:r>
              <a:rPr lang="fi-FI" altLang="ja-JP" sz="20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i-FI" altLang="ja-JP" sz="2000" b="1">
                <a:latin typeface="Arial" panose="020B0604020202020204" pitchFamily="34" charset="0"/>
                <a:cs typeface="Arial" panose="020B0604020202020204" pitchFamily="34" charset="0"/>
              </a:rPr>
              <a:t>(Kehäpäätelmä)</a:t>
            </a:r>
          </a:p>
          <a:p>
            <a:pPr>
              <a:spcBef>
                <a:spcPts val="600"/>
              </a:spcBef>
            </a:pPr>
            <a:r>
              <a:rPr lang="fi-FI" altLang="fi-FI" sz="2000">
                <a:latin typeface="Arial" panose="020B0604020202020204" pitchFamily="34" charset="0"/>
                <a:cs typeface="Arial" panose="020B0604020202020204" pitchFamily="34" charset="0"/>
              </a:rPr>
              <a:t>”</a:t>
            </a:r>
            <a:r>
              <a:rPr lang="fi-FI" altLang="ja-JP" sz="2000">
                <a:latin typeface="Arial" panose="020B0604020202020204" pitchFamily="34" charset="0"/>
                <a:cs typeface="Arial" panose="020B0604020202020204" pitchFamily="34" charset="0"/>
              </a:rPr>
              <a:t>Sinä olet pelkkä kirjanoppinut. Mitä sinä muka lastenkasvatuksesta tiedät!</a:t>
            </a:r>
            <a:r>
              <a:rPr lang="fi-FI" altLang="fi-FI" sz="2000">
                <a:latin typeface="Arial" panose="020B0604020202020204" pitchFamily="34" charset="0"/>
                <a:cs typeface="Arial" panose="020B0604020202020204" pitchFamily="34" charset="0"/>
              </a:rPr>
              <a:t>”</a:t>
            </a:r>
            <a:r>
              <a:rPr lang="fi-FI" altLang="ja-JP" sz="200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fi-FI" altLang="ja-JP" sz="2000" b="1">
                <a:latin typeface="Arial" panose="020B0604020202020204" pitchFamily="34" charset="0"/>
                <a:cs typeface="Arial" panose="020B0604020202020204" pitchFamily="34" charset="0"/>
              </a:rPr>
              <a:t>Ad hominem)</a:t>
            </a:r>
          </a:p>
          <a:p>
            <a:pPr>
              <a:spcBef>
                <a:spcPts val="600"/>
              </a:spcBef>
            </a:pPr>
            <a:r>
              <a:rPr lang="fi-FI" altLang="fi-FI" sz="2000">
                <a:latin typeface="Arial" panose="020B0604020202020204" pitchFamily="34" charset="0"/>
                <a:cs typeface="Arial" panose="020B0604020202020204" pitchFamily="34" charset="0"/>
              </a:rPr>
              <a:t>”</a:t>
            </a:r>
            <a:r>
              <a:rPr lang="fi-FI" altLang="ja-JP" sz="2000">
                <a:latin typeface="Arial" panose="020B0604020202020204" pitchFamily="34" charset="0"/>
                <a:cs typeface="Arial" panose="020B0604020202020204" pitchFamily="34" charset="0"/>
              </a:rPr>
              <a:t>Paavalikin sanoo Uudessa testamentissa, että nainen vaietkoon seurakunnassa.</a:t>
            </a:r>
            <a:r>
              <a:rPr lang="fi-FI" altLang="fi-FI" sz="2000">
                <a:latin typeface="Arial" panose="020B0604020202020204" pitchFamily="34" charset="0"/>
                <a:cs typeface="Arial" panose="020B0604020202020204" pitchFamily="34" charset="0"/>
              </a:rPr>
              <a:t>”</a:t>
            </a:r>
            <a:r>
              <a:rPr lang="fi-FI" altLang="ja-JP" sz="200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fi-FI" altLang="ja-JP" sz="2000" b="1">
                <a:latin typeface="Arial" panose="020B0604020202020204" pitchFamily="34" charset="0"/>
                <a:cs typeface="Arial" panose="020B0604020202020204" pitchFamily="34" charset="0"/>
              </a:rPr>
              <a:t>Auktoriteetti</a:t>
            </a:r>
            <a:r>
              <a:rPr lang="fi-FI" altLang="ja-JP" sz="200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>
              <a:spcBef>
                <a:spcPts val="600"/>
              </a:spcBef>
            </a:pPr>
            <a:r>
              <a:rPr lang="fi-FI" altLang="fi-FI" sz="2000">
                <a:latin typeface="Arial" panose="020B0604020202020204" pitchFamily="34" charset="0"/>
                <a:cs typeface="Arial" panose="020B0604020202020204" pitchFamily="34" charset="0"/>
              </a:rPr>
              <a:t>”</a:t>
            </a:r>
            <a:r>
              <a:rPr lang="fi-FI" altLang="ja-JP" sz="2000">
                <a:latin typeface="Arial" panose="020B0604020202020204" pitchFamily="34" charset="0"/>
                <a:cs typeface="Arial" panose="020B0604020202020204" pitchFamily="34" charset="0"/>
              </a:rPr>
              <a:t>Lunta sataa toukokuussa! Se siitä ilmaston lämpenemisestä…</a:t>
            </a:r>
            <a:r>
              <a:rPr lang="fi-FI" altLang="fi-FI" sz="2000">
                <a:latin typeface="Arial" panose="020B0604020202020204" pitchFamily="34" charset="0"/>
                <a:cs typeface="Arial" panose="020B0604020202020204" pitchFamily="34" charset="0"/>
              </a:rPr>
              <a:t>”</a:t>
            </a:r>
            <a:r>
              <a:rPr lang="fi-FI" altLang="ja-JP" sz="200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fi-FI" altLang="ja-JP" sz="2000" b="1">
                <a:latin typeface="Arial" panose="020B0604020202020204" pitchFamily="34" charset="0"/>
                <a:cs typeface="Arial" panose="020B0604020202020204" pitchFamily="34" charset="0"/>
              </a:rPr>
              <a:t>Olkinukke)</a:t>
            </a:r>
          </a:p>
          <a:p>
            <a:pPr>
              <a:spcBef>
                <a:spcPts val="600"/>
              </a:spcBef>
            </a:pPr>
            <a:r>
              <a:rPr lang="fi-FI" altLang="fi-FI" sz="2000">
                <a:latin typeface="Arial" panose="020B0604020202020204" pitchFamily="34" charset="0"/>
                <a:cs typeface="Arial" panose="020B0604020202020204" pitchFamily="34" charset="0"/>
              </a:rPr>
              <a:t>	”Rikoksiin syyllistyneillä on tutkimuksen mukaan muita lyhempi pikkusormi. Lyhyt pikkusormi tekee siis ihmisestä rikollisen.” (</a:t>
            </a:r>
            <a:r>
              <a:rPr lang="fi-FI" altLang="fi-FI" sz="2000" b="1">
                <a:latin typeface="Arial" panose="020B0604020202020204" pitchFamily="34" charset="0"/>
                <a:cs typeface="Arial" panose="020B0604020202020204" pitchFamily="34" charset="0"/>
              </a:rPr>
              <a:t>Korrelaation ja kausaliteetin sekoittaminen</a:t>
            </a:r>
            <a:r>
              <a:rPr lang="fi-FI" altLang="fi-FI" sz="200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>
              <a:spcBef>
                <a:spcPts val="600"/>
              </a:spcBef>
            </a:pPr>
            <a:r>
              <a:rPr lang="fi-FI" altLang="fi-FI" sz="2000">
                <a:latin typeface="Arial" panose="020B0604020202020204" pitchFamily="34" charset="0"/>
                <a:cs typeface="Arial" panose="020B0604020202020204" pitchFamily="34" charset="0"/>
              </a:rPr>
              <a:t>”</a:t>
            </a:r>
            <a:r>
              <a:rPr lang="fi-FI" altLang="ja-JP" sz="2000">
                <a:latin typeface="Arial" panose="020B0604020202020204" pitchFamily="34" charset="0"/>
                <a:cs typeface="Arial" panose="020B0604020202020204" pitchFamily="34" charset="0"/>
              </a:rPr>
              <a:t>Ulkoavaruuden älykkäät olennot vierailevat täällä jatkuvasti. Eivät tiedemiehet ole kyenneet todistamaan, etteikö maapallon ulkopuolella olisi älyllistä elämää.</a:t>
            </a:r>
            <a:r>
              <a:rPr lang="fi-FI" altLang="fi-FI" sz="2000">
                <a:latin typeface="Arial" panose="020B0604020202020204" pitchFamily="34" charset="0"/>
                <a:cs typeface="Arial" panose="020B0604020202020204" pitchFamily="34" charset="0"/>
              </a:rPr>
              <a:t>”</a:t>
            </a:r>
            <a:r>
              <a:rPr lang="fi-FI" altLang="ja-JP" sz="200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fi-FI" altLang="ja-JP" sz="2000" b="1">
                <a:latin typeface="Arial" panose="020B0604020202020204" pitchFamily="34" charset="0"/>
                <a:cs typeface="Arial" panose="020B0604020202020204" pitchFamily="34" charset="0"/>
              </a:rPr>
              <a:t>Falsifioinnin mahdottomuus</a:t>
            </a:r>
            <a:r>
              <a:rPr lang="fi-FI" altLang="ja-JP" sz="200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>
              <a:spcBef>
                <a:spcPts val="600"/>
              </a:spcBef>
              <a:buNone/>
            </a:pPr>
            <a:endParaRPr lang="fi-FI" altLang="fi-FI" sz="20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600"/>
              </a:spcBef>
              <a:buNone/>
            </a:pPr>
            <a:endParaRPr lang="fi-FI" altLang="fi-FI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32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32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3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4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>
            <a:extLst>
              <a:ext uri="{FF2B5EF4-FFF2-40B4-BE49-F238E27FC236}">
                <a16:creationId xmlns:a16="http://schemas.microsoft.com/office/drawing/2014/main" id="{F155351E-39E8-2C29-9B65-154205986A7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i-FI" altLang="fi-FI">
                <a:latin typeface="Arial" panose="020B0604020202020204" pitchFamily="34" charset="0"/>
                <a:cs typeface="Arial" panose="020B0604020202020204" pitchFamily="34" charset="0"/>
              </a:rPr>
              <a:t>FILOSOFINEN KÄSITEANALYYSI</a:t>
            </a:r>
          </a:p>
        </p:txBody>
      </p:sp>
      <p:sp>
        <p:nvSpPr>
          <p:cNvPr id="43011" name="Rectangle 3">
            <a:extLst>
              <a:ext uri="{FF2B5EF4-FFF2-40B4-BE49-F238E27FC236}">
                <a16:creationId xmlns:a16="http://schemas.microsoft.com/office/drawing/2014/main" id="{0843F566-5AFD-33C7-32E0-8C187D5E7DDA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209800" y="1524000"/>
            <a:ext cx="8001000" cy="4419600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fi-FI" altLang="fi-FI">
                <a:latin typeface="Arial" panose="020B0604020202020204" pitchFamily="34" charset="0"/>
                <a:cs typeface="Arial" panose="020B0604020202020204" pitchFamily="34" charset="0"/>
              </a:rPr>
              <a:t>Käsitteiden ja väittämien sisällön erittelyä, määrittelyä ja täsmentämistä.</a:t>
            </a:r>
          </a:p>
          <a:p>
            <a:pPr>
              <a:spcBef>
                <a:spcPts val="600"/>
              </a:spcBef>
            </a:pPr>
            <a:r>
              <a:rPr lang="fi-FI" altLang="fi-FI">
                <a:latin typeface="Arial" panose="020B0604020202020204" pitchFamily="34" charset="0"/>
                <a:cs typeface="Arial" panose="020B0604020202020204" pitchFamily="34" charset="0"/>
              </a:rPr>
              <a:t>Väitteisiin ja kysymyksiin kätkeytyvien piilo-oletusten paljastamista. </a:t>
            </a:r>
          </a:p>
          <a:p>
            <a:pPr>
              <a:spcBef>
                <a:spcPts val="600"/>
              </a:spcBef>
            </a:pPr>
            <a:r>
              <a:rPr lang="fi-FI" altLang="fi-FI">
                <a:latin typeface="Arial" panose="020B0604020202020204" pitchFamily="34" charset="0"/>
                <a:cs typeface="Arial" panose="020B0604020202020204" pitchFamily="34" charset="0"/>
              </a:rPr>
              <a:t>Käsitteellisten ristiriitojen paljastamista.</a:t>
            </a:r>
          </a:p>
          <a:p>
            <a:pPr>
              <a:spcBef>
                <a:spcPts val="600"/>
              </a:spcBef>
            </a:pPr>
            <a:r>
              <a:rPr lang="fi-FI" altLang="fi-FI">
                <a:latin typeface="Arial" panose="020B0604020202020204" pitchFamily="34" charset="0"/>
                <a:cs typeface="Arial" panose="020B0604020202020204" pitchFamily="34" charset="0"/>
              </a:rPr>
              <a:t>Ns. analyyttisen filosofian mukaan filosofian tärkein tehtävä.</a:t>
            </a:r>
          </a:p>
          <a:p>
            <a:pPr>
              <a:spcBef>
                <a:spcPts val="600"/>
              </a:spcBef>
            </a:pPr>
            <a:r>
              <a:rPr lang="fi-FI" altLang="fi-FI">
                <a:latin typeface="Arial" panose="020B0604020202020204" pitchFamily="34" charset="0"/>
                <a:cs typeface="Arial" panose="020B0604020202020204" pitchFamily="34" charset="0"/>
              </a:rPr>
              <a:t>Monet kiistat ja erimielisyydet johtuvat vain käsitteiden merkityksen epäselvyydestä. </a:t>
            </a:r>
          </a:p>
          <a:p>
            <a:pPr lvl="1">
              <a:spcBef>
                <a:spcPts val="600"/>
              </a:spcBef>
            </a:pPr>
            <a:endParaRPr lang="fi-FI" altLang="fi-FI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30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30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30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/>
                                        <p:tgtEl>
                                          <p:spTgt spid="4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4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/>
                                        <p:tgtEl>
                                          <p:spTgt spid="43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43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/>
                                        <p:tgtEl>
                                          <p:spTgt spid="43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43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/>
                                        <p:tgtEl>
                                          <p:spTgt spid="430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430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/>
                                        <p:tgtEl>
                                          <p:spTgt spid="430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9" dur="500"/>
                                        <p:tgtEl>
                                          <p:spTgt spid="430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0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>
            <a:extLst>
              <a:ext uri="{FF2B5EF4-FFF2-40B4-BE49-F238E27FC236}">
                <a16:creationId xmlns:a16="http://schemas.microsoft.com/office/drawing/2014/main" id="{312E5EC0-A6F7-FA4E-2703-86ABFA265B5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i-FI" altLang="fi-FI">
                <a:latin typeface="Arial" panose="020B0604020202020204" pitchFamily="34" charset="0"/>
                <a:cs typeface="Arial" panose="020B0604020202020204" pitchFamily="34" charset="0"/>
              </a:rPr>
              <a:t>HARJOITA KÄSITEANALYYSIÄ:</a:t>
            </a:r>
          </a:p>
        </p:txBody>
      </p:sp>
      <p:sp>
        <p:nvSpPr>
          <p:cNvPr id="44035" name="Rectangle 3">
            <a:extLst>
              <a:ext uri="{FF2B5EF4-FFF2-40B4-BE49-F238E27FC236}">
                <a16:creationId xmlns:a16="http://schemas.microsoft.com/office/drawing/2014/main" id="{3D88DA24-B23D-F7CB-F136-C5E2607FC73A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209800" y="1524000"/>
            <a:ext cx="8001000" cy="4648200"/>
          </a:xfrm>
        </p:spPr>
        <p:txBody>
          <a:bodyPr>
            <a:normAutofit fontScale="92500" lnSpcReduction="10000"/>
          </a:bodyPr>
          <a:lstStyle/>
          <a:p>
            <a:pPr marL="457200" indent="-457200">
              <a:spcBef>
                <a:spcPts val="600"/>
              </a:spcBef>
              <a:buFont typeface="Arial" panose="020B0604020202020204" pitchFamily="34" charset="0"/>
              <a:buAutoNum type="arabicPeriod"/>
            </a:pPr>
            <a:r>
              <a:rPr lang="fi-FI" altLang="fi-FI">
                <a:latin typeface="Arial" panose="020B0604020202020204" pitchFamily="34" charset="0"/>
                <a:cs typeface="Arial" panose="020B0604020202020204" pitchFamily="34" charset="0"/>
              </a:rPr>
              <a:t>”Miksi Jumalan luomassa maailmassa on näin paljon pahaa?”</a:t>
            </a:r>
          </a:p>
          <a:p>
            <a:pPr marL="457200" indent="-457200">
              <a:spcBef>
                <a:spcPts val="600"/>
              </a:spcBef>
              <a:buFont typeface="Arial" panose="020B0604020202020204" pitchFamily="34" charset="0"/>
              <a:buAutoNum type="arabicPeriod"/>
            </a:pPr>
            <a:r>
              <a:rPr lang="fi-FI" altLang="fi-FI">
                <a:latin typeface="Arial" panose="020B0604020202020204" pitchFamily="34" charset="0"/>
                <a:cs typeface="Arial" panose="020B0604020202020204" pitchFamily="34" charset="0"/>
              </a:rPr>
              <a:t>”Naiseksi hän pärjää tietokilpailussa tosi hyvin!”</a:t>
            </a:r>
          </a:p>
          <a:p>
            <a:pPr marL="457200" indent="-457200">
              <a:spcBef>
                <a:spcPts val="600"/>
              </a:spcBef>
              <a:buFont typeface="Arial" panose="020B0604020202020204" pitchFamily="34" charset="0"/>
              <a:buAutoNum type="arabicPeriod"/>
            </a:pPr>
            <a:r>
              <a:rPr lang="fi-FI" altLang="fi-FI">
                <a:latin typeface="Arial" panose="020B0604020202020204" pitchFamily="34" charset="0"/>
                <a:cs typeface="Arial" panose="020B0604020202020204" pitchFamily="34" charset="0"/>
              </a:rPr>
              <a:t>”Olen aina kamppaillut tasa-arvon puolesta. Luitko muuten Aamulehdestä homoavioliittoja vastustavan mielipidekirjoitukseni?”</a:t>
            </a:r>
          </a:p>
          <a:p>
            <a:pPr marL="457200" indent="-457200">
              <a:spcBef>
                <a:spcPts val="600"/>
              </a:spcBef>
              <a:buFont typeface="Arial" panose="020B0604020202020204" pitchFamily="34" charset="0"/>
              <a:buAutoNum type="arabicPeriod"/>
            </a:pPr>
            <a:r>
              <a:rPr lang="fi-FI" altLang="fi-FI">
                <a:latin typeface="Arial" panose="020B0604020202020204" pitchFamily="34" charset="0"/>
                <a:cs typeface="Arial" panose="020B0604020202020204" pitchFamily="34" charset="0"/>
              </a:rPr>
              <a:t>”Poikamiehen leski erosi miehestään.”</a:t>
            </a:r>
          </a:p>
          <a:p>
            <a:pPr marL="457200" indent="-457200">
              <a:spcBef>
                <a:spcPts val="600"/>
              </a:spcBef>
              <a:buFont typeface="Arial" panose="020B0604020202020204" pitchFamily="34" charset="0"/>
              <a:buAutoNum type="arabicPeriod"/>
            </a:pPr>
            <a:r>
              <a:rPr lang="fi-FI" altLang="fi-FI">
                <a:latin typeface="Arial" panose="020B0604020202020204" pitchFamily="34" charset="0"/>
                <a:cs typeface="Arial" panose="020B0604020202020204" pitchFamily="34" charset="0"/>
              </a:rPr>
              <a:t>”Spagetti maistuu pahalle, mutta pidän sen mausta.”</a:t>
            </a:r>
            <a:endParaRPr lang="fi-FI" altLang="ja-JP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spcBef>
                <a:spcPts val="600"/>
              </a:spcBef>
              <a:buFont typeface="Arial" panose="020B0604020202020204" pitchFamily="34" charset="0"/>
              <a:buAutoNum type="arabicPeriod"/>
            </a:pPr>
            <a:r>
              <a:rPr lang="fi-FI" altLang="fi-FI">
                <a:latin typeface="Arial" panose="020B0604020202020204" pitchFamily="34" charset="0"/>
                <a:cs typeface="Arial" panose="020B0604020202020204" pitchFamily="34" charset="0"/>
              </a:rPr>
              <a:t>”Haaksirikkoutunut tutustui aution saaren asukkaisiin.”</a:t>
            </a:r>
          </a:p>
          <a:p>
            <a:pPr marL="457200" indent="-457200">
              <a:spcBef>
                <a:spcPts val="600"/>
              </a:spcBef>
              <a:buFont typeface="Arial" panose="020B0604020202020204" pitchFamily="34" charset="0"/>
              <a:buAutoNum type="arabicPeriod"/>
            </a:pPr>
            <a:r>
              <a:rPr lang="fi-FI" altLang="fi-FI" sz="2300">
                <a:latin typeface="Arial" panose="020B0604020202020204" pitchFamily="34" charset="0"/>
                <a:cs typeface="Arial" panose="020B0604020202020204" pitchFamily="34" charset="0"/>
              </a:rPr>
              <a:t>Etsi käsitteellinen ristiriita Ismo Alanko -piirroksesta s. 72.</a:t>
            </a:r>
          </a:p>
          <a:p>
            <a:pPr marL="457200" indent="-457200">
              <a:buFont typeface="Arial" panose="020B0604020202020204" pitchFamily="34" charset="0"/>
              <a:buAutoNum type="arabicPeriod"/>
            </a:pPr>
            <a:endParaRPr lang="fi-FI" altLang="fi-FI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40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/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/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/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9" dur="500"/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/>
                                        <p:tgtEl>
                                          <p:spTgt spid="440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45" dur="500"/>
                                        <p:tgtEl>
                                          <p:spTgt spid="440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/>
                                        <p:tgtEl>
                                          <p:spTgt spid="440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51" dur="500"/>
                                        <p:tgtEl>
                                          <p:spTgt spid="440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7998CDA-AC7E-13B2-0987-3F7DF5C024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altLang="fi-FI">
                <a:latin typeface="Arial" panose="020B0604020202020204" pitchFamily="34" charset="0"/>
                <a:cs typeface="Arial" panose="020B0604020202020204" pitchFamily="34" charset="0"/>
              </a:rPr>
              <a:t>ARGUMENTTI JA PÄÄTELMÄ</a:t>
            </a:r>
          </a:p>
        </p:txBody>
      </p:sp>
      <p:sp>
        <p:nvSpPr>
          <p:cNvPr id="5" name="Sisällön paikkamerkki 1">
            <a:extLst>
              <a:ext uri="{FF2B5EF4-FFF2-40B4-BE49-F238E27FC236}">
                <a16:creationId xmlns:a16="http://schemas.microsoft.com/office/drawing/2014/main" id="{BB6AEAC3-9A37-5520-1095-4E56A6708029}"/>
              </a:ext>
            </a:extLst>
          </p:cNvPr>
          <p:cNvSpPr txBox="1">
            <a:spLocks/>
          </p:cNvSpPr>
          <p:nvPr/>
        </p:nvSpPr>
        <p:spPr bwMode="auto">
          <a:xfrm>
            <a:off x="2427288" y="1314451"/>
            <a:ext cx="3733800" cy="5427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3000"/>
              </a:lnSpc>
              <a:spcAft>
                <a:spcPts val="14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342900" indent="-342900">
              <a:lnSpc>
                <a:spcPct val="93000"/>
              </a:lnSpc>
              <a:spcAft>
                <a:spcPts val="113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2pPr>
            <a:lvl3pPr marL="685800" indent="-285750">
              <a:lnSpc>
                <a:spcPct val="93000"/>
              </a:lnSpc>
              <a:spcAft>
                <a:spcPts val="8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3pPr>
            <a:lvl4pPr>
              <a:lnSpc>
                <a:spcPct val="93000"/>
              </a:lnSpc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–"/>
              <a:defRPr sz="16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4pPr>
            <a:lvl5pPr>
              <a:lnSpc>
                <a:spcPct val="93000"/>
              </a:lnSpc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None/>
            </a:pPr>
            <a:r>
              <a:rPr lang="fi-FI" altLang="fi-FI" b="1">
                <a:solidFill>
                  <a:schemeClr val="tx1"/>
                </a:solidFill>
              </a:rPr>
              <a:t>Argumentti</a:t>
            </a:r>
            <a:endParaRPr lang="fi-FI" altLang="fi-FI">
              <a:solidFill>
                <a:schemeClr val="tx1"/>
              </a:solidFill>
            </a:endParaRPr>
          </a:p>
          <a:p>
            <a:pPr>
              <a:lnSpc>
                <a:spcPct val="90000"/>
              </a:lnSpc>
              <a:spcBef>
                <a:spcPts val="120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Char char="•"/>
            </a:pPr>
            <a:r>
              <a:rPr lang="fi-FI" altLang="fi-FI" sz="2000">
                <a:solidFill>
                  <a:schemeClr val="tx1"/>
                </a:solidFill>
              </a:rPr>
              <a:t>Argumentointi on yritys     vakuuttaa rationaalisin keinoin.</a:t>
            </a:r>
            <a:endParaRPr lang="fi-FI" altLang="fi-FI">
              <a:solidFill>
                <a:schemeClr val="tx1"/>
              </a:solidFill>
            </a:endParaRPr>
          </a:p>
          <a:p>
            <a:pPr lvl="1">
              <a:lnSpc>
                <a:spcPct val="90000"/>
              </a:lnSpc>
              <a:spcBef>
                <a:spcPts val="60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Char char="•"/>
            </a:pPr>
            <a:r>
              <a:rPr lang="fi-FI" altLang="fi-FI">
                <a:solidFill>
                  <a:schemeClr val="tx1"/>
                </a:solidFill>
              </a:rPr>
              <a:t>Argumentti = Väite + perusteet</a:t>
            </a:r>
          </a:p>
          <a:p>
            <a:pPr lvl="1">
              <a:lnSpc>
                <a:spcPct val="90000"/>
              </a:lnSpc>
              <a:spcBef>
                <a:spcPts val="60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Char char="•"/>
            </a:pPr>
            <a:r>
              <a:rPr lang="fi-FI" altLang="fi-FI">
                <a:solidFill>
                  <a:schemeClr val="tx1"/>
                </a:solidFill>
              </a:rPr>
              <a:t>Esimerkki: </a:t>
            </a:r>
          </a:p>
          <a:p>
            <a:pPr lvl="2">
              <a:lnSpc>
                <a:spcPct val="90000"/>
              </a:lnSpc>
              <a:spcAft>
                <a:spcPts val="1200"/>
              </a:spcAft>
              <a:buClrTx/>
              <a:buSzTx/>
              <a:buFont typeface="Arial" panose="020B0604020202020204" pitchFamily="34" charset="0"/>
              <a:buChar char="•"/>
            </a:pPr>
            <a:r>
              <a:rPr lang="fi-FI" altLang="fi-FI" sz="1800">
                <a:solidFill>
                  <a:schemeClr val="tx1"/>
                </a:solidFill>
              </a:rPr>
              <a:t>”Väinö on kuolevainen,” (</a:t>
            </a:r>
            <a:r>
              <a:rPr lang="fi-FI" altLang="fi-FI" sz="1800" b="1">
                <a:solidFill>
                  <a:schemeClr val="tx1"/>
                </a:solidFill>
              </a:rPr>
              <a:t>väite</a:t>
            </a:r>
            <a:r>
              <a:rPr lang="fi-FI" altLang="fi-FI" sz="1800">
                <a:solidFill>
                  <a:schemeClr val="tx1"/>
                </a:solidFill>
              </a:rPr>
              <a:t>)</a:t>
            </a:r>
          </a:p>
          <a:p>
            <a:pPr lvl="2">
              <a:lnSpc>
                <a:spcPct val="90000"/>
              </a:lnSpc>
              <a:spcAft>
                <a:spcPts val="1200"/>
              </a:spcAft>
              <a:buClrTx/>
              <a:buSzTx/>
              <a:buFont typeface="Arial" panose="020B0604020202020204" pitchFamily="34" charset="0"/>
              <a:buChar char="•"/>
            </a:pPr>
            <a:r>
              <a:rPr lang="fi-FI" altLang="fi-FI" sz="1800">
                <a:solidFill>
                  <a:schemeClr val="tx1"/>
                </a:solidFill>
              </a:rPr>
              <a:t>”koska Väinö on ihminen ja ihmiset ovat kuolevaisia.” (</a:t>
            </a:r>
            <a:r>
              <a:rPr lang="fi-FI" altLang="fi-FI" sz="1800" b="1">
                <a:solidFill>
                  <a:schemeClr val="tx1"/>
                </a:solidFill>
              </a:rPr>
              <a:t>perusteet</a:t>
            </a:r>
            <a:r>
              <a:rPr lang="fi-FI" altLang="fi-FI" sz="1800">
                <a:solidFill>
                  <a:schemeClr val="tx1"/>
                </a:solidFill>
              </a:rPr>
              <a:t>)</a:t>
            </a:r>
          </a:p>
          <a:p>
            <a:pPr lvl="1">
              <a:lnSpc>
                <a:spcPct val="90000"/>
              </a:lnSpc>
              <a:spcBef>
                <a:spcPts val="60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Char char="•"/>
            </a:pPr>
            <a:r>
              <a:rPr lang="fi-FI" altLang="fi-FI">
                <a:solidFill>
                  <a:schemeClr val="tx1"/>
                </a:solidFill>
              </a:rPr>
              <a:t>Argumentti sisältää aina päätelmän.</a:t>
            </a:r>
          </a:p>
          <a:p>
            <a:pPr lvl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</a:pPr>
            <a:endParaRPr lang="fi-FI" altLang="fi-FI">
              <a:solidFill>
                <a:schemeClr val="tx1"/>
              </a:solidFill>
            </a:endParaRPr>
          </a:p>
          <a:p>
            <a:pPr lvl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</a:pPr>
            <a:endParaRPr lang="fi-FI" altLang="fi-FI">
              <a:solidFill>
                <a:schemeClr val="tx1"/>
              </a:solidFill>
            </a:endParaRPr>
          </a:p>
          <a:p>
            <a:pPr lvl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</a:pPr>
            <a:endParaRPr lang="fi-FI" altLang="fi-FI" sz="2400" b="1">
              <a:solidFill>
                <a:schemeClr val="tx1"/>
              </a:solidFill>
            </a:endParaRPr>
          </a:p>
          <a:p>
            <a:pPr lvl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</a:pPr>
            <a:r>
              <a:rPr lang="fi-FI" altLang="fi-FI" b="1">
                <a:solidFill>
                  <a:schemeClr val="tx1"/>
                </a:solidFill>
              </a:rPr>
              <a:t>	</a:t>
            </a:r>
            <a:endParaRPr lang="fi-FI" altLang="fi-FI">
              <a:solidFill>
                <a:schemeClr val="tx1"/>
              </a:solidFill>
            </a:endParaRPr>
          </a:p>
        </p:txBody>
      </p:sp>
      <p:sp>
        <p:nvSpPr>
          <p:cNvPr id="6" name="Sisällön paikkamerkki 1">
            <a:extLst>
              <a:ext uri="{FF2B5EF4-FFF2-40B4-BE49-F238E27FC236}">
                <a16:creationId xmlns:a16="http://schemas.microsoft.com/office/drawing/2014/main" id="{7F0DAB6C-3266-99AA-70E3-794D122F2055}"/>
              </a:ext>
            </a:extLst>
          </p:cNvPr>
          <p:cNvSpPr txBox="1">
            <a:spLocks/>
          </p:cNvSpPr>
          <p:nvPr/>
        </p:nvSpPr>
        <p:spPr bwMode="auto">
          <a:xfrm>
            <a:off x="6465888" y="1312863"/>
            <a:ext cx="3733800" cy="5429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3000"/>
              </a:lnSpc>
              <a:spcAft>
                <a:spcPts val="14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268288" indent="-268288">
              <a:lnSpc>
                <a:spcPct val="93000"/>
              </a:lnSpc>
              <a:spcAft>
                <a:spcPts val="113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2pPr>
            <a:lvl3pPr marL="742950" indent="-342900">
              <a:lnSpc>
                <a:spcPct val="93000"/>
              </a:lnSpc>
              <a:spcAft>
                <a:spcPts val="8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3pPr>
            <a:lvl4pPr>
              <a:lnSpc>
                <a:spcPct val="93000"/>
              </a:lnSpc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–"/>
              <a:defRPr sz="16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4pPr>
            <a:lvl5pPr>
              <a:lnSpc>
                <a:spcPct val="93000"/>
              </a:lnSpc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None/>
            </a:pPr>
            <a:r>
              <a:rPr lang="fi-FI" altLang="fi-FI" b="1">
                <a:solidFill>
                  <a:schemeClr val="tx1"/>
                </a:solidFill>
              </a:rPr>
              <a:t>Päätelmä		</a:t>
            </a:r>
          </a:p>
          <a:p>
            <a:pPr lvl="1">
              <a:lnSpc>
                <a:spcPct val="90000"/>
              </a:lnSpc>
              <a:spcBef>
                <a:spcPts val="120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Char char="•"/>
            </a:pPr>
            <a:r>
              <a:rPr lang="fi-FI" altLang="fi-FI">
                <a:solidFill>
                  <a:schemeClr val="tx1"/>
                </a:solidFill>
              </a:rPr>
              <a:t>Alkuoletukset (premissit) + johtopäätös</a:t>
            </a:r>
          </a:p>
          <a:p>
            <a:pPr lvl="1">
              <a:lnSpc>
                <a:spcPct val="90000"/>
              </a:lnSpc>
              <a:spcBef>
                <a:spcPts val="60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Char char="•"/>
            </a:pPr>
            <a:r>
              <a:rPr lang="fi-FI" altLang="fi-FI">
                <a:solidFill>
                  <a:schemeClr val="tx1"/>
                </a:solidFill>
              </a:rPr>
              <a:t>Esimerkki: </a:t>
            </a:r>
          </a:p>
          <a:p>
            <a:pPr lvl="2">
              <a:lnSpc>
                <a:spcPct val="90000"/>
              </a:lnSpc>
              <a:spcBef>
                <a:spcPts val="600"/>
              </a:spcBef>
              <a:spcAft>
                <a:spcPts val="1200"/>
              </a:spcAft>
              <a:buClrTx/>
              <a:buSzTx/>
              <a:buFontTx/>
              <a:buAutoNum type="arabicPeriod"/>
            </a:pPr>
            <a:r>
              <a:rPr lang="fi-FI" altLang="fi-FI" sz="1800">
                <a:solidFill>
                  <a:schemeClr val="tx1"/>
                </a:solidFill>
              </a:rPr>
              <a:t>Väinö on ihminen.</a:t>
            </a:r>
          </a:p>
          <a:p>
            <a:pPr lvl="2">
              <a:lnSpc>
                <a:spcPct val="90000"/>
              </a:lnSpc>
              <a:spcBef>
                <a:spcPts val="600"/>
              </a:spcBef>
              <a:spcAft>
                <a:spcPts val="1200"/>
              </a:spcAft>
              <a:buClrTx/>
              <a:buSzTx/>
              <a:buFontTx/>
              <a:buAutoNum type="arabicPeriod"/>
            </a:pPr>
            <a:r>
              <a:rPr lang="fi-FI" altLang="fi-FI" sz="1800">
                <a:solidFill>
                  <a:schemeClr val="tx1"/>
                </a:solidFill>
              </a:rPr>
              <a:t>Ihmiset ovat kuolevaisia.</a:t>
            </a:r>
          </a:p>
          <a:p>
            <a:pPr lvl="2">
              <a:lnSpc>
                <a:spcPct val="90000"/>
              </a:lnSpc>
              <a:spcBef>
                <a:spcPts val="600"/>
              </a:spcBef>
              <a:spcAft>
                <a:spcPts val="1200"/>
              </a:spcAft>
              <a:buClrTx/>
              <a:buSzTx/>
              <a:buNone/>
            </a:pPr>
            <a:r>
              <a:rPr lang="fi-FI" altLang="fi-FI" sz="1800">
                <a:solidFill>
                  <a:schemeClr val="tx1"/>
                </a:solidFill>
              </a:rPr>
              <a:t>Siis: Väinö on kuolevainen.</a:t>
            </a:r>
            <a:endParaRPr lang="fi-FI" altLang="fi-FI" sz="2000">
              <a:solidFill>
                <a:schemeClr val="tx1"/>
              </a:solidFill>
            </a:endParaRPr>
          </a:p>
          <a:p>
            <a:pPr lvl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</a:pPr>
            <a:endParaRPr lang="fi-FI" altLang="fi-FI">
              <a:solidFill>
                <a:schemeClr val="tx1"/>
              </a:solidFill>
            </a:endParaRPr>
          </a:p>
          <a:p>
            <a:pPr lvl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None/>
            </a:pPr>
            <a:endParaRPr lang="fi-FI" altLang="fi-FI">
              <a:solidFill>
                <a:schemeClr val="tx1"/>
              </a:solidFill>
            </a:endParaRPr>
          </a:p>
          <a:p>
            <a:pPr lvl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None/>
            </a:pPr>
            <a:endParaRPr lang="fi-FI" altLang="fi-FI" sz="2400" b="1">
              <a:solidFill>
                <a:schemeClr val="tx1"/>
              </a:solidFill>
            </a:endParaRPr>
          </a:p>
          <a:p>
            <a:pPr lvl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None/>
            </a:pPr>
            <a:r>
              <a:rPr lang="fi-FI" altLang="fi-FI" b="1">
                <a:solidFill>
                  <a:schemeClr val="tx1"/>
                </a:solidFill>
              </a:rPr>
              <a:t>	</a:t>
            </a:r>
            <a:endParaRPr lang="fi-FI" altLang="fi-FI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20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24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28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6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40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3" dur="1" fill="hold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60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64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68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1" dur="1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build="p"/>
      <p:bldP spid="6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Otsikko 1">
            <a:extLst>
              <a:ext uri="{FF2B5EF4-FFF2-40B4-BE49-F238E27FC236}">
                <a16:creationId xmlns:a16="http://schemas.microsoft.com/office/drawing/2014/main" id="{A866E408-183B-46EE-811E-8840A4B22E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9800" y="228600"/>
            <a:ext cx="8077200" cy="990600"/>
          </a:xfrm>
        </p:spPr>
        <p:txBody>
          <a:bodyPr>
            <a:normAutofit fontScale="90000"/>
          </a:bodyPr>
          <a:lstStyle/>
          <a:p>
            <a:r>
              <a:rPr lang="fi-FI" altLang="fi-FI" sz="2800">
                <a:latin typeface="Arial" panose="020B0604020202020204" pitchFamily="34" charset="0"/>
                <a:cs typeface="Arial" panose="020B0604020202020204" pitchFamily="34" charset="0"/>
              </a:rPr>
              <a:t>MUODOSTA SEURAAVISTA ARGUMENTEISTA</a:t>
            </a:r>
            <a:br>
              <a:rPr lang="fi-FI" altLang="fi-FI" sz="280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i-FI" altLang="fi-FI" sz="2800">
                <a:latin typeface="Arial" panose="020B0604020202020204" pitchFamily="34" charset="0"/>
                <a:cs typeface="Arial" panose="020B0604020202020204" pitchFamily="34" charset="0"/>
              </a:rPr>
              <a:t>PÄÄTELMÄ JA ARVIOI PÄÄTELMÄN PÄTEVYYTTÄ:</a:t>
            </a:r>
          </a:p>
        </p:txBody>
      </p:sp>
      <p:sp>
        <p:nvSpPr>
          <p:cNvPr id="40963" name="Sisällön paikkamerkki 2">
            <a:extLst>
              <a:ext uri="{FF2B5EF4-FFF2-40B4-BE49-F238E27FC236}">
                <a16:creationId xmlns:a16="http://schemas.microsoft.com/office/drawing/2014/main" id="{5A0969D0-E610-F2E6-64D5-847388BDD3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09800" y="2420939"/>
            <a:ext cx="8001000" cy="3932237"/>
          </a:xfrm>
        </p:spPr>
        <p:txBody>
          <a:bodyPr/>
          <a:lstStyle/>
          <a:p>
            <a:pPr marL="0" indent="0">
              <a:spcBef>
                <a:spcPts val="600"/>
              </a:spcBef>
              <a:spcAft>
                <a:spcPts val="1200"/>
              </a:spcAft>
              <a:buNone/>
            </a:pPr>
            <a:r>
              <a:rPr lang="fi-FI" altLang="fi-FI" i="1">
                <a:latin typeface="Arial" panose="020B0604020202020204" pitchFamily="34" charset="0"/>
                <a:cs typeface="Arial" panose="020B0604020202020204" pitchFamily="34" charset="0"/>
              </a:rPr>
              <a:t>”Tappara voittaa tänään HIFKin, nääs HIFKin avainpelaaja on loukkaantunut ja ne on muutenkin tappiokierteessä.”</a:t>
            </a:r>
          </a:p>
          <a:p>
            <a:pPr marL="0" indent="0">
              <a:spcBef>
                <a:spcPts val="1200"/>
              </a:spcBef>
              <a:spcAft>
                <a:spcPts val="1200"/>
              </a:spcAft>
              <a:buNone/>
            </a:pPr>
            <a:r>
              <a:rPr lang="fi-FI" altLang="fi-FI" i="1">
                <a:latin typeface="Arial" panose="020B0604020202020204" pitchFamily="34" charset="0"/>
                <a:cs typeface="Arial" panose="020B0604020202020204" pitchFamily="34" charset="0"/>
              </a:rPr>
              <a:t>”Tänään ei ole filosofiasta pistokokeita, koska eilen oli.”</a:t>
            </a:r>
          </a:p>
          <a:p>
            <a:pPr marL="0" indent="0">
              <a:spcBef>
                <a:spcPts val="1200"/>
              </a:spcBef>
              <a:spcAft>
                <a:spcPts val="1200"/>
              </a:spcAft>
              <a:buNone/>
            </a:pPr>
            <a:r>
              <a:rPr lang="fi-FI" altLang="fi-FI" i="1">
                <a:latin typeface="Arial" panose="020B0604020202020204" pitchFamily="34" charset="0"/>
                <a:cs typeface="Arial" panose="020B0604020202020204" pitchFamily="34" charset="0"/>
              </a:rPr>
              <a:t>”</a:t>
            </a:r>
            <a:r>
              <a:rPr lang="fi-FI" altLang="ja-JP" i="1">
                <a:latin typeface="Arial" panose="020B0604020202020204" pitchFamily="34" charset="0"/>
                <a:cs typeface="Arial" panose="020B0604020202020204" pitchFamily="34" charset="0"/>
              </a:rPr>
              <a:t>Karppaaminen on hyvä juttu, koska se laihduttaa.</a:t>
            </a:r>
            <a:r>
              <a:rPr lang="fi-FI" altLang="fi-FI" i="1">
                <a:latin typeface="Arial" panose="020B0604020202020204" pitchFamily="34" charset="0"/>
                <a:cs typeface="Arial" panose="020B0604020202020204" pitchFamily="34" charset="0"/>
              </a:rPr>
              <a:t>”</a:t>
            </a:r>
            <a:endParaRPr lang="fi-FI" altLang="ja-JP" i="1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Aft>
                <a:spcPts val="1200"/>
              </a:spcAft>
              <a:buNone/>
            </a:pPr>
            <a:endParaRPr lang="fi-FI" altLang="fi-FI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Aft>
                <a:spcPts val="1200"/>
              </a:spcAft>
              <a:buNone/>
            </a:pPr>
            <a:endParaRPr lang="fi-FI" altLang="fi-FI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Aft>
                <a:spcPts val="1200"/>
              </a:spcAft>
            </a:pPr>
            <a:endParaRPr lang="fi-FI" altLang="fi-FI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89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89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89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1000"/>
                                        <p:tgtEl>
                                          <p:spTgt spid="4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1000"/>
                                        <p:tgtEl>
                                          <p:spTgt spid="40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1000"/>
                                        <p:tgtEl>
                                          <p:spTgt spid="40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4" grpId="0"/>
      <p:bldP spid="4096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7F3F3155-018F-4CB7-E027-29AF6A7589E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74133" y="365125"/>
            <a:ext cx="10879667" cy="1325563"/>
          </a:xfrm>
        </p:spPr>
        <p:txBody>
          <a:bodyPr>
            <a:normAutofit/>
          </a:bodyPr>
          <a:lstStyle/>
          <a:p>
            <a:pPr algn="ctr"/>
            <a:r>
              <a:rPr lang="fi-FI" altLang="fi-FI" sz="3600" dirty="0">
                <a:latin typeface="Arial" panose="020B0604020202020204" pitchFamily="34" charset="0"/>
                <a:cs typeface="Arial" panose="020B0604020202020204" pitchFamily="34" charset="0"/>
              </a:rPr>
              <a:t>ARGUMENTIN ARVIOINNIN VAIHEET</a:t>
            </a:r>
            <a:br>
              <a:rPr lang="fi-FI" altLang="fi-FI" sz="36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fi-FI" altLang="fi-FI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0F037BD1-3C55-FF5B-A8CC-4104C5289374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209800" y="1125539"/>
            <a:ext cx="8001000" cy="5311775"/>
          </a:xfrm>
        </p:spPr>
        <p:txBody>
          <a:bodyPr>
            <a:normAutofit fontScale="92500" lnSpcReduction="20000"/>
          </a:bodyPr>
          <a:lstStyle/>
          <a:p>
            <a:pPr marL="457200" indent="-457200">
              <a:buFont typeface="Times New Roman" panose="02020603050405020304" pitchFamily="18" charset="0"/>
              <a:buAutoNum type="arabicPeriod"/>
            </a:pPr>
            <a:r>
              <a:rPr lang="fi-FI" altLang="fi-FI">
                <a:latin typeface="Arial" panose="020B0604020202020204" pitchFamily="34" charset="0"/>
                <a:cs typeface="Arial" panose="020B0604020202020204" pitchFamily="34" charset="0"/>
              </a:rPr>
              <a:t>Argumentin tunnistaminen</a:t>
            </a:r>
          </a:p>
          <a:p>
            <a:pPr marL="857250" lvl="1" indent="-457200">
              <a:buNone/>
            </a:pPr>
            <a:r>
              <a:rPr lang="fi-FI" altLang="fi-FI">
                <a:latin typeface="Arial" panose="020B0604020202020204" pitchFamily="34" charset="0"/>
                <a:cs typeface="Arial" panose="020B0604020202020204" pitchFamily="34" charset="0"/>
              </a:rPr>
              <a:t>- 	Pääväitteen ja perusteiden löytäminen puheesta tai tekstistä.</a:t>
            </a:r>
          </a:p>
          <a:p>
            <a:pPr marL="457200" indent="-457200">
              <a:buFont typeface="Times New Roman" panose="02020603050405020304" pitchFamily="18" charset="0"/>
              <a:buAutoNum type="arabicPeriod"/>
            </a:pPr>
            <a:r>
              <a:rPr lang="fi-FI" altLang="fi-FI">
                <a:latin typeface="Arial" panose="020B0604020202020204" pitchFamily="34" charset="0"/>
                <a:cs typeface="Arial" panose="020B0604020202020204" pitchFamily="34" charset="0"/>
              </a:rPr>
              <a:t>Argumentin muotoilu päätelmäksi</a:t>
            </a:r>
          </a:p>
          <a:p>
            <a:pPr marL="857250" lvl="1" indent="-457200">
              <a:buFontTx/>
              <a:buChar char="-"/>
            </a:pPr>
            <a:r>
              <a:rPr lang="fi-FI" altLang="fi-FI">
                <a:latin typeface="Arial" panose="020B0604020202020204" pitchFamily="34" charset="0"/>
                <a:cs typeface="Arial" panose="020B0604020202020204" pitchFamily="34" charset="0"/>
              </a:rPr>
              <a:t>Premissit ja johtopäätös</a:t>
            </a:r>
          </a:p>
          <a:p>
            <a:pPr marL="857250" lvl="1" indent="-457200">
              <a:buFontTx/>
              <a:buChar char="-"/>
            </a:pPr>
            <a:r>
              <a:rPr lang="fi-FI" altLang="fi-FI">
                <a:latin typeface="Arial" panose="020B0604020202020204" pitchFamily="34" charset="0"/>
                <a:cs typeface="Arial" panose="020B0604020202020204" pitchFamily="34" charset="0"/>
              </a:rPr>
              <a:t>Piilopremissien löytäminen</a:t>
            </a:r>
          </a:p>
          <a:p>
            <a:pPr marL="457200" indent="-457200">
              <a:buFont typeface="Times New Roman" panose="02020603050405020304" pitchFamily="18" charset="0"/>
              <a:buAutoNum type="arabicPeriod"/>
            </a:pPr>
            <a:r>
              <a:rPr lang="fi-FI" altLang="fi-FI">
                <a:latin typeface="Arial" panose="020B0604020202020204" pitchFamily="34" charset="0"/>
                <a:cs typeface="Arial" panose="020B0604020202020204" pitchFamily="34" charset="0"/>
              </a:rPr>
              <a:t>Päätelmän pätevyyden arviointi</a:t>
            </a:r>
          </a:p>
          <a:p>
            <a:pPr marL="857250" lvl="1" indent="-457200">
              <a:buFontTx/>
              <a:buChar char="-"/>
            </a:pPr>
            <a:r>
              <a:rPr lang="fi-FI" altLang="fi-FI">
                <a:latin typeface="Arial" panose="020B0604020202020204" pitchFamily="34" charset="0"/>
                <a:cs typeface="Arial" panose="020B0604020202020204" pitchFamily="34" charset="0"/>
              </a:rPr>
              <a:t>Seuraako johtopäätös premisseistä loogisesti tai todennäköisesti?</a:t>
            </a:r>
          </a:p>
          <a:p>
            <a:pPr marL="457200" indent="-457200">
              <a:buFont typeface="Times New Roman" panose="02020603050405020304" pitchFamily="18" charset="0"/>
              <a:buAutoNum type="arabicPeriod"/>
            </a:pPr>
            <a:r>
              <a:rPr lang="fi-FI" altLang="fi-FI">
                <a:latin typeface="Arial" panose="020B0604020202020204" pitchFamily="34" charset="0"/>
                <a:cs typeface="Arial" panose="020B0604020202020204" pitchFamily="34" charset="0"/>
              </a:rPr>
              <a:t>Premissien totuuden arviointi</a:t>
            </a:r>
          </a:p>
          <a:p>
            <a:pPr marL="857250" lvl="1" indent="-457200">
              <a:buFontTx/>
              <a:buChar char="-"/>
            </a:pPr>
            <a:r>
              <a:rPr lang="fi-FI" altLang="fi-FI">
                <a:latin typeface="Arial" panose="020B0604020202020204" pitchFamily="34" charset="0"/>
                <a:cs typeface="Arial" panose="020B0604020202020204" pitchFamily="34" charset="0"/>
              </a:rPr>
              <a:t>Ovatko premissit tosia tai vakuuttavia?</a:t>
            </a:r>
          </a:p>
          <a:p>
            <a:pPr marL="457200" indent="-457200">
              <a:spcBef>
                <a:spcPts val="1200"/>
              </a:spcBef>
            </a:pPr>
            <a:r>
              <a:rPr lang="fi-FI" altLang="fi-FI">
                <a:latin typeface="Arial" panose="020B0604020202020204" pitchFamily="34" charset="0"/>
                <a:cs typeface="Arial" panose="020B0604020202020204" pitchFamily="34" charset="0"/>
              </a:rPr>
              <a:t>Argumentti voi olla huono kahdella tavalla:</a:t>
            </a:r>
          </a:p>
          <a:p>
            <a:pPr marL="857250" lvl="1" indent="-457200"/>
            <a:r>
              <a:rPr lang="fi-FI" altLang="fi-FI">
                <a:latin typeface="Arial" panose="020B0604020202020204" pitchFamily="34" charset="0"/>
                <a:cs typeface="Arial" panose="020B0604020202020204" pitchFamily="34" charset="0"/>
              </a:rPr>
              <a:t>Päättely on epäpätevää: johtopäätös ei seuraa premisseistä.</a:t>
            </a:r>
          </a:p>
          <a:p>
            <a:pPr marL="857250" lvl="1" indent="-457200"/>
            <a:r>
              <a:rPr lang="fi-FI" altLang="fi-FI">
                <a:latin typeface="Arial" panose="020B0604020202020204" pitchFamily="34" charset="0"/>
                <a:cs typeface="Arial" panose="020B0604020202020204" pitchFamily="34" charset="0"/>
              </a:rPr>
              <a:t>Päättely on pätevää, mutta premissit ovat epätosia tai epäuskottavia.</a:t>
            </a:r>
          </a:p>
          <a:p>
            <a:pPr marL="457200" indent="-457200">
              <a:buNone/>
            </a:pPr>
            <a:endParaRPr lang="fi-FI" altLang="fi-FI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8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15" dur="500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27" dur="500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/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/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9" dur="500"/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/>
                                        <p:tgtEl>
                                          <p:spTgt spid="18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45" dur="500"/>
                                        <p:tgtEl>
                                          <p:spTgt spid="18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/>
                                        <p:tgtEl>
                                          <p:spTgt spid="184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51" dur="500"/>
                                        <p:tgtEl>
                                          <p:spTgt spid="184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/>
                                        <p:tgtEl>
                                          <p:spTgt spid="184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57" dur="500"/>
                                        <p:tgtEl>
                                          <p:spTgt spid="184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/>
                                        <p:tgtEl>
                                          <p:spTgt spid="184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63" dur="500"/>
                                        <p:tgtEl>
                                          <p:spTgt spid="184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1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/>
                                        <p:tgtEl>
                                          <p:spTgt spid="1843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1843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500"/>
                                        <p:tgtEl>
                                          <p:spTgt spid="1843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75" dur="500"/>
                                        <p:tgtEl>
                                          <p:spTgt spid="1843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0" dur="500"/>
                                        <p:tgtEl>
                                          <p:spTgt spid="1843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1" dur="500"/>
                                        <p:tgtEl>
                                          <p:spTgt spid="1843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80632BB-A7BD-2572-67E8-99B8C976D2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altLang="fi-FI">
                <a:latin typeface="Arial" panose="020B0604020202020204" pitchFamily="34" charset="0"/>
                <a:cs typeface="Arial" panose="020B0604020202020204" pitchFamily="34" charset="0"/>
              </a:rPr>
              <a:t>LOOGISESTI PÄTEVÄ PÄÄTTELY </a:t>
            </a:r>
          </a:p>
        </p:txBody>
      </p:sp>
      <p:sp>
        <p:nvSpPr>
          <p:cNvPr id="50179" name="Sisällön paikkamerkki 2">
            <a:extLst>
              <a:ext uri="{FF2B5EF4-FFF2-40B4-BE49-F238E27FC236}">
                <a16:creationId xmlns:a16="http://schemas.microsoft.com/office/drawing/2014/main" id="{D9484DD3-F211-51EB-E138-BCE0D9CEDF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09800" y="1412876"/>
            <a:ext cx="8153400" cy="5064125"/>
          </a:xfrm>
        </p:spPr>
        <p:txBody>
          <a:bodyPr>
            <a:normAutofit lnSpcReduction="10000"/>
          </a:bodyPr>
          <a:lstStyle/>
          <a:p>
            <a:pPr>
              <a:spcAft>
                <a:spcPts val="500"/>
              </a:spcAft>
            </a:pPr>
            <a:r>
              <a:rPr lang="fi-FI" altLang="fi-FI">
                <a:latin typeface="Arial" panose="020B0604020202020204" pitchFamily="34" charset="0"/>
                <a:cs typeface="Arial" panose="020B0604020202020204" pitchFamily="34" charset="0"/>
              </a:rPr>
              <a:t>Päätelmä on loogisesti pätevä, kun johtopäätös seuraa premisseistä </a:t>
            </a:r>
            <a:r>
              <a:rPr lang="fi-FI" altLang="fi-FI" b="1">
                <a:latin typeface="Arial" panose="020B0604020202020204" pitchFamily="34" charset="0"/>
                <a:cs typeface="Arial" panose="020B0604020202020204" pitchFamily="34" charset="0"/>
              </a:rPr>
              <a:t>välttämättä</a:t>
            </a:r>
            <a:r>
              <a:rPr lang="fi-FI" altLang="fi-FI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</a:p>
          <a:p>
            <a:pPr marL="914400" lvl="1" indent="-457200">
              <a:spcBef>
                <a:spcPts val="600"/>
              </a:spcBef>
              <a:spcAft>
                <a:spcPts val="500"/>
              </a:spcAft>
              <a:buFont typeface="Arial" panose="020B0604020202020204" pitchFamily="34" charset="0"/>
              <a:buAutoNum type="arabicPeriod"/>
            </a:pPr>
            <a:r>
              <a:rPr lang="fi-FI" altLang="fi-FI">
                <a:latin typeface="Arial" panose="020B0604020202020204" pitchFamily="34" charset="0"/>
                <a:cs typeface="Arial" panose="020B0604020202020204" pitchFamily="34" charset="0"/>
              </a:rPr>
              <a:t>Ihmiset ovat nisäkkäitä.</a:t>
            </a:r>
          </a:p>
          <a:p>
            <a:pPr marL="914400" lvl="1" indent="-457200">
              <a:spcAft>
                <a:spcPts val="500"/>
              </a:spcAft>
              <a:buFont typeface="Arial" panose="020B0604020202020204" pitchFamily="34" charset="0"/>
              <a:buAutoNum type="arabicPeriod"/>
            </a:pPr>
            <a:r>
              <a:rPr lang="fi-FI" altLang="fi-FI">
                <a:latin typeface="Arial" panose="020B0604020202020204" pitchFamily="34" charset="0"/>
                <a:cs typeface="Arial" panose="020B0604020202020204" pitchFamily="34" charset="0"/>
              </a:rPr>
              <a:t>Liisa on ihminen.</a:t>
            </a:r>
          </a:p>
          <a:p>
            <a:pPr marL="914400" lvl="1" indent="-457200">
              <a:spcAft>
                <a:spcPts val="500"/>
              </a:spcAft>
              <a:buNone/>
            </a:pPr>
            <a:r>
              <a:rPr lang="fi-FI" altLang="fi-FI">
                <a:latin typeface="Arial" panose="020B0604020202020204" pitchFamily="34" charset="0"/>
                <a:cs typeface="Arial" panose="020B0604020202020204" pitchFamily="34" charset="0"/>
              </a:rPr>
              <a:t>Siis: Liisa on nisäkäs.</a:t>
            </a:r>
          </a:p>
          <a:p>
            <a:pPr>
              <a:spcBef>
                <a:spcPts val="1200"/>
              </a:spcBef>
              <a:spcAft>
                <a:spcPts val="500"/>
              </a:spcAft>
            </a:pPr>
            <a:r>
              <a:rPr lang="fi-FI" altLang="fi-FI">
                <a:latin typeface="Arial" panose="020B0604020202020204" pitchFamily="34" charset="0"/>
                <a:cs typeface="Arial" panose="020B0604020202020204" pitchFamily="34" charset="0"/>
              </a:rPr>
              <a:t>Loogisesti pätevää päättelyä kutsutaan </a:t>
            </a:r>
            <a:r>
              <a:rPr lang="fi-FI" altLang="fi-FI" b="1">
                <a:latin typeface="Arial" panose="020B0604020202020204" pitchFamily="34" charset="0"/>
                <a:cs typeface="Arial" panose="020B0604020202020204" pitchFamily="34" charset="0"/>
              </a:rPr>
              <a:t>deduktiiviseksi päättelyksi</a:t>
            </a:r>
            <a:r>
              <a:rPr lang="fi-FI" altLang="fi-FI">
                <a:latin typeface="Arial" panose="020B0604020202020204" pitchFamily="34" charset="0"/>
                <a:cs typeface="Arial" panose="020B0604020202020204" pitchFamily="34" charset="0"/>
              </a:rPr>
              <a:t> eli </a:t>
            </a:r>
            <a:r>
              <a:rPr lang="fi-FI" altLang="fi-FI" b="1">
                <a:latin typeface="Arial" panose="020B0604020202020204" pitchFamily="34" charset="0"/>
                <a:cs typeface="Arial" panose="020B0604020202020204" pitchFamily="34" charset="0"/>
              </a:rPr>
              <a:t>deduktioksi</a:t>
            </a:r>
            <a:r>
              <a:rPr lang="fi-FI" altLang="fi-FI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>
              <a:spcAft>
                <a:spcPts val="500"/>
              </a:spcAft>
            </a:pPr>
            <a:endParaRPr lang="fi-FI" altLang="fi-FI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500"/>
              </a:spcAft>
              <a:buNone/>
            </a:pPr>
            <a:r>
              <a:rPr lang="fi-FI" altLang="fi-FI" b="1">
                <a:latin typeface="Arial" panose="020B0604020202020204" pitchFamily="34" charset="0"/>
                <a:cs typeface="Arial" panose="020B0604020202020204" pitchFamily="34" charset="0"/>
              </a:rPr>
              <a:t>Harjoitus: </a:t>
            </a:r>
            <a:r>
              <a:rPr lang="fi-FI" altLang="fi-FI">
                <a:latin typeface="Arial" panose="020B0604020202020204" pitchFamily="34" charset="0"/>
                <a:cs typeface="Arial" panose="020B0604020202020204" pitchFamily="34" charset="0"/>
              </a:rPr>
              <a:t>Päättele mahdollisimman monta välttämätöntä johtopäätöstä premissistä ”</a:t>
            </a:r>
            <a:r>
              <a:rPr lang="fi-FI" altLang="ja-JP">
                <a:latin typeface="Arial" panose="020B0604020202020204" pitchFamily="34" charset="0"/>
                <a:cs typeface="Arial" panose="020B0604020202020204" pitchFamily="34" charset="0"/>
              </a:rPr>
              <a:t>Ksantippa oli Sokrateen vaimo</a:t>
            </a:r>
            <a:r>
              <a:rPr lang="fi-FI" altLang="fi-FI">
                <a:latin typeface="Arial" panose="020B0604020202020204" pitchFamily="34" charset="0"/>
                <a:cs typeface="Arial" panose="020B0604020202020204" pitchFamily="34" charset="0"/>
              </a:rPr>
              <a:t>”</a:t>
            </a:r>
            <a:r>
              <a:rPr lang="fi-FI" altLang="ja-JP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fi-FI" altLang="ja-JP" b="1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500"/>
              </a:spcAft>
            </a:pPr>
            <a:endParaRPr lang="fi-FI" altLang="fi-FI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/>
                                        <p:tgtEl>
                                          <p:spTgt spid="50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15" dur="500"/>
                                        <p:tgtEl>
                                          <p:spTgt spid="50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/>
                                        <p:tgtEl>
                                          <p:spTgt spid="50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50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/>
                                        <p:tgtEl>
                                          <p:spTgt spid="50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50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/>
                                        <p:tgtEl>
                                          <p:spTgt spid="501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33" dur="500"/>
                                        <p:tgtEl>
                                          <p:spTgt spid="501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/>
                                        <p:tgtEl>
                                          <p:spTgt spid="501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39" dur="500"/>
                                        <p:tgtEl>
                                          <p:spTgt spid="501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1000"/>
                                        <p:tgtEl>
                                          <p:spTgt spid="501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51D436B7-5441-224D-DFD8-FEDD152204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9800" y="228601"/>
            <a:ext cx="7772400" cy="608013"/>
          </a:xfrm>
        </p:spPr>
        <p:txBody>
          <a:bodyPr>
            <a:normAutofit fontScale="90000"/>
          </a:bodyPr>
          <a:lstStyle/>
          <a:p>
            <a:r>
              <a:rPr lang="fi-FI" altLang="fi-FI">
                <a:latin typeface="Arial" panose="020B0604020202020204" pitchFamily="34" charset="0"/>
                <a:cs typeface="Arial" panose="020B0604020202020204" pitchFamily="34" charset="0"/>
              </a:rPr>
              <a:t>LOOGISESTI PÄTEVÄ PÄÄTTELY </a:t>
            </a:r>
          </a:p>
        </p:txBody>
      </p:sp>
      <p:sp>
        <p:nvSpPr>
          <p:cNvPr id="50179" name="Sisällön paikkamerkki 2">
            <a:extLst>
              <a:ext uri="{FF2B5EF4-FFF2-40B4-BE49-F238E27FC236}">
                <a16:creationId xmlns:a16="http://schemas.microsoft.com/office/drawing/2014/main" id="{B0A113BE-25BD-B2EB-D875-AA90707B88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63775" y="1341439"/>
            <a:ext cx="8153400" cy="719137"/>
          </a:xfrm>
        </p:spPr>
        <p:txBody>
          <a:bodyPr>
            <a:normAutofit fontScale="92500" lnSpcReduction="20000"/>
          </a:bodyPr>
          <a:lstStyle/>
          <a:p>
            <a:pPr>
              <a:spcAft>
                <a:spcPts val="500"/>
              </a:spcAft>
            </a:pPr>
            <a:r>
              <a:rPr lang="fi-FI" altLang="fi-FI">
                <a:latin typeface="Arial" panose="020B0604020202020204" pitchFamily="34" charset="0"/>
                <a:cs typeface="Arial" panose="020B0604020202020204" pitchFamily="34" charset="0"/>
              </a:rPr>
              <a:t>Deduktion looginen pätevyys perustuu päätelmän ”muotoon”</a:t>
            </a:r>
            <a:r>
              <a:rPr lang="fi-FI" altLang="ja-JP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>
              <a:spcAft>
                <a:spcPts val="500"/>
              </a:spcAft>
            </a:pPr>
            <a:endParaRPr lang="fi-FI" altLang="ja-JP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500"/>
              </a:spcAft>
            </a:pPr>
            <a:endParaRPr lang="fi-FI" altLang="fi-FI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kstiruutu 2">
            <a:extLst>
              <a:ext uri="{FF2B5EF4-FFF2-40B4-BE49-F238E27FC236}">
                <a16:creationId xmlns:a16="http://schemas.microsoft.com/office/drawing/2014/main" id="{7B745305-E8F2-33D7-EABD-F957494E4857}"/>
              </a:ext>
            </a:extLst>
          </p:cNvPr>
          <p:cNvSpPr txBox="1"/>
          <p:nvPr/>
        </p:nvSpPr>
        <p:spPr>
          <a:xfrm>
            <a:off x="2711624" y="2132856"/>
            <a:ext cx="7632848" cy="1115690"/>
          </a:xfrm>
          <a:prstGeom prst="rect">
            <a:avLst/>
          </a:prstGeom>
          <a:noFill/>
        </p:spPr>
        <p:txBody>
          <a:bodyPr numCol="3" spcCol="180000">
            <a:spAutoFit/>
          </a:bodyPr>
          <a:lstStyle/>
          <a:p>
            <a:pPr marL="360000" lvl="1" indent="-457200">
              <a:spcBef>
                <a:spcPts val="600"/>
              </a:spcBef>
              <a:spcAft>
                <a:spcPts val="500"/>
              </a:spcAft>
              <a:buFont typeface="Arial" charset="0"/>
              <a:buAutoNum type="arabicPeriod"/>
              <a:defRPr/>
            </a:pPr>
            <a:r>
              <a:rPr lang="fi-FI" dirty="0">
                <a:latin typeface="Arial" charset="0"/>
                <a:ea typeface="MS PGothic" charset="0"/>
                <a:cs typeface="MS PGothic" charset="0"/>
              </a:rPr>
              <a:t>X on Y.</a:t>
            </a:r>
          </a:p>
          <a:p>
            <a:pPr marL="360000" lvl="1" indent="-457200">
              <a:spcAft>
                <a:spcPts val="500"/>
              </a:spcAft>
              <a:buFont typeface="Arial" charset="0"/>
              <a:buAutoNum type="arabicPeriod"/>
              <a:defRPr/>
            </a:pPr>
            <a:r>
              <a:rPr lang="fi-FI" dirty="0">
                <a:latin typeface="Arial" charset="0"/>
                <a:ea typeface="MS PGothic" charset="0"/>
                <a:cs typeface="MS PGothic" charset="0"/>
              </a:rPr>
              <a:t>Z on X.</a:t>
            </a:r>
          </a:p>
          <a:p>
            <a:pPr marL="360000" lvl="1" indent="-457200">
              <a:spcAft>
                <a:spcPts val="500"/>
              </a:spcAft>
              <a:defRPr/>
            </a:pPr>
            <a:r>
              <a:rPr lang="fi-FI" dirty="0">
                <a:latin typeface="Arial" charset="0"/>
                <a:ea typeface="MS PGothic" charset="0"/>
                <a:cs typeface="MS PGothic" charset="0"/>
              </a:rPr>
              <a:t>Siis: Z on Y</a:t>
            </a:r>
          </a:p>
          <a:p>
            <a:pPr marL="360000" lvl="4" indent="-457200">
              <a:spcBef>
                <a:spcPts val="600"/>
              </a:spcBef>
              <a:spcAft>
                <a:spcPts val="500"/>
              </a:spcAft>
              <a:buFont typeface="Times New Roman" charset="0"/>
              <a:buAutoNum type="arabicPeriod"/>
              <a:defRPr/>
            </a:pPr>
            <a:r>
              <a:rPr lang="fi-FI" dirty="0">
                <a:latin typeface="Arial" charset="0"/>
                <a:ea typeface="MS PGothic" charset="0"/>
                <a:cs typeface="MS PGothic" charset="0"/>
              </a:rPr>
              <a:t>Jos X, niin Y</a:t>
            </a:r>
          </a:p>
          <a:p>
            <a:pPr marL="360000" lvl="4" indent="-457200">
              <a:spcAft>
                <a:spcPts val="500"/>
              </a:spcAft>
              <a:buFont typeface="Times New Roman" charset="0"/>
              <a:buAutoNum type="arabicPeriod"/>
              <a:defRPr/>
            </a:pPr>
            <a:r>
              <a:rPr lang="fi-FI" dirty="0">
                <a:latin typeface="Arial" charset="0"/>
                <a:ea typeface="MS PGothic" charset="0"/>
                <a:cs typeface="MS PGothic" charset="0"/>
              </a:rPr>
              <a:t>X</a:t>
            </a:r>
          </a:p>
          <a:p>
            <a:pPr marL="360000" lvl="4" indent="-457200">
              <a:spcAft>
                <a:spcPts val="500"/>
              </a:spcAft>
              <a:defRPr/>
            </a:pPr>
            <a:r>
              <a:rPr lang="fi-FI" dirty="0">
                <a:latin typeface="Arial" charset="0"/>
                <a:ea typeface="MS PGothic" charset="0"/>
                <a:cs typeface="MS PGothic" charset="0"/>
              </a:rPr>
              <a:t>Siis: Y </a:t>
            </a:r>
          </a:p>
          <a:p>
            <a:pPr marL="360000" lvl="4" indent="-457200">
              <a:spcAft>
                <a:spcPts val="500"/>
              </a:spcAft>
              <a:buFont typeface="Times New Roman" charset="0"/>
              <a:buAutoNum type="arabicPeriod"/>
              <a:defRPr/>
            </a:pPr>
            <a:r>
              <a:rPr lang="fi-FI" dirty="0">
                <a:latin typeface="Arial" charset="0"/>
                <a:ea typeface="MS PGothic" charset="0"/>
                <a:cs typeface="MS PGothic" charset="0"/>
              </a:rPr>
              <a:t>X tai Y</a:t>
            </a:r>
          </a:p>
          <a:p>
            <a:pPr marL="360000" lvl="4" indent="-457200">
              <a:spcAft>
                <a:spcPts val="500"/>
              </a:spcAft>
              <a:buFont typeface="Times New Roman" charset="0"/>
              <a:buAutoNum type="arabicPeriod"/>
              <a:defRPr/>
            </a:pPr>
            <a:r>
              <a:rPr lang="fi-FI" dirty="0">
                <a:latin typeface="Arial" charset="0"/>
                <a:ea typeface="MS PGothic" charset="0"/>
                <a:cs typeface="MS PGothic" charset="0"/>
              </a:rPr>
              <a:t>X</a:t>
            </a:r>
          </a:p>
          <a:p>
            <a:pPr marL="360000" lvl="4" indent="-457200">
              <a:spcAft>
                <a:spcPts val="500"/>
              </a:spcAft>
              <a:defRPr/>
            </a:pPr>
            <a:r>
              <a:rPr lang="fi-FI" dirty="0">
                <a:latin typeface="Arial" charset="0"/>
                <a:ea typeface="MS PGothic" charset="0"/>
                <a:cs typeface="MS PGothic" charset="0"/>
              </a:rPr>
              <a:t>Siis: </a:t>
            </a:r>
            <a:r>
              <a:rPr lang="fi-FI" dirty="0" err="1">
                <a:latin typeface="Arial" charset="0"/>
                <a:ea typeface="MS PGothic" charset="0"/>
                <a:cs typeface="MS PGothic" charset="0"/>
              </a:rPr>
              <a:t>ei-Y</a:t>
            </a:r>
            <a:endParaRPr lang="fi-FI" dirty="0">
              <a:latin typeface="Arial" charset="0"/>
              <a:ea typeface="MS PGothic" charset="0"/>
              <a:cs typeface="MS PGothic" charset="0"/>
            </a:endParaRPr>
          </a:p>
        </p:txBody>
      </p:sp>
      <p:sp>
        <p:nvSpPr>
          <p:cNvPr id="44036" name="Tekstiruutu 3">
            <a:extLst>
              <a:ext uri="{FF2B5EF4-FFF2-40B4-BE49-F238E27FC236}">
                <a16:creationId xmlns:a16="http://schemas.microsoft.com/office/drawing/2014/main" id="{6C4E95F3-C305-07CC-645C-F4C6E117CC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8214" y="3357563"/>
            <a:ext cx="7991475" cy="2887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lnSpc>
                <a:spcPct val="93000"/>
              </a:lnSpc>
              <a:spcAft>
                <a:spcPts val="14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914400" indent="-457200">
              <a:lnSpc>
                <a:spcPct val="93000"/>
              </a:lnSpc>
              <a:spcAft>
                <a:spcPts val="113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2pPr>
            <a:lvl3pPr>
              <a:lnSpc>
                <a:spcPct val="93000"/>
              </a:lnSpc>
              <a:spcAft>
                <a:spcPts val="8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3pPr>
            <a:lvl4pPr>
              <a:lnSpc>
                <a:spcPct val="93000"/>
              </a:lnSpc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–"/>
              <a:defRPr sz="16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4pPr>
            <a:lvl5pPr>
              <a:lnSpc>
                <a:spcPct val="93000"/>
              </a:lnSpc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ts val="600"/>
              </a:spcBef>
              <a:spcAft>
                <a:spcPts val="500"/>
              </a:spcAft>
              <a:buClrTx/>
              <a:buSzTx/>
              <a:buFont typeface="Arial" panose="020B0604020202020204" pitchFamily="34" charset="0"/>
              <a:buChar char="•"/>
            </a:pPr>
            <a:r>
              <a:rPr lang="fi-FI" altLang="fi-FI">
                <a:solidFill>
                  <a:schemeClr val="tx1"/>
                </a:solidFill>
              </a:rPr>
              <a:t>Epätosia premissejä sisältävä päätelmä voi olla </a:t>
            </a:r>
            <a:r>
              <a:rPr lang="fi-FI" altLang="fi-FI" i="1">
                <a:solidFill>
                  <a:schemeClr val="tx1"/>
                </a:solidFill>
              </a:rPr>
              <a:t>muodollisesti</a:t>
            </a:r>
            <a:r>
              <a:rPr lang="fi-FI" altLang="fi-FI">
                <a:solidFill>
                  <a:schemeClr val="tx1"/>
                </a:solidFill>
              </a:rPr>
              <a:t> pätevä: 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500"/>
              </a:spcAft>
              <a:buClrTx/>
              <a:buSzTx/>
              <a:buFont typeface="Arial" panose="020B0604020202020204" pitchFamily="34" charset="0"/>
              <a:buAutoNum type="arabicPeriod"/>
            </a:pPr>
            <a:r>
              <a:rPr lang="fi-FI" altLang="fi-FI" sz="1800">
                <a:solidFill>
                  <a:schemeClr val="tx1"/>
                </a:solidFill>
              </a:rPr>
              <a:t>Ihminen on kala.</a:t>
            </a:r>
          </a:p>
          <a:p>
            <a:pPr lvl="1">
              <a:lnSpc>
                <a:spcPct val="100000"/>
              </a:lnSpc>
              <a:spcAft>
                <a:spcPts val="500"/>
              </a:spcAft>
              <a:buClrTx/>
              <a:buSzTx/>
              <a:buFont typeface="Arial" panose="020B0604020202020204" pitchFamily="34" charset="0"/>
              <a:buAutoNum type="arabicPeriod"/>
            </a:pPr>
            <a:r>
              <a:rPr lang="fi-FI" altLang="fi-FI" sz="1800">
                <a:solidFill>
                  <a:schemeClr val="tx1"/>
                </a:solidFill>
              </a:rPr>
              <a:t>Liisa on ihminen.</a:t>
            </a:r>
          </a:p>
          <a:p>
            <a:pPr lvl="1">
              <a:lnSpc>
                <a:spcPct val="100000"/>
              </a:lnSpc>
              <a:spcAft>
                <a:spcPts val="500"/>
              </a:spcAft>
              <a:buClrTx/>
              <a:buSzTx/>
              <a:buNone/>
            </a:pPr>
            <a:r>
              <a:rPr lang="fi-FI" altLang="fi-FI" sz="1800">
                <a:solidFill>
                  <a:schemeClr val="tx1"/>
                </a:solidFill>
              </a:rPr>
              <a:t>Siis: Liisa on kala. </a:t>
            </a:r>
          </a:p>
          <a:p>
            <a:pPr>
              <a:lnSpc>
                <a:spcPct val="100000"/>
              </a:lnSpc>
              <a:spcBef>
                <a:spcPts val="1200"/>
              </a:spcBef>
              <a:spcAft>
                <a:spcPts val="500"/>
              </a:spcAft>
              <a:buClrTx/>
              <a:buSzTx/>
              <a:buFont typeface="Arial" panose="020B0604020202020204" pitchFamily="34" charset="0"/>
              <a:buChar char="•"/>
            </a:pPr>
            <a:r>
              <a:rPr lang="fi-FI" altLang="fi-FI">
                <a:solidFill>
                  <a:schemeClr val="tx1"/>
                </a:solidFill>
              </a:rPr>
              <a:t>Jos (ja vain jos) deduktion premissit ovat tosia, täytyy johtopäätöksenkin olla välttämättä tosi.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/>
                                        <p:tgtEl>
                                          <p:spTgt spid="50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15" dur="500"/>
                                        <p:tgtEl>
                                          <p:spTgt spid="50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440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26" dur="500"/>
                                        <p:tgtEl>
                                          <p:spTgt spid="440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440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440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440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/>
                                        <p:tgtEl>
                                          <p:spTgt spid="4403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43" dur="500"/>
                                        <p:tgtEl>
                                          <p:spTgt spid="4403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Otsikko 1">
            <a:extLst>
              <a:ext uri="{FF2B5EF4-FFF2-40B4-BE49-F238E27FC236}">
                <a16:creationId xmlns:a16="http://schemas.microsoft.com/office/drawing/2014/main" id="{A504F3DB-2F7A-5883-B911-A59B482F25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33600" y="228600"/>
            <a:ext cx="8153400" cy="838200"/>
          </a:xfrm>
        </p:spPr>
        <p:txBody>
          <a:bodyPr/>
          <a:lstStyle/>
          <a:p>
            <a:r>
              <a:rPr lang="fi-FI" altLang="fi-FI" sz="2700">
                <a:latin typeface="Arial" panose="020B0604020202020204" pitchFamily="34" charset="0"/>
                <a:cs typeface="Arial" panose="020B0604020202020204" pitchFamily="34" charset="0"/>
              </a:rPr>
              <a:t>ARVIOI PÄÄTELMIEN LOOGISTA PÄTEVYYTTÄ:</a:t>
            </a:r>
          </a:p>
        </p:txBody>
      </p:sp>
      <p:sp>
        <p:nvSpPr>
          <p:cNvPr id="41987" name="Sisällön paikkamerkki 2">
            <a:extLst>
              <a:ext uri="{FF2B5EF4-FFF2-40B4-BE49-F238E27FC236}">
                <a16:creationId xmlns:a16="http://schemas.microsoft.com/office/drawing/2014/main" id="{0349D4FE-BC6D-6F73-0BF6-978E162FBF91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2209800" y="1371600"/>
            <a:ext cx="3886200" cy="2133600"/>
          </a:xfrm>
        </p:spPr>
        <p:txBody>
          <a:bodyPr/>
          <a:lstStyle/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AutoNum type="arabicPeriod"/>
            </a:pPr>
            <a:r>
              <a:rPr lang="fi-FI" altLang="fi-FI" sz="2200">
                <a:latin typeface="Arial" panose="020B0604020202020204" pitchFamily="34" charset="0"/>
                <a:cs typeface="Arial" panose="020B0604020202020204" pitchFamily="34" charset="0"/>
              </a:rPr>
              <a:t>Oppikirjassa lukee, että Sokrates oli filosofi.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AutoNum type="arabicPeriod"/>
            </a:pPr>
            <a:r>
              <a:rPr lang="fi-FI" altLang="fi-FI" sz="2200">
                <a:latin typeface="Arial" panose="020B0604020202020204" pitchFamily="34" charset="0"/>
                <a:cs typeface="Arial" panose="020B0604020202020204" pitchFamily="34" charset="0"/>
              </a:rPr>
              <a:t>Oppikirjat ovat yleensä luotettavia. 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None/>
            </a:pPr>
            <a:r>
              <a:rPr lang="fi-FI" altLang="fi-FI" sz="2200">
                <a:latin typeface="Arial" panose="020B0604020202020204" pitchFamily="34" charset="0"/>
                <a:cs typeface="Arial" panose="020B0604020202020204" pitchFamily="34" charset="0"/>
              </a:rPr>
              <a:t>Siis: Sokrates oli filosofi.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None/>
            </a:pPr>
            <a:endParaRPr lang="fi-FI" altLang="fi-FI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None/>
            </a:pPr>
            <a:endParaRPr lang="fi-FI" altLang="fi-FI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None/>
            </a:pPr>
            <a:endParaRPr lang="fi-FI" altLang="fi-FI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isällön paikkamerkki 2">
            <a:extLst>
              <a:ext uri="{FF2B5EF4-FFF2-40B4-BE49-F238E27FC236}">
                <a16:creationId xmlns:a16="http://schemas.microsoft.com/office/drawing/2014/main" id="{B3657BA5-4713-876A-13D8-56478D307318}"/>
              </a:ext>
            </a:extLst>
          </p:cNvPr>
          <p:cNvSpPr txBox="1">
            <a:spLocks/>
          </p:cNvSpPr>
          <p:nvPr/>
        </p:nvSpPr>
        <p:spPr bwMode="auto">
          <a:xfrm>
            <a:off x="6400800" y="1371600"/>
            <a:ext cx="3886200" cy="198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28224" rIns="0" bIns="0"/>
          <a:lstStyle>
            <a:lvl1pPr marL="457200" indent="-457200">
              <a:lnSpc>
                <a:spcPct val="93000"/>
              </a:lnSpc>
              <a:spcAft>
                <a:spcPts val="14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>
              <a:lnSpc>
                <a:spcPct val="93000"/>
              </a:lnSpc>
              <a:spcAft>
                <a:spcPts val="113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2pPr>
            <a:lvl3pPr>
              <a:lnSpc>
                <a:spcPct val="93000"/>
              </a:lnSpc>
              <a:spcAft>
                <a:spcPts val="8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3pPr>
            <a:lvl4pPr>
              <a:lnSpc>
                <a:spcPct val="93000"/>
              </a:lnSpc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–"/>
              <a:defRPr sz="16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4pPr>
            <a:lvl5pPr>
              <a:lnSpc>
                <a:spcPct val="93000"/>
              </a:lnSpc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9pPr>
          </a:lstStyle>
          <a:p>
            <a:pPr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AutoNum type="arabicPeriod"/>
            </a:pPr>
            <a:r>
              <a:rPr lang="fi-FI" altLang="fi-FI" sz="2200"/>
              <a:t>Ihmiset ovat nisäkkäitä.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AutoNum type="arabicPeriod"/>
            </a:pPr>
            <a:r>
              <a:rPr lang="fi-FI" altLang="fi-FI" sz="2200"/>
              <a:t>Liisa on nisäkäs.</a:t>
            </a:r>
          </a:p>
          <a:p>
            <a:pPr>
              <a:spcBef>
                <a:spcPts val="600"/>
              </a:spcBef>
              <a:spcAft>
                <a:spcPts val="600"/>
              </a:spcAft>
              <a:buNone/>
            </a:pPr>
            <a:r>
              <a:rPr lang="fi-FI" altLang="fi-FI" sz="2200"/>
              <a:t>Siis: Liisa on ihminen.</a:t>
            </a:r>
          </a:p>
          <a:p>
            <a:pPr>
              <a:spcBef>
                <a:spcPts val="600"/>
              </a:spcBef>
              <a:spcAft>
                <a:spcPts val="600"/>
              </a:spcAft>
              <a:buNone/>
            </a:pPr>
            <a:endParaRPr lang="fi-FI" altLang="fi-FI"/>
          </a:p>
          <a:p>
            <a:pPr>
              <a:spcBef>
                <a:spcPts val="600"/>
              </a:spcBef>
              <a:spcAft>
                <a:spcPts val="600"/>
              </a:spcAft>
              <a:buNone/>
            </a:pPr>
            <a:endParaRPr lang="fi-FI" altLang="fi-FI"/>
          </a:p>
          <a:p>
            <a:pPr>
              <a:spcBef>
                <a:spcPts val="600"/>
              </a:spcBef>
              <a:spcAft>
                <a:spcPts val="600"/>
              </a:spcAft>
              <a:buNone/>
            </a:pPr>
            <a:endParaRPr lang="fi-FI" altLang="fi-FI"/>
          </a:p>
        </p:txBody>
      </p:sp>
      <p:sp>
        <p:nvSpPr>
          <p:cNvPr id="5" name="Tekstiruutu 4">
            <a:extLst>
              <a:ext uri="{FF2B5EF4-FFF2-40B4-BE49-F238E27FC236}">
                <a16:creationId xmlns:a16="http://schemas.microsoft.com/office/drawing/2014/main" id="{D86D12E9-5F07-BADB-B044-AC65A9A270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9800" y="3810001"/>
            <a:ext cx="3886200" cy="2246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>
              <a:lnSpc>
                <a:spcPct val="93000"/>
              </a:lnSpc>
              <a:spcAft>
                <a:spcPts val="14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>
              <a:lnSpc>
                <a:spcPct val="93000"/>
              </a:lnSpc>
              <a:spcAft>
                <a:spcPts val="113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2pPr>
            <a:lvl3pPr>
              <a:lnSpc>
                <a:spcPct val="93000"/>
              </a:lnSpc>
              <a:spcAft>
                <a:spcPts val="8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3pPr>
            <a:lvl4pPr>
              <a:lnSpc>
                <a:spcPct val="93000"/>
              </a:lnSpc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–"/>
              <a:defRPr sz="16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4pPr>
            <a:lvl5pPr>
              <a:lnSpc>
                <a:spcPct val="93000"/>
              </a:lnSpc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AutoNum type="arabicPeriod"/>
            </a:pPr>
            <a:r>
              <a:rPr lang="fi-FI" altLang="fi-FI" sz="2200">
                <a:solidFill>
                  <a:schemeClr val="tx1"/>
                </a:solidFill>
              </a:rPr>
              <a:t>Jos ulkona sataa, siellä tuulee.</a:t>
            </a: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AutoNum type="arabicPeriod"/>
            </a:pPr>
            <a:r>
              <a:rPr lang="fi-FI" altLang="fi-FI" sz="2200">
                <a:solidFill>
                  <a:schemeClr val="tx1"/>
                </a:solidFill>
              </a:rPr>
              <a:t>Ulkona ei sada. </a:t>
            </a: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None/>
            </a:pPr>
            <a:r>
              <a:rPr lang="fi-FI" altLang="fi-FI" sz="2200">
                <a:solidFill>
                  <a:schemeClr val="tx1"/>
                </a:solidFill>
              </a:rPr>
              <a:t>Siis: Ulkona ei tuule.</a:t>
            </a: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None/>
            </a:pPr>
            <a:endParaRPr lang="fi-FI" altLang="fi-FI" sz="2200">
              <a:solidFill>
                <a:schemeClr val="tx1"/>
              </a:solidFill>
            </a:endParaRPr>
          </a:p>
        </p:txBody>
      </p:sp>
      <p:sp>
        <p:nvSpPr>
          <p:cNvPr id="6" name="Tekstiruutu 5">
            <a:extLst>
              <a:ext uri="{FF2B5EF4-FFF2-40B4-BE49-F238E27FC236}">
                <a16:creationId xmlns:a16="http://schemas.microsoft.com/office/drawing/2014/main" id="{F99BB2FA-C68C-4A53-1B9F-30D5ECBE01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11900" y="3789363"/>
            <a:ext cx="3886200" cy="2671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>
              <a:lnSpc>
                <a:spcPct val="93000"/>
              </a:lnSpc>
              <a:spcAft>
                <a:spcPts val="14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>
              <a:lnSpc>
                <a:spcPct val="93000"/>
              </a:lnSpc>
              <a:spcAft>
                <a:spcPts val="113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2pPr>
            <a:lvl3pPr>
              <a:lnSpc>
                <a:spcPct val="93000"/>
              </a:lnSpc>
              <a:spcAft>
                <a:spcPts val="8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3pPr>
            <a:lvl4pPr>
              <a:lnSpc>
                <a:spcPct val="93000"/>
              </a:lnSpc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–"/>
              <a:defRPr sz="16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4pPr>
            <a:lvl5pPr>
              <a:lnSpc>
                <a:spcPct val="93000"/>
              </a:lnSpc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AutoNum type="arabicPeriod"/>
            </a:pPr>
            <a:r>
              <a:rPr lang="fi-FI" altLang="fi-FI" sz="2200"/>
              <a:t>Jos syön puuroa, voin hyvin.</a:t>
            </a: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AutoNum type="arabicPeriod"/>
            </a:pPr>
            <a:r>
              <a:rPr lang="fi-FI" altLang="fi-FI" sz="2200"/>
              <a:t>Voin hyvin.</a:t>
            </a: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fi-FI" altLang="fi-FI" sz="2200"/>
              <a:t>Siis: Olen syönyt puuroa.</a:t>
            </a:r>
          </a:p>
          <a:p>
            <a:pPr>
              <a:spcBef>
                <a:spcPts val="600"/>
              </a:spcBef>
              <a:spcAft>
                <a:spcPts val="600"/>
              </a:spcAft>
              <a:buNone/>
            </a:pPr>
            <a:endParaRPr lang="fi-FI" altLang="fi-FI" sz="2200"/>
          </a:p>
          <a:p>
            <a:pPr>
              <a:lnSpc>
                <a:spcPct val="100000"/>
              </a:lnSpc>
              <a:spcAft>
                <a:spcPts val="600"/>
              </a:spcAft>
              <a:buClrTx/>
              <a:buSzTx/>
              <a:buNone/>
            </a:pPr>
            <a:endParaRPr lang="fi-FI" altLang="fi-FI" sz="220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19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19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19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419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86" grpId="0"/>
      <p:bldP spid="41987" grpId="0"/>
      <p:bldP spid="4" grpId="0"/>
      <p:bldP spid="5" grpId="0"/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>
            <a:extLst>
              <a:ext uri="{FF2B5EF4-FFF2-40B4-BE49-F238E27FC236}">
                <a16:creationId xmlns:a16="http://schemas.microsoft.com/office/drawing/2014/main" id="{E2421748-16EF-4782-EFEE-F4F0CC6D067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09800" y="228600"/>
            <a:ext cx="8153400" cy="762000"/>
          </a:xfrm>
        </p:spPr>
        <p:txBody>
          <a:bodyPr/>
          <a:lstStyle/>
          <a:p>
            <a:r>
              <a:rPr lang="fi-FI" altLang="fi-FI">
                <a:latin typeface="Arial" panose="020B0604020202020204" pitchFamily="34" charset="0"/>
                <a:cs typeface="Arial" panose="020B0604020202020204" pitchFamily="34" charset="0"/>
              </a:rPr>
              <a:t>INDUKTIIVINEN PÄÄTTELY</a:t>
            </a:r>
          </a:p>
        </p:txBody>
      </p:sp>
      <p:sp>
        <p:nvSpPr>
          <p:cNvPr id="44035" name="Rectangle 3">
            <a:extLst>
              <a:ext uri="{FF2B5EF4-FFF2-40B4-BE49-F238E27FC236}">
                <a16:creationId xmlns:a16="http://schemas.microsoft.com/office/drawing/2014/main" id="{AB776294-E2FF-8FFC-D902-6FC790B09A2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209800" y="1066800"/>
            <a:ext cx="8001000" cy="5334000"/>
          </a:xfrm>
        </p:spPr>
        <p:txBody>
          <a:bodyPr>
            <a:normAutofit lnSpcReduction="10000"/>
          </a:bodyPr>
          <a:lstStyle/>
          <a:p>
            <a:r>
              <a:rPr lang="fi-FI" altLang="fi-FI">
                <a:latin typeface="Arial" panose="020B0604020202020204" pitchFamily="34" charset="0"/>
                <a:cs typeface="Arial" panose="020B0604020202020204" pitchFamily="34" charset="0"/>
              </a:rPr>
              <a:t>Induktiossa yksittäistapauksista päätellään yleinen väittämä: </a:t>
            </a:r>
          </a:p>
          <a:p>
            <a:pPr marL="1314450" lvl="2" indent="-457200">
              <a:buFont typeface="Arial" panose="020B0604020202020204" pitchFamily="34" charset="0"/>
              <a:buAutoNum type="arabicPeriod"/>
            </a:pPr>
            <a:r>
              <a:rPr lang="fi-FI" altLang="fi-FI">
                <a:latin typeface="Arial" panose="020B0604020202020204" pitchFamily="34" charset="0"/>
                <a:cs typeface="Arial" panose="020B0604020202020204" pitchFamily="34" charset="0"/>
              </a:rPr>
              <a:t>Kivenmurikka putosi maahan.</a:t>
            </a:r>
          </a:p>
          <a:p>
            <a:pPr marL="1314450" lvl="2" indent="-457200">
              <a:buFont typeface="Arial" panose="020B0604020202020204" pitchFamily="34" charset="0"/>
              <a:buAutoNum type="arabicPeriod"/>
            </a:pPr>
            <a:r>
              <a:rPr lang="fi-FI" altLang="fi-FI">
                <a:latin typeface="Arial" panose="020B0604020202020204" pitchFamily="34" charset="0"/>
                <a:cs typeface="Arial" panose="020B0604020202020204" pitchFamily="34" charset="0"/>
              </a:rPr>
              <a:t>Rautakuula putosi maahan.</a:t>
            </a:r>
          </a:p>
          <a:p>
            <a:pPr marL="1314450" lvl="2" indent="-457200">
              <a:buFont typeface="Arial" panose="020B0604020202020204" pitchFamily="34" charset="0"/>
              <a:buAutoNum type="arabicPeriod"/>
            </a:pPr>
            <a:r>
              <a:rPr lang="fi-FI" altLang="fi-FI">
                <a:latin typeface="Arial" panose="020B0604020202020204" pitchFamily="34" charset="0"/>
                <a:cs typeface="Arial" panose="020B0604020202020204" pitchFamily="34" charset="0"/>
              </a:rPr>
              <a:t>Laskuvarjohyppääjä putosi maahan. </a:t>
            </a:r>
          </a:p>
          <a:p>
            <a:pPr marL="1314450" lvl="2" indent="-457200">
              <a:buFont typeface="Arial" panose="020B0604020202020204" pitchFamily="34" charset="0"/>
              <a:buAutoNum type="arabicPeriod"/>
            </a:pPr>
            <a:r>
              <a:rPr lang="fi-FI" altLang="fi-FI">
                <a:latin typeface="Arial" panose="020B0604020202020204" pitchFamily="34" charset="0"/>
                <a:cs typeface="Arial" panose="020B0604020202020204" pitchFamily="34" charset="0"/>
              </a:rPr>
              <a:t>Lehti putosi maahan.</a:t>
            </a:r>
          </a:p>
          <a:p>
            <a:pPr marL="1314450" lvl="2" indent="-457200">
              <a:buFont typeface="Arial" panose="020B0604020202020204" pitchFamily="34" charset="0"/>
              <a:buAutoNum type="arabicPeriod"/>
            </a:pPr>
            <a:r>
              <a:rPr lang="fi-FI" altLang="fi-FI">
                <a:latin typeface="Arial" panose="020B0604020202020204" pitchFamily="34" charset="0"/>
                <a:cs typeface="Arial" panose="020B0604020202020204" pitchFamily="34" charset="0"/>
              </a:rPr>
              <a:t>Jne.</a:t>
            </a:r>
          </a:p>
          <a:p>
            <a:pPr marL="1314450" lvl="2" indent="-457200">
              <a:buNone/>
            </a:pPr>
            <a:r>
              <a:rPr lang="fi-FI" altLang="fi-FI">
                <a:latin typeface="Arial" panose="020B0604020202020204" pitchFamily="34" charset="0"/>
                <a:cs typeface="Arial" panose="020B0604020202020204" pitchFamily="34" charset="0"/>
              </a:rPr>
              <a:t>Siis: Kaikki painavat kappaleet putoavat maahan.</a:t>
            </a:r>
          </a:p>
          <a:p>
            <a:pPr>
              <a:spcBef>
                <a:spcPts val="600"/>
              </a:spcBef>
            </a:pPr>
            <a:r>
              <a:rPr lang="fi-FI" altLang="fi-FI">
                <a:latin typeface="Arial" panose="020B0604020202020204" pitchFamily="34" charset="0"/>
                <a:cs typeface="Arial" panose="020B0604020202020204" pitchFamily="34" charset="0"/>
              </a:rPr>
              <a:t>Yksittäistapaukset voidaan koota yhteen premissiin:</a:t>
            </a:r>
          </a:p>
          <a:p>
            <a:pPr marL="1314450" lvl="2" indent="-457200">
              <a:buFont typeface="Arial" panose="020B0604020202020204" pitchFamily="34" charset="0"/>
              <a:buAutoNum type="arabicPeriod"/>
            </a:pPr>
            <a:r>
              <a:rPr lang="fi-FI" altLang="fi-FI">
                <a:latin typeface="Arial" panose="020B0604020202020204" pitchFamily="34" charset="0"/>
                <a:cs typeface="Arial" panose="020B0604020202020204" pitchFamily="34" charset="0"/>
              </a:rPr>
              <a:t>Kaikki tähän saakka havaitut painavat kappaleet ovat pudonneet maahan.</a:t>
            </a:r>
          </a:p>
          <a:p>
            <a:pPr marL="1314450" lvl="2" indent="-457200">
              <a:buNone/>
            </a:pPr>
            <a:r>
              <a:rPr lang="fi-FI" altLang="fi-FI">
                <a:latin typeface="Arial" panose="020B0604020202020204" pitchFamily="34" charset="0"/>
                <a:cs typeface="Arial" panose="020B0604020202020204" pitchFamily="34" charset="0"/>
              </a:rPr>
              <a:t>Siis: Kaikki painavat kappaleet putoavat maahan.</a:t>
            </a:r>
          </a:p>
          <a:p>
            <a:pPr>
              <a:spcBef>
                <a:spcPts val="600"/>
              </a:spcBef>
            </a:pPr>
            <a:r>
              <a:rPr lang="fi-FI" altLang="fi-FI">
                <a:latin typeface="Arial" panose="020B0604020202020204" pitchFamily="34" charset="0"/>
                <a:cs typeface="Arial" panose="020B0604020202020204" pitchFamily="34" charset="0"/>
              </a:rPr>
              <a:t>Induktio ei ole loogisesti pätevä, sillä johtopäätös ei seuraa premisseistä välttämättä.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30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30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30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0" grpId="0"/>
      <p:bldP spid="44035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B7FBEA9-16D0-7EB2-0054-691EA48B93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altLang="fi-FI">
                <a:latin typeface="Arial" panose="020B0604020202020204" pitchFamily="34" charset="0"/>
                <a:cs typeface="Arial" panose="020B0604020202020204" pitchFamily="34" charset="0"/>
              </a:rPr>
              <a:t>DEDUKTION JA INDUKTION ERO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B4BB4F95-22C2-D8A0-8EAF-ECF4762A3E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51088" y="1295401"/>
            <a:ext cx="7859712" cy="4981575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fi-FI" altLang="fi-FI" b="1">
                <a:latin typeface="Arial" panose="020B0604020202020204" pitchFamily="34" charset="0"/>
                <a:cs typeface="Arial" panose="020B0604020202020204" pitchFamily="34" charset="0"/>
              </a:rPr>
              <a:t>Deduktio:</a:t>
            </a:r>
          </a:p>
          <a:p>
            <a:pPr>
              <a:spcBef>
                <a:spcPts val="600"/>
              </a:spcBef>
              <a:buNone/>
            </a:pPr>
            <a:r>
              <a:rPr lang="fi-FI" altLang="fi-FI">
                <a:latin typeface="Arial" panose="020B0604020202020204" pitchFamily="34" charset="0"/>
                <a:cs typeface="Arial" panose="020B0604020202020204" pitchFamily="34" charset="0"/>
              </a:rPr>
              <a:t>	1. Ferrarit ovat huonoja autoja.</a:t>
            </a:r>
          </a:p>
          <a:p>
            <a:pPr>
              <a:spcBef>
                <a:spcPts val="600"/>
              </a:spcBef>
              <a:buNone/>
            </a:pPr>
            <a:r>
              <a:rPr lang="fi-FI" altLang="fi-FI">
                <a:latin typeface="Arial" panose="020B0604020202020204" pitchFamily="34" charset="0"/>
                <a:cs typeface="Arial" panose="020B0604020202020204" pitchFamily="34" charset="0"/>
              </a:rPr>
              <a:t>	2. Jessellä on Ferrari.</a:t>
            </a:r>
          </a:p>
          <a:p>
            <a:pPr>
              <a:spcBef>
                <a:spcPts val="600"/>
              </a:spcBef>
              <a:buNone/>
            </a:pPr>
            <a:r>
              <a:rPr lang="fi-FI" altLang="fi-FI">
                <a:latin typeface="Arial" panose="020B0604020202020204" pitchFamily="34" charset="0"/>
                <a:cs typeface="Arial" panose="020B0604020202020204" pitchFamily="34" charset="0"/>
              </a:rPr>
              <a:t>	Siis: Jessellä on huono auto.</a:t>
            </a:r>
          </a:p>
          <a:p>
            <a:pPr>
              <a:spcBef>
                <a:spcPts val="600"/>
              </a:spcBef>
              <a:buNone/>
            </a:pPr>
            <a:endParaRPr lang="fi-FI" altLang="fi-FI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600"/>
              </a:spcBef>
            </a:pPr>
            <a:r>
              <a:rPr lang="fi-FI" altLang="fi-FI" b="1">
                <a:latin typeface="Arial" panose="020B0604020202020204" pitchFamily="34" charset="0"/>
                <a:cs typeface="Arial" panose="020B0604020202020204" pitchFamily="34" charset="0"/>
              </a:rPr>
              <a:t>Induktio:</a:t>
            </a:r>
          </a:p>
          <a:p>
            <a:pPr>
              <a:spcBef>
                <a:spcPts val="600"/>
              </a:spcBef>
              <a:buNone/>
            </a:pPr>
            <a:r>
              <a:rPr lang="fi-FI" altLang="fi-FI">
                <a:latin typeface="Arial" panose="020B0604020202020204" pitchFamily="34" charset="0"/>
                <a:cs typeface="Arial" panose="020B0604020202020204" pitchFamily="34" charset="0"/>
              </a:rPr>
              <a:t>	1. Jessellä on Ferrari.</a:t>
            </a:r>
          </a:p>
          <a:p>
            <a:pPr>
              <a:spcBef>
                <a:spcPts val="600"/>
              </a:spcBef>
              <a:buNone/>
            </a:pPr>
            <a:r>
              <a:rPr lang="fi-FI" altLang="fi-FI">
                <a:latin typeface="Arial" panose="020B0604020202020204" pitchFamily="34" charset="0"/>
                <a:cs typeface="Arial" panose="020B0604020202020204" pitchFamily="34" charset="0"/>
              </a:rPr>
              <a:t>	2. Jessellä on huono auto.</a:t>
            </a:r>
          </a:p>
          <a:p>
            <a:pPr>
              <a:spcBef>
                <a:spcPts val="600"/>
              </a:spcBef>
              <a:buNone/>
            </a:pPr>
            <a:r>
              <a:rPr lang="fi-FI" altLang="fi-FI">
                <a:latin typeface="Arial" panose="020B0604020202020204" pitchFamily="34" charset="0"/>
                <a:cs typeface="Arial" panose="020B0604020202020204" pitchFamily="34" charset="0"/>
              </a:rPr>
              <a:t>	Siis: Ferrarit ovat huonoja.</a:t>
            </a:r>
          </a:p>
          <a:p>
            <a:pPr>
              <a:spcBef>
                <a:spcPts val="600"/>
              </a:spcBef>
              <a:buNone/>
            </a:pPr>
            <a:r>
              <a:rPr lang="fi-FI" altLang="fi-FI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</TotalTime>
  <Words>891</Words>
  <Application>Microsoft Office PowerPoint</Application>
  <PresentationFormat>Laajakuva</PresentationFormat>
  <Paragraphs>144</Paragraphs>
  <Slides>14</Slides>
  <Notes>1</Notes>
  <HiddenSlides>0</HiddenSlides>
  <MMClips>0</MMClips>
  <ScaleCrop>false</ScaleCrop>
  <HeadingPairs>
    <vt:vector size="6" baseType="variant">
      <vt:variant>
        <vt:lpstr>Käytetyt fontit</vt:lpstr>
      </vt:variant>
      <vt:variant>
        <vt:i4>4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14</vt:i4>
      </vt:variant>
    </vt:vector>
  </HeadingPairs>
  <TitlesOfParts>
    <vt:vector size="19" baseType="lpstr">
      <vt:lpstr>Aptos</vt:lpstr>
      <vt:lpstr>Aptos Display</vt:lpstr>
      <vt:lpstr>Arial</vt:lpstr>
      <vt:lpstr>Times New Roman</vt:lpstr>
      <vt:lpstr>Office-teema</vt:lpstr>
      <vt:lpstr>PowerPoint-esitys</vt:lpstr>
      <vt:lpstr>ARGUMENTTI JA PÄÄTELMÄ</vt:lpstr>
      <vt:lpstr>MUODOSTA SEURAAVISTA ARGUMENTEISTA PÄÄTELMÄ JA ARVIOI PÄÄTELMÄN PÄTEVYYTTÄ:</vt:lpstr>
      <vt:lpstr>ARGUMENTIN ARVIOINNIN VAIHEET </vt:lpstr>
      <vt:lpstr>LOOGISESTI PÄTEVÄ PÄÄTTELY </vt:lpstr>
      <vt:lpstr>LOOGISESTI PÄTEVÄ PÄÄTTELY </vt:lpstr>
      <vt:lpstr>ARVIOI PÄÄTELMIEN LOOGISTA PÄTEVYYTTÄ:</vt:lpstr>
      <vt:lpstr>INDUKTIIVINEN PÄÄTTELY</vt:lpstr>
      <vt:lpstr>DEDUKTION JA INDUKTION ERO</vt:lpstr>
      <vt:lpstr>INDUKTION ONGELMA</vt:lpstr>
      <vt:lpstr>VIRHEPÄÄTELMÄT   </vt:lpstr>
      <vt:lpstr>ESIMERKKEJÄ VIRHEPÄÄTELMISTÄ:</vt:lpstr>
      <vt:lpstr>FILOSOFINEN KÄSITEANALYYSI</vt:lpstr>
      <vt:lpstr>HARJOITA KÄSITEANALYYSIÄ: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Roms Jochen</dc:creator>
  <cp:lastModifiedBy>Roms Jochen</cp:lastModifiedBy>
  <cp:revision>1</cp:revision>
  <dcterms:created xsi:type="dcterms:W3CDTF">2024-08-22T07:41:56Z</dcterms:created>
  <dcterms:modified xsi:type="dcterms:W3CDTF">2024-08-22T11:12:26Z</dcterms:modified>
</cp:coreProperties>
</file>