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7" autoAdjust="0"/>
    <p:restoredTop sz="94660"/>
  </p:normalViewPr>
  <p:slideViewPr>
    <p:cSldViewPr snapToGrid="0">
      <p:cViewPr varScale="1">
        <p:scale>
          <a:sx n="88" d="100"/>
          <a:sy n="88" d="100"/>
        </p:scale>
        <p:origin x="26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 smtClean="0"/>
              <a:t>Muokkaa perustyyl. napsautt.</a:t>
            </a:r>
            <a:endParaRPr lang="en-GB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en-GB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7C3FF-B9C7-4357-A027-E0544541986A}" type="datetimeFigureOut">
              <a:rPr lang="en-GB" smtClean="0"/>
              <a:t>15/11/2021</a:t>
            </a:fld>
            <a:endParaRPr lang="en-GB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7F442-7188-4BB0-A29B-58DB49F558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61858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GB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GB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7C3FF-B9C7-4357-A027-E0544541986A}" type="datetimeFigureOut">
              <a:rPr lang="en-GB" smtClean="0"/>
              <a:t>15/11/2021</a:t>
            </a:fld>
            <a:endParaRPr lang="en-GB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7F442-7188-4BB0-A29B-58DB49F558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24115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en-GB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GB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7C3FF-B9C7-4357-A027-E0544541986A}" type="datetimeFigureOut">
              <a:rPr lang="en-GB" smtClean="0"/>
              <a:t>15/11/2021</a:t>
            </a:fld>
            <a:endParaRPr lang="en-GB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7F442-7188-4BB0-A29B-58DB49F558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99993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GB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GB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7C3FF-B9C7-4357-A027-E0544541986A}" type="datetimeFigureOut">
              <a:rPr lang="en-GB" smtClean="0"/>
              <a:t>15/11/2021</a:t>
            </a:fld>
            <a:endParaRPr lang="en-GB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7F442-7188-4BB0-A29B-58DB49F558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28285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 smtClean="0"/>
              <a:t>Muokkaa perustyyl. napsautt.</a:t>
            </a:r>
            <a:endParaRPr lang="en-GB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7C3FF-B9C7-4357-A027-E0544541986A}" type="datetimeFigureOut">
              <a:rPr lang="en-GB" smtClean="0"/>
              <a:t>15/11/2021</a:t>
            </a:fld>
            <a:endParaRPr lang="en-GB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7F442-7188-4BB0-A29B-58DB49F558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36720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GB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GB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GB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7C3FF-B9C7-4357-A027-E0544541986A}" type="datetimeFigureOut">
              <a:rPr lang="en-GB" smtClean="0"/>
              <a:t>15/11/2021</a:t>
            </a:fld>
            <a:endParaRPr lang="en-GB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7F442-7188-4BB0-A29B-58DB49F558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41289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en-GB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GB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GB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7C3FF-B9C7-4357-A027-E0544541986A}" type="datetimeFigureOut">
              <a:rPr lang="en-GB" smtClean="0"/>
              <a:t>15/11/2021</a:t>
            </a:fld>
            <a:endParaRPr lang="en-GB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7F442-7188-4BB0-A29B-58DB49F558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09586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GB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7C3FF-B9C7-4357-A027-E0544541986A}" type="datetimeFigureOut">
              <a:rPr lang="en-GB" smtClean="0"/>
              <a:t>15/11/2021</a:t>
            </a:fld>
            <a:endParaRPr lang="en-GB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7F442-7188-4BB0-A29B-58DB49F558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36752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7C3FF-B9C7-4357-A027-E0544541986A}" type="datetimeFigureOut">
              <a:rPr lang="en-GB" smtClean="0"/>
              <a:t>15/11/2021</a:t>
            </a:fld>
            <a:endParaRPr lang="en-GB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7F442-7188-4BB0-A29B-58DB49F558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6049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en-GB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GB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7C3FF-B9C7-4357-A027-E0544541986A}" type="datetimeFigureOut">
              <a:rPr lang="en-GB" smtClean="0"/>
              <a:t>15/11/2021</a:t>
            </a:fld>
            <a:endParaRPr lang="en-GB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7F442-7188-4BB0-A29B-58DB49F558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64092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en-GB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7C3FF-B9C7-4357-A027-E0544541986A}" type="datetimeFigureOut">
              <a:rPr lang="en-GB" smtClean="0"/>
              <a:t>15/11/2021</a:t>
            </a:fld>
            <a:endParaRPr lang="en-GB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7F442-7188-4BB0-A29B-58DB49F558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74110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en-GB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GB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C7C3FF-B9C7-4357-A027-E0544541986A}" type="datetimeFigureOut">
              <a:rPr lang="en-GB" smtClean="0"/>
              <a:t>15/11/2021</a:t>
            </a:fld>
            <a:endParaRPr lang="en-GB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B7F442-7188-4BB0-A29B-58DB49F558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43536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153885"/>
          </a:xfrm>
        </p:spPr>
        <p:txBody>
          <a:bodyPr/>
          <a:lstStyle/>
          <a:p>
            <a:r>
              <a:rPr lang="en-GB" b="1" dirty="0" smtClean="0"/>
              <a:t>Describing people: compound adjectives</a:t>
            </a:r>
            <a:endParaRPr lang="en-GB" b="1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38200" y="870857"/>
            <a:ext cx="10515600" cy="5812971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AutoNum type="arabicPeriod"/>
            </a:pPr>
            <a:r>
              <a:rPr lang="en-GB" dirty="0" smtClean="0"/>
              <a:t>generous-spirited – “</a:t>
            </a:r>
            <a:r>
              <a:rPr lang="en-GB" dirty="0" err="1" smtClean="0"/>
              <a:t>suurisydäminen</a:t>
            </a:r>
            <a:r>
              <a:rPr lang="en-GB" dirty="0" smtClean="0"/>
              <a:t>”</a:t>
            </a:r>
          </a:p>
          <a:p>
            <a:pPr marL="514350" indent="-514350">
              <a:buAutoNum type="arabicPeriod"/>
            </a:pPr>
            <a:r>
              <a:rPr lang="en-GB" dirty="0" smtClean="0"/>
              <a:t>Hard-hearted – </a:t>
            </a:r>
            <a:r>
              <a:rPr lang="en-GB" dirty="0" err="1" smtClean="0"/>
              <a:t>kovasydäminen</a:t>
            </a:r>
            <a:endParaRPr lang="en-GB" dirty="0" smtClean="0"/>
          </a:p>
          <a:p>
            <a:pPr marL="514350" indent="-514350">
              <a:buAutoNum type="arabicPeriod"/>
            </a:pPr>
            <a:r>
              <a:rPr lang="en-GB" dirty="0" smtClean="0"/>
              <a:t>Traditionally-minded – </a:t>
            </a:r>
            <a:r>
              <a:rPr lang="en-GB" dirty="0" err="1" smtClean="0"/>
              <a:t>perinteinen</a:t>
            </a:r>
            <a:endParaRPr lang="en-GB" dirty="0" smtClean="0"/>
          </a:p>
          <a:p>
            <a:pPr marL="514350" indent="-514350">
              <a:buAutoNum type="arabicPeriod"/>
            </a:pPr>
            <a:r>
              <a:rPr lang="en-GB" dirty="0" smtClean="0"/>
              <a:t>Weak-willed – “</a:t>
            </a:r>
            <a:r>
              <a:rPr lang="en-GB" dirty="0" err="1" smtClean="0"/>
              <a:t>heikkotahtoinen</a:t>
            </a:r>
            <a:r>
              <a:rPr lang="en-GB" dirty="0" smtClean="0"/>
              <a:t>” (</a:t>
            </a:r>
            <a:r>
              <a:rPr lang="en-GB" dirty="0" err="1" smtClean="0"/>
              <a:t>lujaluonteisen</a:t>
            </a:r>
            <a:r>
              <a:rPr lang="en-GB" dirty="0" smtClean="0"/>
              <a:t> </a:t>
            </a:r>
            <a:r>
              <a:rPr lang="en-GB" dirty="0" err="1" smtClean="0"/>
              <a:t>vastakohta</a:t>
            </a:r>
            <a:r>
              <a:rPr lang="en-GB" dirty="0" smtClean="0"/>
              <a:t>)</a:t>
            </a:r>
          </a:p>
          <a:p>
            <a:pPr marL="514350" indent="-514350">
              <a:buAutoNum type="arabicPeriod"/>
            </a:pPr>
            <a:r>
              <a:rPr lang="en-GB" dirty="0" smtClean="0"/>
              <a:t>Tight-fisted - </a:t>
            </a:r>
            <a:r>
              <a:rPr lang="en-GB" dirty="0" err="1" smtClean="0"/>
              <a:t>pihi</a:t>
            </a:r>
            <a:endParaRPr lang="en-GB" dirty="0" smtClean="0"/>
          </a:p>
          <a:p>
            <a:pPr marL="514350" indent="-514350">
              <a:buAutoNum type="arabicPeriod"/>
            </a:pPr>
            <a:r>
              <a:rPr lang="en-GB" dirty="0" smtClean="0"/>
              <a:t>Self-centred – </a:t>
            </a:r>
            <a:r>
              <a:rPr lang="en-GB" dirty="0" err="1" smtClean="0"/>
              <a:t>itsekeskeinen</a:t>
            </a:r>
            <a:endParaRPr lang="en-GB" dirty="0" smtClean="0"/>
          </a:p>
          <a:p>
            <a:pPr marL="514350" indent="-514350">
              <a:buAutoNum type="arabicPeriod"/>
            </a:pPr>
            <a:r>
              <a:rPr lang="en-GB" dirty="0" smtClean="0"/>
              <a:t>Short-tempered – </a:t>
            </a:r>
            <a:r>
              <a:rPr lang="en-GB" dirty="0" err="1" smtClean="0"/>
              <a:t>äkkipikainen</a:t>
            </a:r>
            <a:endParaRPr lang="en-GB" dirty="0" smtClean="0"/>
          </a:p>
          <a:p>
            <a:pPr marL="514350" indent="-514350">
              <a:buAutoNum type="arabicPeriod"/>
            </a:pPr>
            <a:r>
              <a:rPr lang="en-GB" dirty="0" smtClean="0"/>
              <a:t>Thin-skinned – </a:t>
            </a:r>
            <a:r>
              <a:rPr lang="en-GB" dirty="0" err="1" smtClean="0"/>
              <a:t>herkkänahkainen</a:t>
            </a:r>
            <a:endParaRPr lang="en-GB" dirty="0" smtClean="0"/>
          </a:p>
          <a:p>
            <a:pPr marL="514350" indent="-514350">
              <a:buAutoNum type="arabicPeriod"/>
            </a:pPr>
            <a:r>
              <a:rPr lang="en-GB" dirty="0" smtClean="0"/>
              <a:t>Long-winded – </a:t>
            </a:r>
            <a:r>
              <a:rPr lang="en-GB" dirty="0" err="1" smtClean="0"/>
              <a:t>pitkäveteinen</a:t>
            </a:r>
            <a:endParaRPr lang="en-GB" dirty="0" smtClean="0"/>
          </a:p>
          <a:p>
            <a:pPr marL="514350" indent="-514350">
              <a:buAutoNum type="arabicPeriod"/>
            </a:pPr>
            <a:r>
              <a:rPr lang="en-GB" dirty="0" smtClean="0"/>
              <a:t>Cool-headed – </a:t>
            </a:r>
            <a:r>
              <a:rPr lang="en-GB" dirty="0" err="1" smtClean="0"/>
              <a:t>järkevä</a:t>
            </a:r>
            <a:r>
              <a:rPr lang="en-GB" dirty="0" smtClean="0"/>
              <a:t>, </a:t>
            </a:r>
            <a:r>
              <a:rPr lang="en-GB" dirty="0" err="1" smtClean="0"/>
              <a:t>maltillinen</a:t>
            </a:r>
            <a:r>
              <a:rPr lang="en-GB" dirty="0" smtClean="0"/>
              <a:t> (</a:t>
            </a:r>
            <a:r>
              <a:rPr lang="en-GB" dirty="0" err="1" smtClean="0"/>
              <a:t>myös</a:t>
            </a:r>
            <a:r>
              <a:rPr lang="en-GB" dirty="0" smtClean="0"/>
              <a:t> ‘level-headed’)</a:t>
            </a:r>
          </a:p>
          <a:p>
            <a:pPr marL="514350" indent="-514350">
              <a:buAutoNum type="arabicPeriod"/>
            </a:pPr>
            <a:r>
              <a:rPr lang="en-GB" dirty="0" smtClean="0"/>
              <a:t>Dim-witted - </a:t>
            </a:r>
            <a:r>
              <a:rPr lang="en-GB" dirty="0" err="1" smtClean="0"/>
              <a:t>tyhmä</a:t>
            </a:r>
            <a:endParaRPr lang="en-GB" dirty="0" smtClean="0"/>
          </a:p>
          <a:p>
            <a:pPr marL="514350" indent="-514350">
              <a:buAutoNum type="arabicPeriod"/>
            </a:pPr>
            <a:r>
              <a:rPr lang="en-GB" dirty="0" smtClean="0"/>
              <a:t>Two-faced – </a:t>
            </a:r>
            <a:r>
              <a:rPr lang="en-GB" dirty="0" err="1" smtClean="0"/>
              <a:t>kaksinaamainen</a:t>
            </a:r>
            <a:endParaRPr lang="en-GB" dirty="0" smtClean="0"/>
          </a:p>
          <a:p>
            <a:pPr marL="514350" indent="-514350">
              <a:buAutoNum type="arabicPeriod"/>
            </a:pPr>
            <a:r>
              <a:rPr lang="en-GB" dirty="0" smtClean="0"/>
              <a:t>Absent-minded – </a:t>
            </a:r>
            <a:r>
              <a:rPr lang="en-GB" dirty="0" err="1" smtClean="0"/>
              <a:t>hajamielinen</a:t>
            </a:r>
            <a:endParaRPr lang="en-GB" dirty="0" smtClean="0"/>
          </a:p>
          <a:p>
            <a:pPr marL="514350" indent="-514350">
              <a:buAutoNum type="arabicPeriod"/>
            </a:pPr>
            <a:r>
              <a:rPr lang="en-GB" dirty="0" smtClean="0"/>
              <a:t>Ill-mannered – </a:t>
            </a:r>
            <a:r>
              <a:rPr lang="en-GB" dirty="0" err="1" smtClean="0"/>
              <a:t>huonotapainen</a:t>
            </a:r>
            <a:endParaRPr lang="en-GB" dirty="0" smtClean="0"/>
          </a:p>
          <a:p>
            <a:pPr marL="514350" indent="-514350">
              <a:buAutoNum type="arabicPeriod"/>
            </a:pPr>
            <a:r>
              <a:rPr lang="en-GB" dirty="0" smtClean="0"/>
              <a:t>Loud-mouthed – </a:t>
            </a:r>
            <a:r>
              <a:rPr lang="en-GB" dirty="0" err="1" smtClean="0"/>
              <a:t>suurisuinen</a:t>
            </a:r>
            <a:r>
              <a:rPr lang="en-GB" dirty="0" smtClean="0"/>
              <a:t>, </a:t>
            </a:r>
            <a:r>
              <a:rPr lang="en-GB" dirty="0" err="1" smtClean="0"/>
              <a:t>kovaääninen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429847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8200" y="152401"/>
            <a:ext cx="10515600" cy="1001485"/>
          </a:xfrm>
        </p:spPr>
        <p:txBody>
          <a:bodyPr/>
          <a:lstStyle/>
          <a:p>
            <a:r>
              <a:rPr lang="en-GB" b="1" dirty="0" smtClean="0"/>
              <a:t>Adverbs for emphasis – </a:t>
            </a:r>
            <a:r>
              <a:rPr lang="en-GB" b="1" dirty="0" err="1" smtClean="0"/>
              <a:t>huomaa</a:t>
            </a:r>
            <a:r>
              <a:rPr lang="en-GB" b="1" dirty="0" smtClean="0"/>
              <a:t> </a:t>
            </a:r>
            <a:r>
              <a:rPr lang="en-GB" b="1" dirty="0" err="1" smtClean="0"/>
              <a:t>sanajärjestys</a:t>
            </a:r>
            <a:r>
              <a:rPr lang="en-GB" b="1" dirty="0" smtClean="0"/>
              <a:t>!</a:t>
            </a:r>
            <a:endParaRPr lang="en-GB" b="1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38200" y="1153886"/>
            <a:ext cx="10515600" cy="5421085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en-GB" dirty="0" smtClean="0"/>
              <a:t>I can safely say – </a:t>
            </a:r>
            <a:r>
              <a:rPr lang="en-GB" dirty="0" err="1" smtClean="0"/>
              <a:t>voin</a:t>
            </a:r>
            <a:r>
              <a:rPr lang="en-GB" dirty="0" smtClean="0"/>
              <a:t> “</a:t>
            </a:r>
            <a:r>
              <a:rPr lang="en-GB" dirty="0" err="1" smtClean="0"/>
              <a:t>rehellisesti</a:t>
            </a:r>
            <a:r>
              <a:rPr lang="en-GB" dirty="0" smtClean="0"/>
              <a:t>” </a:t>
            </a:r>
            <a:r>
              <a:rPr lang="en-GB" dirty="0" err="1" smtClean="0"/>
              <a:t>todeta</a:t>
            </a:r>
            <a:r>
              <a:rPr lang="en-GB" dirty="0" smtClean="0"/>
              <a:t> (~ </a:t>
            </a:r>
            <a:r>
              <a:rPr lang="en-GB" dirty="0" err="1" smtClean="0"/>
              <a:t>olen</a:t>
            </a:r>
            <a:r>
              <a:rPr lang="en-GB" dirty="0" smtClean="0"/>
              <a:t> </a:t>
            </a:r>
            <a:r>
              <a:rPr lang="en-GB" smtClean="0"/>
              <a:t>varma</a:t>
            </a:r>
            <a:r>
              <a:rPr lang="en-GB" dirty="0" smtClean="0"/>
              <a:t>)</a:t>
            </a:r>
          </a:p>
          <a:p>
            <a:pPr marL="514350" indent="-514350">
              <a:buAutoNum type="arabicPeriod"/>
            </a:pPr>
            <a:r>
              <a:rPr lang="en-GB" dirty="0" smtClean="0"/>
              <a:t>I bitterly regret – </a:t>
            </a:r>
            <a:r>
              <a:rPr lang="en-GB" dirty="0" err="1" smtClean="0"/>
              <a:t>kadun</a:t>
            </a:r>
            <a:r>
              <a:rPr lang="en-GB" dirty="0" smtClean="0"/>
              <a:t> </a:t>
            </a:r>
            <a:r>
              <a:rPr lang="en-GB" dirty="0" err="1" smtClean="0"/>
              <a:t>katkerasti</a:t>
            </a:r>
            <a:endParaRPr lang="en-GB" dirty="0" smtClean="0"/>
          </a:p>
          <a:p>
            <a:pPr marL="514350" indent="-514350">
              <a:buAutoNum type="arabicPeriod"/>
            </a:pPr>
            <a:r>
              <a:rPr lang="en-GB" dirty="0" smtClean="0"/>
              <a:t>Strongly oppose – </a:t>
            </a:r>
            <a:r>
              <a:rPr lang="en-GB" dirty="0" err="1" smtClean="0"/>
              <a:t>ovat</a:t>
            </a:r>
            <a:r>
              <a:rPr lang="en-GB" dirty="0" smtClean="0"/>
              <a:t> </a:t>
            </a:r>
            <a:r>
              <a:rPr lang="en-GB" dirty="0" err="1" smtClean="0"/>
              <a:t>vahvasti</a:t>
            </a:r>
            <a:r>
              <a:rPr lang="en-GB" dirty="0" smtClean="0"/>
              <a:t> </a:t>
            </a:r>
            <a:r>
              <a:rPr lang="en-GB" dirty="0" err="1" smtClean="0"/>
              <a:t>kännyköiden</a:t>
            </a:r>
            <a:r>
              <a:rPr lang="en-GB" dirty="0" smtClean="0"/>
              <a:t> </a:t>
            </a:r>
            <a:r>
              <a:rPr lang="en-GB" dirty="0" err="1" smtClean="0"/>
              <a:t>käyttöä</a:t>
            </a:r>
            <a:r>
              <a:rPr lang="en-GB" dirty="0" smtClean="0"/>
              <a:t> </a:t>
            </a:r>
            <a:r>
              <a:rPr lang="en-GB" dirty="0" err="1" smtClean="0"/>
              <a:t>vastaan</a:t>
            </a:r>
            <a:endParaRPr lang="en-GB" dirty="0" smtClean="0"/>
          </a:p>
          <a:p>
            <a:pPr marL="514350" indent="-514350">
              <a:buAutoNum type="arabicPeriod"/>
            </a:pPr>
            <a:r>
              <a:rPr lang="en-GB" dirty="0" smtClean="0"/>
              <a:t>Firmly denies – </a:t>
            </a:r>
            <a:r>
              <a:rPr lang="en-GB" dirty="0" err="1" smtClean="0"/>
              <a:t>kieltää</a:t>
            </a:r>
            <a:r>
              <a:rPr lang="en-GB" dirty="0" smtClean="0"/>
              <a:t> </a:t>
            </a:r>
            <a:r>
              <a:rPr lang="en-GB" dirty="0" err="1" smtClean="0"/>
              <a:t>painokkaasti</a:t>
            </a:r>
            <a:r>
              <a:rPr lang="en-GB" dirty="0" smtClean="0"/>
              <a:t> </a:t>
            </a:r>
          </a:p>
          <a:p>
            <a:pPr marL="514350" indent="-514350">
              <a:buAutoNum type="arabicPeriod"/>
            </a:pPr>
            <a:r>
              <a:rPr lang="en-GB" dirty="0" smtClean="0"/>
              <a:t>Genuinely believes – </a:t>
            </a:r>
            <a:r>
              <a:rPr lang="en-GB" dirty="0" err="1" smtClean="0"/>
              <a:t>uskoo</a:t>
            </a:r>
            <a:r>
              <a:rPr lang="en-GB" dirty="0" smtClean="0"/>
              <a:t> </a:t>
            </a:r>
            <a:r>
              <a:rPr lang="en-GB" dirty="0" err="1" smtClean="0"/>
              <a:t>todella</a:t>
            </a:r>
            <a:r>
              <a:rPr lang="en-GB" dirty="0" smtClean="0"/>
              <a:t> (‘</a:t>
            </a:r>
            <a:r>
              <a:rPr lang="en-GB" dirty="0" err="1" smtClean="0"/>
              <a:t>aidosti</a:t>
            </a:r>
            <a:r>
              <a:rPr lang="en-GB" dirty="0" smtClean="0"/>
              <a:t>’)</a:t>
            </a:r>
          </a:p>
          <a:p>
            <a:pPr marL="514350" indent="-514350">
              <a:buAutoNum type="arabicPeriod"/>
            </a:pPr>
            <a:r>
              <a:rPr lang="en-GB" dirty="0" smtClean="0"/>
              <a:t>I seriously feel – </a:t>
            </a:r>
            <a:r>
              <a:rPr lang="en-GB" dirty="0" err="1" smtClean="0"/>
              <a:t>koen</a:t>
            </a:r>
            <a:r>
              <a:rPr lang="en-GB" dirty="0" smtClean="0"/>
              <a:t> “</a:t>
            </a:r>
            <a:r>
              <a:rPr lang="en-GB" dirty="0" err="1" smtClean="0"/>
              <a:t>vahvasti</a:t>
            </a:r>
            <a:r>
              <a:rPr lang="en-GB" dirty="0" smtClean="0"/>
              <a:t>”</a:t>
            </a:r>
          </a:p>
          <a:p>
            <a:pPr marL="514350" indent="-514350">
              <a:buAutoNum type="arabicPeriod"/>
            </a:pPr>
            <a:r>
              <a:rPr lang="en-GB" dirty="0" smtClean="0"/>
              <a:t>Strictly forbids – </a:t>
            </a:r>
            <a:r>
              <a:rPr lang="en-GB" dirty="0" err="1" smtClean="0"/>
              <a:t>kieltää</a:t>
            </a:r>
            <a:r>
              <a:rPr lang="en-GB" dirty="0" smtClean="0"/>
              <a:t> </a:t>
            </a:r>
            <a:r>
              <a:rPr lang="en-GB" dirty="0" err="1" smtClean="0"/>
              <a:t>ehdottomasti</a:t>
            </a:r>
            <a:endParaRPr lang="en-GB" dirty="0" smtClean="0"/>
          </a:p>
          <a:p>
            <a:pPr marL="514350" indent="-514350">
              <a:buAutoNum type="arabicPeriod"/>
            </a:pPr>
            <a:r>
              <a:rPr lang="en-GB" dirty="0" smtClean="0"/>
              <a:t>Fully accept – </a:t>
            </a:r>
            <a:r>
              <a:rPr lang="en-GB" dirty="0" err="1" smtClean="0"/>
              <a:t>hyväksymme</a:t>
            </a:r>
            <a:r>
              <a:rPr lang="en-GB" dirty="0" smtClean="0"/>
              <a:t> </a:t>
            </a:r>
            <a:r>
              <a:rPr lang="en-GB" dirty="0" err="1" smtClean="0"/>
              <a:t>täysin</a:t>
            </a:r>
            <a:endParaRPr lang="en-GB" dirty="0" smtClean="0"/>
          </a:p>
          <a:p>
            <a:pPr marL="514350" indent="-514350">
              <a:buAutoNum type="arabicPeriod"/>
            </a:pPr>
            <a:r>
              <a:rPr lang="en-GB" dirty="0" smtClean="0"/>
              <a:t>I sincerely doubt – </a:t>
            </a:r>
            <a:r>
              <a:rPr lang="en-GB" dirty="0" err="1" smtClean="0"/>
              <a:t>epäilen</a:t>
            </a:r>
            <a:r>
              <a:rPr lang="en-GB" dirty="0" smtClean="0"/>
              <a:t> </a:t>
            </a:r>
            <a:r>
              <a:rPr lang="en-GB" dirty="0" err="1" smtClean="0"/>
              <a:t>aidosti</a:t>
            </a:r>
            <a:endParaRPr lang="en-GB" dirty="0" smtClean="0"/>
          </a:p>
          <a:p>
            <a:pPr marL="514350" indent="-514350">
              <a:buAutoNum type="arabicPeriod"/>
            </a:pPr>
            <a:r>
              <a:rPr lang="en-GB" dirty="0" smtClean="0"/>
              <a:t>I distinctly recall – </a:t>
            </a:r>
            <a:r>
              <a:rPr lang="en-GB" dirty="0" err="1" smtClean="0"/>
              <a:t>muistan</a:t>
            </a:r>
            <a:r>
              <a:rPr lang="en-GB" dirty="0" smtClean="0"/>
              <a:t> </a:t>
            </a:r>
            <a:r>
              <a:rPr lang="en-GB" dirty="0" err="1" smtClean="0"/>
              <a:t>selvästi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696972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132113"/>
          </a:xfrm>
        </p:spPr>
        <p:txBody>
          <a:bodyPr/>
          <a:lstStyle/>
          <a:p>
            <a:r>
              <a:rPr lang="en-GB" b="1" dirty="0" smtClean="0"/>
              <a:t>Formal writing – replacing ‘thing’</a:t>
            </a:r>
            <a:endParaRPr lang="en-GB" b="1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38200" y="1132114"/>
            <a:ext cx="10515600" cy="5377543"/>
          </a:xfrm>
        </p:spPr>
        <p:txBody>
          <a:bodyPr>
            <a:normAutofit fontScale="92500" lnSpcReduction="20000"/>
          </a:bodyPr>
          <a:lstStyle/>
          <a:p>
            <a:pPr marL="514350" lvl="0" indent="-514350">
              <a:buAutoNum type="arabicPeriod"/>
            </a:pPr>
            <a:r>
              <a:rPr lang="en-GB" dirty="0" smtClean="0"/>
              <a:t>The </a:t>
            </a:r>
            <a:r>
              <a:rPr lang="en-GB" dirty="0"/>
              <a:t>question of equal opportunity is the </a:t>
            </a:r>
            <a:r>
              <a:rPr lang="en-GB" b="1" dirty="0"/>
              <a:t>key </a:t>
            </a:r>
            <a:r>
              <a:rPr lang="en-GB" b="1" dirty="0" smtClean="0"/>
              <a:t>issue </a:t>
            </a:r>
            <a:r>
              <a:rPr lang="en-GB" dirty="0"/>
              <a:t>in the </a:t>
            </a:r>
            <a:r>
              <a:rPr lang="en-GB" dirty="0" smtClean="0"/>
              <a:t>debate.</a:t>
            </a:r>
            <a:endParaRPr lang="fi-FI" dirty="0" smtClean="0"/>
          </a:p>
          <a:p>
            <a:pPr marL="514350" lvl="0" indent="-514350">
              <a:buAutoNum type="arabicPeriod"/>
            </a:pPr>
            <a:r>
              <a:rPr lang="en-GB" dirty="0" smtClean="0"/>
              <a:t>What </a:t>
            </a:r>
            <a:r>
              <a:rPr lang="en-GB" dirty="0"/>
              <a:t>is the first </a:t>
            </a:r>
            <a:r>
              <a:rPr lang="en-GB" b="1" dirty="0" smtClean="0"/>
              <a:t>item </a:t>
            </a:r>
            <a:r>
              <a:rPr lang="en-GB" b="1" dirty="0"/>
              <a:t>on the </a:t>
            </a:r>
            <a:r>
              <a:rPr lang="en-GB" b="1" dirty="0" smtClean="0"/>
              <a:t>agenda</a:t>
            </a:r>
            <a:r>
              <a:rPr lang="en-GB" dirty="0" smtClean="0"/>
              <a:t>?</a:t>
            </a:r>
            <a:endParaRPr lang="fi-FI" dirty="0" smtClean="0"/>
          </a:p>
          <a:p>
            <a:pPr marL="514350" lvl="0" indent="-514350">
              <a:buAutoNum type="arabicPeriod"/>
            </a:pPr>
            <a:r>
              <a:rPr lang="en-GB" dirty="0" smtClean="0"/>
              <a:t>Social </a:t>
            </a:r>
            <a:r>
              <a:rPr lang="en-GB" dirty="0"/>
              <a:t>media is not </a:t>
            </a:r>
            <a:r>
              <a:rPr lang="en-GB" b="1" dirty="0" smtClean="0"/>
              <a:t>a subject </a:t>
            </a:r>
            <a:r>
              <a:rPr lang="en-GB" b="1" dirty="0"/>
              <a:t>I know much </a:t>
            </a:r>
            <a:r>
              <a:rPr lang="en-GB" b="1" dirty="0" smtClean="0"/>
              <a:t>about</a:t>
            </a:r>
            <a:r>
              <a:rPr lang="en-GB" dirty="0" smtClean="0"/>
              <a:t>.</a:t>
            </a:r>
            <a:endParaRPr lang="fi-FI" dirty="0" smtClean="0"/>
          </a:p>
          <a:p>
            <a:pPr marL="514350" lvl="0" indent="-514350">
              <a:buAutoNum type="arabicPeriod"/>
            </a:pPr>
            <a:r>
              <a:rPr lang="en-GB" dirty="0" smtClean="0"/>
              <a:t>The </a:t>
            </a:r>
            <a:r>
              <a:rPr lang="en-GB" dirty="0"/>
              <a:t>recession was caused by a number of</a:t>
            </a:r>
            <a:r>
              <a:rPr lang="en-GB" b="1" dirty="0"/>
              <a:t> </a:t>
            </a:r>
            <a:r>
              <a:rPr lang="en-GB" b="1" dirty="0" smtClean="0"/>
              <a:t>factors.</a:t>
            </a:r>
            <a:endParaRPr lang="fi-FI" b="1" dirty="0" smtClean="0"/>
          </a:p>
          <a:p>
            <a:pPr marL="514350" lvl="0" indent="-514350">
              <a:buAutoNum type="arabicPeriod"/>
            </a:pPr>
            <a:r>
              <a:rPr lang="en-GB" dirty="0" smtClean="0"/>
              <a:t>When </a:t>
            </a:r>
            <a:r>
              <a:rPr lang="en-GB" dirty="0"/>
              <a:t>building a </a:t>
            </a:r>
            <a:r>
              <a:rPr lang="en-GB" dirty="0" smtClean="0"/>
              <a:t>team, </a:t>
            </a:r>
            <a:r>
              <a:rPr lang="en-GB" b="1" dirty="0"/>
              <a:t>three </a:t>
            </a:r>
            <a:r>
              <a:rPr lang="en-GB" b="1" dirty="0" smtClean="0"/>
              <a:t>areas </a:t>
            </a:r>
            <a:r>
              <a:rPr lang="en-GB" dirty="0"/>
              <a:t>to consider are diversity, leadership and goal </a:t>
            </a:r>
            <a:r>
              <a:rPr lang="en-GB" dirty="0" smtClean="0"/>
              <a:t>setting.</a:t>
            </a:r>
            <a:endParaRPr lang="fi-FI" dirty="0" smtClean="0"/>
          </a:p>
          <a:p>
            <a:pPr marL="514350" lvl="0" indent="-514350">
              <a:buAutoNum type="arabicPeriod"/>
            </a:pPr>
            <a:r>
              <a:rPr lang="en-GB" dirty="0" smtClean="0"/>
              <a:t>Those </a:t>
            </a:r>
            <a:r>
              <a:rPr lang="en-GB" dirty="0"/>
              <a:t>are the </a:t>
            </a:r>
            <a:r>
              <a:rPr lang="en-GB" b="1" dirty="0"/>
              <a:t>good </a:t>
            </a:r>
            <a:r>
              <a:rPr lang="en-GB" b="1" dirty="0" smtClean="0"/>
              <a:t>points </a:t>
            </a:r>
            <a:r>
              <a:rPr lang="en-GB" dirty="0"/>
              <a:t>about the plan. What about the </a:t>
            </a:r>
            <a:r>
              <a:rPr lang="en-GB" dirty="0" smtClean="0"/>
              <a:t>drawbacks?</a:t>
            </a:r>
            <a:endParaRPr lang="fi-FI" dirty="0" smtClean="0"/>
          </a:p>
          <a:p>
            <a:pPr marL="514350" lvl="0" indent="-514350">
              <a:buAutoNum type="arabicPeriod"/>
            </a:pPr>
            <a:r>
              <a:rPr lang="en-GB" dirty="0" smtClean="0"/>
              <a:t>It </a:t>
            </a:r>
            <a:r>
              <a:rPr lang="en-GB" dirty="0"/>
              <a:t>is a complex problem with </a:t>
            </a:r>
            <a:r>
              <a:rPr lang="en-GB" b="1" dirty="0"/>
              <a:t>a number of </a:t>
            </a:r>
            <a:r>
              <a:rPr lang="en-GB" b="1" dirty="0" smtClean="0"/>
              <a:t>aspects </a:t>
            </a:r>
            <a:r>
              <a:rPr lang="en-GB" dirty="0"/>
              <a:t>that need to be </a:t>
            </a:r>
            <a:r>
              <a:rPr lang="en-GB" dirty="0" smtClean="0"/>
              <a:t>considered.</a:t>
            </a:r>
            <a:endParaRPr lang="fi-FI" dirty="0" smtClean="0"/>
          </a:p>
          <a:p>
            <a:pPr marL="514350" lvl="0" indent="-514350">
              <a:buAutoNum type="arabicPeriod"/>
            </a:pPr>
            <a:r>
              <a:rPr lang="en-GB" dirty="0" smtClean="0"/>
              <a:t>The </a:t>
            </a:r>
            <a:r>
              <a:rPr lang="en-GB" dirty="0"/>
              <a:t>municipality usually </a:t>
            </a:r>
            <a:r>
              <a:rPr lang="en-GB" b="1" dirty="0"/>
              <a:t>deals with these </a:t>
            </a:r>
            <a:r>
              <a:rPr lang="en-GB" b="1" dirty="0" smtClean="0"/>
              <a:t>matters</a:t>
            </a:r>
            <a:r>
              <a:rPr lang="fi-FI" b="1" dirty="0" smtClean="0"/>
              <a:t>.</a:t>
            </a:r>
          </a:p>
          <a:p>
            <a:pPr marL="514350" lvl="0" indent="-514350">
              <a:buAutoNum type="arabicPeriod"/>
            </a:pPr>
            <a:r>
              <a:rPr lang="en-GB" dirty="0" smtClean="0"/>
              <a:t>We </a:t>
            </a:r>
            <a:r>
              <a:rPr lang="en-GB" dirty="0"/>
              <a:t>welcome the report although there are one or two </a:t>
            </a:r>
            <a:r>
              <a:rPr lang="en-GB" b="1" dirty="0" smtClean="0"/>
              <a:t>details </a:t>
            </a:r>
            <a:r>
              <a:rPr lang="en-GB" dirty="0"/>
              <a:t>we are unsure </a:t>
            </a:r>
            <a:r>
              <a:rPr lang="en-GB" dirty="0" smtClean="0"/>
              <a:t>about.</a:t>
            </a:r>
            <a:endParaRPr lang="fi-FI" dirty="0" smtClean="0"/>
          </a:p>
          <a:p>
            <a:pPr marL="514350" lvl="0" indent="-514350">
              <a:buAutoNum type="arabicPeriod"/>
            </a:pPr>
            <a:r>
              <a:rPr lang="en-GB" dirty="0" smtClean="0"/>
              <a:t>Student </a:t>
            </a:r>
            <a:r>
              <a:rPr lang="en-GB" dirty="0"/>
              <a:t>success usually depends on </a:t>
            </a:r>
            <a:r>
              <a:rPr lang="en-GB" b="1" dirty="0"/>
              <a:t>three </a:t>
            </a:r>
            <a:r>
              <a:rPr lang="en-GB" b="1" dirty="0" smtClean="0"/>
              <a:t>elements </a:t>
            </a:r>
            <a:r>
              <a:rPr lang="en-GB" b="1" dirty="0"/>
              <a:t>- motivation, organisation and luck.</a:t>
            </a:r>
            <a:endParaRPr lang="fi-FI" b="1" dirty="0"/>
          </a:p>
        </p:txBody>
      </p:sp>
    </p:spTree>
    <p:extLst>
      <p:ext uri="{BB962C8B-B14F-4D97-AF65-F5344CB8AC3E}">
        <p14:creationId xmlns:p14="http://schemas.microsoft.com/office/powerpoint/2010/main" val="2250462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280</Words>
  <Application>Microsoft Office PowerPoint</Application>
  <PresentationFormat>Laajakuva</PresentationFormat>
  <Paragraphs>38</Paragraphs>
  <Slides>3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Office-teema</vt:lpstr>
      <vt:lpstr>Describing people: compound adjectives</vt:lpstr>
      <vt:lpstr>Adverbs for emphasis – huomaa sanajärjestys!</vt:lpstr>
      <vt:lpstr>Formal writing – replacing ‘thing’</vt:lpstr>
    </vt:vector>
  </TitlesOfParts>
  <Company>Kouvolan Kaupunki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Describing people: compound adjectives</dc:title>
  <dc:creator>Franzon Päivi</dc:creator>
  <cp:lastModifiedBy>Franzon Päivi</cp:lastModifiedBy>
  <cp:revision>4</cp:revision>
  <dcterms:created xsi:type="dcterms:W3CDTF">2021-09-12T18:09:50Z</dcterms:created>
  <dcterms:modified xsi:type="dcterms:W3CDTF">2021-11-15T07:54:16Z</dcterms:modified>
</cp:coreProperties>
</file>