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9" r:id="rId2"/>
    <p:sldId id="261" r:id="rId3"/>
    <p:sldId id="260" r:id="rId4"/>
    <p:sldId id="262" r:id="rId5"/>
    <p:sldId id="263" r:id="rId6"/>
    <p:sldId id="264" r:id="rId7"/>
    <p:sldId id="265" r:id="rId8"/>
    <p:sldId id="258" r:id="rId9"/>
  </p:sldIdLst>
  <p:sldSz cx="12192000" cy="6858000"/>
  <p:notesSz cx="9929813" cy="67992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4001" cy="340344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623495" y="1"/>
            <a:ext cx="4304001" cy="340344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A2408BB6-1EF6-4A6A-804F-42D410EFB3DC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6458919"/>
            <a:ext cx="4304001" cy="340344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623495" y="6458919"/>
            <a:ext cx="4304001" cy="340344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6F2CA594-1BD8-4485-88CF-09DCE0A30C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9005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EAD-DEDC-4C1C-AB96-6A950B56498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2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EAD-DEDC-4C1C-AB96-6A950B56498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4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EAD-DEDC-4C1C-AB96-6A950B56498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EAD-DEDC-4C1C-AB96-6A950B56498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8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EAD-DEDC-4C1C-AB96-6A950B56498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2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EAD-DEDC-4C1C-AB96-6A950B56498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2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EAD-DEDC-4C1C-AB96-6A950B56498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83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EAD-DEDC-4C1C-AB96-6A950B56498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52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EAD-DEDC-4C1C-AB96-6A950B56498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7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EAD-DEDC-4C1C-AB96-6A950B56498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36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EAD-DEDC-4C1C-AB96-6A950B56498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68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6BEAD-DEDC-4C1C-AB96-6A950B56498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43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3464" y="1"/>
            <a:ext cx="11770468" cy="982490"/>
          </a:xfrm>
        </p:spPr>
        <p:txBody>
          <a:bodyPr>
            <a:normAutofit/>
          </a:bodyPr>
          <a:lstStyle/>
          <a:p>
            <a:r>
              <a:rPr lang="fi-FI" sz="4000" b="1" dirty="0" smtClean="0"/>
              <a:t>Relatiivipronominit (joka/mikä ja niiden taivutusmuodot)</a:t>
            </a:r>
            <a:endParaRPr lang="fi-FI" sz="40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33464" y="797668"/>
            <a:ext cx="11770468" cy="6060332"/>
          </a:xfrm>
        </p:spPr>
        <p:txBody>
          <a:bodyPr>
            <a:normAutofit/>
          </a:bodyPr>
          <a:lstStyle/>
          <a:p>
            <a:r>
              <a:rPr lang="fi-FI" dirty="0" smtClean="0"/>
              <a:t>Korrelaatti = virkkeen osa (sana tai kokonainen lause), johon relatiivipronomini viittaa</a:t>
            </a:r>
            <a:endParaRPr lang="fi-FI" dirty="0"/>
          </a:p>
          <a:p>
            <a:pPr marL="0" indent="0">
              <a:buNone/>
            </a:pPr>
            <a:r>
              <a:rPr lang="fi-FI" i="1" dirty="0" smtClean="0"/>
              <a:t>	</a:t>
            </a:r>
            <a:r>
              <a:rPr lang="fi-FI" i="1" dirty="0" err="1" smtClean="0"/>
              <a:t>Where</a:t>
            </a:r>
            <a:r>
              <a:rPr lang="fi-FI" i="1" dirty="0" smtClean="0"/>
              <a:t> is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b="1" i="1" dirty="0" err="1" smtClean="0"/>
              <a:t>book</a:t>
            </a:r>
            <a:r>
              <a:rPr lang="fi-FI" i="1" dirty="0" smtClean="0"/>
              <a:t> </a:t>
            </a:r>
            <a:r>
              <a:rPr lang="fi-FI" i="1" dirty="0" err="1" smtClean="0"/>
              <a:t>which</a:t>
            </a:r>
            <a:r>
              <a:rPr lang="fi-FI" i="1" dirty="0" smtClean="0"/>
              <a:t> I </a:t>
            </a:r>
            <a:r>
              <a:rPr lang="fi-FI" i="1" dirty="0" err="1" smtClean="0"/>
              <a:t>borrowed</a:t>
            </a:r>
            <a:r>
              <a:rPr lang="fi-FI" i="1" dirty="0" smtClean="0"/>
              <a:t> </a:t>
            </a:r>
            <a:r>
              <a:rPr lang="fi-FI" i="1" dirty="0" err="1" smtClean="0"/>
              <a:t>from</a:t>
            </a:r>
            <a:r>
              <a:rPr lang="fi-FI" i="1" dirty="0" smtClean="0"/>
              <a:t>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library</a:t>
            </a:r>
            <a:r>
              <a:rPr lang="fi-FI" i="1" dirty="0"/>
              <a:t>?</a:t>
            </a:r>
          </a:p>
          <a:p>
            <a:pPr marL="0" indent="0">
              <a:buNone/>
            </a:pPr>
            <a:r>
              <a:rPr lang="fi-FI" b="1" i="1" dirty="0"/>
              <a:t>	</a:t>
            </a:r>
            <a:r>
              <a:rPr lang="fi-FI" b="1" i="1" dirty="0" err="1" smtClean="0"/>
              <a:t>The</a:t>
            </a:r>
            <a:r>
              <a:rPr lang="fi-FI" b="1" i="1" dirty="0" smtClean="0"/>
              <a:t> </a:t>
            </a:r>
            <a:r>
              <a:rPr lang="fi-FI" b="1" i="1" dirty="0" err="1" smtClean="0"/>
              <a:t>weather</a:t>
            </a:r>
            <a:r>
              <a:rPr lang="fi-FI" b="1" i="1" dirty="0" smtClean="0"/>
              <a:t> </a:t>
            </a:r>
            <a:r>
              <a:rPr lang="fi-FI" b="1" i="1" dirty="0" err="1" smtClean="0"/>
              <a:t>was</a:t>
            </a:r>
            <a:r>
              <a:rPr lang="fi-FI" b="1" i="1" dirty="0" smtClean="0"/>
              <a:t> </a:t>
            </a:r>
            <a:r>
              <a:rPr lang="fi-FI" b="1" i="1" dirty="0" err="1" smtClean="0"/>
              <a:t>really</a:t>
            </a:r>
            <a:r>
              <a:rPr lang="fi-FI" b="1" i="1" dirty="0" smtClean="0"/>
              <a:t> </a:t>
            </a:r>
            <a:r>
              <a:rPr lang="fi-FI" b="1" i="1" dirty="0" err="1" smtClean="0"/>
              <a:t>sunny</a:t>
            </a:r>
            <a:r>
              <a:rPr lang="fi-FI" i="1" dirty="0" smtClean="0"/>
              <a:t>, </a:t>
            </a:r>
            <a:r>
              <a:rPr lang="fi-FI" i="1" dirty="0" err="1" smtClean="0"/>
              <a:t>which</a:t>
            </a:r>
            <a:r>
              <a:rPr lang="fi-FI" i="1" dirty="0" smtClean="0"/>
              <a:t> made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students</a:t>
            </a:r>
            <a:r>
              <a:rPr lang="fi-FI" i="1" dirty="0" smtClean="0"/>
              <a:t> </a:t>
            </a:r>
            <a:r>
              <a:rPr lang="fi-FI" i="1" dirty="0" err="1" smtClean="0"/>
              <a:t>restless</a:t>
            </a:r>
            <a:r>
              <a:rPr lang="fi-FI" i="1" dirty="0" smtClean="0"/>
              <a:t>.</a:t>
            </a:r>
          </a:p>
          <a:p>
            <a:endParaRPr lang="fi-FI" dirty="0"/>
          </a:p>
          <a:p>
            <a:r>
              <a:rPr lang="fi-FI" dirty="0" smtClean="0"/>
              <a:t>Joka/mikä sivulauseet voivat olla kiinteitä (=välttämättömiä) …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i="1" dirty="0" smtClean="0"/>
              <a:t>My </a:t>
            </a:r>
            <a:r>
              <a:rPr lang="fi-FI" i="1" dirty="0" err="1" smtClean="0"/>
              <a:t>brother</a:t>
            </a:r>
            <a:r>
              <a:rPr lang="fi-FI" i="1" dirty="0" smtClean="0"/>
              <a:t> </a:t>
            </a:r>
            <a:r>
              <a:rPr lang="fi-FI" i="1" dirty="0" err="1" smtClean="0"/>
              <a:t>who</a:t>
            </a:r>
            <a:r>
              <a:rPr lang="fi-FI" i="1" dirty="0" smtClean="0"/>
              <a:t> </a:t>
            </a:r>
            <a:r>
              <a:rPr lang="fi-FI" i="1" dirty="0" err="1" smtClean="0"/>
              <a:t>lives</a:t>
            </a:r>
            <a:r>
              <a:rPr lang="fi-FI" i="1" dirty="0" smtClean="0"/>
              <a:t> in Turku </a:t>
            </a:r>
            <a:r>
              <a:rPr lang="fi-FI" i="1" dirty="0" err="1" smtClean="0"/>
              <a:t>has</a:t>
            </a:r>
            <a:r>
              <a:rPr lang="fi-FI" i="1" dirty="0" smtClean="0"/>
              <a:t> </a:t>
            </a:r>
            <a:r>
              <a:rPr lang="fi-FI" i="1" dirty="0" err="1" smtClean="0"/>
              <a:t>two</a:t>
            </a:r>
            <a:r>
              <a:rPr lang="fi-FI" i="1" dirty="0" smtClean="0"/>
              <a:t> </a:t>
            </a:r>
            <a:r>
              <a:rPr lang="fi-FI" i="1" dirty="0" err="1" smtClean="0"/>
              <a:t>sons</a:t>
            </a:r>
            <a:r>
              <a:rPr lang="fi-FI" i="1" dirty="0" smtClean="0"/>
              <a:t>. </a:t>
            </a:r>
            <a:r>
              <a:rPr lang="fi-FI" dirty="0" smtClean="0"/>
              <a:t>&lt;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Minulla on kaksi veljeä. </a:t>
            </a:r>
            <a:r>
              <a:rPr lang="fi-FI" dirty="0" err="1" smtClean="0"/>
              <a:t>Who</a:t>
            </a:r>
            <a:r>
              <a:rPr lang="fi-FI" dirty="0" smtClean="0"/>
              <a:t>-lausetta ei voi jättää pois, koska muuten 	Turussa asuva veli voisi sekoittua Helsingissä asuvaan veljeen.</a:t>
            </a:r>
          </a:p>
          <a:p>
            <a:r>
              <a:rPr lang="fi-FI" dirty="0" smtClean="0"/>
              <a:t>… tai irrallisia. Irrallinen (lisäinfoa sisältävä) sivulause erotetaan pilkuilla.</a:t>
            </a:r>
            <a:br>
              <a:rPr lang="fi-FI" dirty="0" smtClean="0"/>
            </a:br>
            <a:r>
              <a:rPr lang="fi-FI" dirty="0" smtClean="0"/>
              <a:t>	</a:t>
            </a:r>
            <a:r>
              <a:rPr lang="fi-FI" i="1" dirty="0" smtClean="0"/>
              <a:t>My </a:t>
            </a:r>
            <a:r>
              <a:rPr lang="fi-FI" i="1" dirty="0" err="1" smtClean="0"/>
              <a:t>dad</a:t>
            </a:r>
            <a:r>
              <a:rPr lang="fi-FI" i="1" dirty="0" smtClean="0"/>
              <a:t>, </a:t>
            </a:r>
            <a:r>
              <a:rPr lang="fi-FI" i="1" dirty="0" err="1" smtClean="0"/>
              <a:t>who</a:t>
            </a:r>
            <a:r>
              <a:rPr lang="fi-FI" i="1" dirty="0" smtClean="0"/>
              <a:t> </a:t>
            </a:r>
            <a:r>
              <a:rPr lang="fi-FI" i="1" dirty="0" err="1" smtClean="0"/>
              <a:t>lives</a:t>
            </a:r>
            <a:r>
              <a:rPr lang="fi-FI" i="1" dirty="0" smtClean="0"/>
              <a:t> in Oulu, is </a:t>
            </a:r>
            <a:r>
              <a:rPr lang="fi-FI" i="1" dirty="0" err="1" smtClean="0"/>
              <a:t>very</a:t>
            </a:r>
            <a:r>
              <a:rPr lang="fi-FI" i="1" dirty="0" smtClean="0"/>
              <a:t> </a:t>
            </a:r>
            <a:r>
              <a:rPr lang="fi-FI" i="1" dirty="0" err="1" smtClean="0"/>
              <a:t>sweet</a:t>
            </a:r>
            <a:r>
              <a:rPr lang="fi-FI" i="1" dirty="0" smtClean="0"/>
              <a:t>.</a:t>
            </a:r>
            <a:br>
              <a:rPr lang="fi-FI" i="1" dirty="0" smtClean="0"/>
            </a:br>
            <a:r>
              <a:rPr lang="fi-FI" i="1" dirty="0" smtClean="0"/>
              <a:t>	</a:t>
            </a:r>
            <a:r>
              <a:rPr lang="fi-FI" dirty="0" smtClean="0"/>
              <a:t>Vain yksi isä. Relatiivilauseessa on ’</a:t>
            </a:r>
            <a:r>
              <a:rPr lang="fi-FI" dirty="0" err="1" smtClean="0"/>
              <a:t>nice</a:t>
            </a:r>
            <a:r>
              <a:rPr lang="fi-FI" dirty="0" smtClean="0"/>
              <a:t> to </a:t>
            </a:r>
            <a:r>
              <a:rPr lang="fi-FI" dirty="0" err="1" smtClean="0"/>
              <a:t>know</a:t>
            </a:r>
            <a:r>
              <a:rPr lang="fi-FI" dirty="0" smtClean="0"/>
              <a:t>’-infoa, joka ei ole </a:t>
            </a:r>
            <a:br>
              <a:rPr lang="fi-FI" dirty="0" smtClean="0"/>
            </a:br>
            <a:r>
              <a:rPr lang="fi-FI" dirty="0" smtClean="0"/>
              <a:t>	välttämätöntä virkkeen sisällön välittymisen kannalta.</a:t>
            </a:r>
          </a:p>
          <a:p>
            <a:endParaRPr lang="fi-FI" dirty="0"/>
          </a:p>
        </p:txBody>
      </p:sp>
      <p:sp>
        <p:nvSpPr>
          <p:cNvPr id="5" name="Kaarinuoli ylös 4"/>
          <p:cNvSpPr/>
          <p:nvPr/>
        </p:nvSpPr>
        <p:spPr>
          <a:xfrm rot="10800000">
            <a:off x="3307403" y="1313229"/>
            <a:ext cx="1128408" cy="466929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7" name="Kaarinuoli alas 6"/>
          <p:cNvSpPr/>
          <p:nvPr/>
        </p:nvSpPr>
        <p:spPr>
          <a:xfrm rot="10800000">
            <a:off x="3638144" y="2577825"/>
            <a:ext cx="2645922" cy="646939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7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Onko korrelaatti elollinen vai eloton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Ihmisiin viitataan relatiivipronomineilla WHO, WHOM ja WHOSE</a:t>
            </a:r>
            <a:br>
              <a:rPr lang="fi-FI" dirty="0" smtClean="0"/>
            </a:br>
            <a:r>
              <a:rPr lang="fi-FI" dirty="0" smtClean="0"/>
              <a:t>sekä joskus pronominilla THAT</a:t>
            </a:r>
          </a:p>
          <a:p>
            <a:endParaRPr lang="fi-FI" dirty="0"/>
          </a:p>
          <a:p>
            <a:r>
              <a:rPr lang="fi-FI" dirty="0" smtClean="0"/>
              <a:t>Esineisiin viitataan relatiivipronomineilla WHICH ja THAT.</a:t>
            </a:r>
            <a:br>
              <a:rPr lang="fi-FI" dirty="0" smtClean="0"/>
            </a:br>
            <a:r>
              <a:rPr lang="fi-FI" dirty="0" smtClean="0"/>
              <a:t>Genetiivimuodossa on mahdollista käyttää WHOSE-pronominia.</a:t>
            </a:r>
          </a:p>
          <a:p>
            <a:endParaRPr lang="fi-FI" dirty="0"/>
          </a:p>
          <a:p>
            <a:r>
              <a:rPr lang="fi-FI" dirty="0" smtClean="0"/>
              <a:t>Joskus </a:t>
            </a:r>
            <a:r>
              <a:rPr lang="fi-FI" b="1" dirty="0" smtClean="0"/>
              <a:t>harvoin </a:t>
            </a:r>
            <a:r>
              <a:rPr lang="fi-FI" dirty="0" smtClean="0"/>
              <a:t>relatiivipronomini voi olla WHAT.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4298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70042"/>
          </a:xfrm>
        </p:spPr>
        <p:txBody>
          <a:bodyPr/>
          <a:lstStyle/>
          <a:p>
            <a:r>
              <a:rPr lang="fi-FI" b="1" dirty="0" smtClean="0"/>
              <a:t>WHO -&gt; objekti ’WHOM’ -&gt; genetiivi WHOSE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72373" y="1070044"/>
            <a:ext cx="11575915" cy="57879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 smtClean="0"/>
              <a:t>WHO</a:t>
            </a:r>
          </a:p>
          <a:p>
            <a:r>
              <a:rPr lang="fi-FI" dirty="0" smtClean="0"/>
              <a:t>Viittaa ihmisiin</a:t>
            </a:r>
            <a:br>
              <a:rPr lang="fi-FI" dirty="0" smtClean="0"/>
            </a:br>
            <a:r>
              <a:rPr lang="fi-FI" i="1" dirty="0" smtClean="0"/>
              <a:t>I </a:t>
            </a:r>
            <a:r>
              <a:rPr lang="fi-FI" i="1" dirty="0" err="1" smtClean="0"/>
              <a:t>know</a:t>
            </a:r>
            <a:r>
              <a:rPr lang="fi-FI" i="1" dirty="0" smtClean="0"/>
              <a:t> </a:t>
            </a:r>
            <a:r>
              <a:rPr lang="fi-FI" b="1" i="1" dirty="0" smtClean="0"/>
              <a:t>a </a:t>
            </a:r>
            <a:r>
              <a:rPr lang="fi-FI" b="1" i="1" dirty="0" err="1" smtClean="0"/>
              <a:t>man</a:t>
            </a:r>
            <a:r>
              <a:rPr lang="fi-FI" b="1" i="1" dirty="0" smtClean="0"/>
              <a:t> </a:t>
            </a:r>
            <a:r>
              <a:rPr lang="fi-FI" i="1" dirty="0" smtClean="0"/>
              <a:t>WHO </a:t>
            </a:r>
            <a:r>
              <a:rPr lang="fi-FI" i="1" dirty="0" err="1" smtClean="0"/>
              <a:t>collects</a:t>
            </a:r>
            <a:r>
              <a:rPr lang="fi-FI" i="1" dirty="0" smtClean="0"/>
              <a:t> </a:t>
            </a:r>
            <a:r>
              <a:rPr lang="fi-FI" i="1" dirty="0" err="1" smtClean="0"/>
              <a:t>beermats</a:t>
            </a:r>
            <a:r>
              <a:rPr lang="fi-FI" i="1" dirty="0" smtClean="0"/>
              <a:t>.</a:t>
            </a:r>
          </a:p>
          <a:p>
            <a:pPr marL="0" indent="0">
              <a:buNone/>
            </a:pPr>
            <a:r>
              <a:rPr lang="fi-FI" i="1" dirty="0"/>
              <a:t/>
            </a:r>
            <a:br>
              <a:rPr lang="fi-FI" i="1" dirty="0"/>
            </a:br>
            <a:r>
              <a:rPr lang="fi-FI" b="1" dirty="0" smtClean="0"/>
              <a:t>WHOM</a:t>
            </a:r>
          </a:p>
          <a:p>
            <a:r>
              <a:rPr lang="fi-FI" dirty="0" smtClean="0"/>
              <a:t>Objektimuotoa käytetään, kun korrelaatti on predikaatin tekemisen kohde.</a:t>
            </a:r>
            <a:br>
              <a:rPr lang="fi-FI" dirty="0" smtClean="0"/>
            </a:br>
            <a:r>
              <a:rPr lang="fi-FI" i="1" dirty="0" err="1" smtClean="0"/>
              <a:t>There’s</a:t>
            </a:r>
            <a:r>
              <a:rPr lang="fi-FI" i="1" dirty="0" smtClean="0"/>
              <a:t> </a:t>
            </a:r>
            <a:r>
              <a:rPr lang="fi-FI" b="1" i="1" dirty="0" smtClean="0"/>
              <a:t>Brie </a:t>
            </a:r>
            <a:r>
              <a:rPr lang="fi-FI" b="1" i="1" dirty="0" err="1" smtClean="0"/>
              <a:t>Larson</a:t>
            </a:r>
            <a:r>
              <a:rPr lang="fi-FI" b="1" i="1" dirty="0" smtClean="0"/>
              <a:t> </a:t>
            </a:r>
            <a:r>
              <a:rPr lang="fi-FI" i="1" dirty="0" smtClean="0"/>
              <a:t>WHOM </a:t>
            </a:r>
            <a:r>
              <a:rPr lang="fi-FI" i="1" dirty="0" err="1" smtClean="0"/>
              <a:t>we</a:t>
            </a:r>
            <a:r>
              <a:rPr lang="fi-FI" i="1" dirty="0" smtClean="0"/>
              <a:t> </a:t>
            </a:r>
            <a:r>
              <a:rPr lang="fi-FI" i="1" dirty="0" err="1" smtClean="0"/>
              <a:t>saw</a:t>
            </a:r>
            <a:r>
              <a:rPr lang="fi-FI" i="1" dirty="0" smtClean="0"/>
              <a:t> in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Captain</a:t>
            </a:r>
            <a:r>
              <a:rPr lang="fi-FI" i="1" dirty="0" smtClean="0"/>
              <a:t> Marvel -</a:t>
            </a:r>
            <a:r>
              <a:rPr lang="fi-FI" i="1" dirty="0" err="1" smtClean="0"/>
              <a:t>film</a:t>
            </a:r>
            <a:r>
              <a:rPr lang="fi-FI" i="1" dirty="0" smtClean="0"/>
              <a:t>.</a:t>
            </a:r>
          </a:p>
          <a:p>
            <a:r>
              <a:rPr lang="fi-FI" dirty="0" smtClean="0"/>
              <a:t>Objektimuotoa </a:t>
            </a:r>
            <a:r>
              <a:rPr lang="fi-FI" dirty="0" err="1" smtClean="0"/>
              <a:t>käyteään</a:t>
            </a:r>
            <a:r>
              <a:rPr lang="fi-FI" dirty="0" smtClean="0"/>
              <a:t> aina prepositioiden jälkeen.</a:t>
            </a:r>
            <a:br>
              <a:rPr lang="fi-FI" dirty="0" smtClean="0"/>
            </a:br>
            <a:r>
              <a:rPr lang="fi-FI" i="1" dirty="0" smtClean="0"/>
              <a:t>I </a:t>
            </a:r>
            <a:r>
              <a:rPr lang="fi-FI" i="1" dirty="0" err="1" smtClean="0"/>
              <a:t>have</a:t>
            </a:r>
            <a:r>
              <a:rPr lang="fi-FI" i="1" dirty="0" smtClean="0"/>
              <a:t> </a:t>
            </a:r>
            <a:r>
              <a:rPr lang="fi-FI" i="1" dirty="0" err="1" smtClean="0"/>
              <a:t>two</a:t>
            </a:r>
            <a:r>
              <a:rPr lang="fi-FI" i="1" dirty="0" smtClean="0"/>
              <a:t> </a:t>
            </a:r>
            <a:r>
              <a:rPr lang="fi-FI" i="1" dirty="0" err="1" smtClean="0"/>
              <a:t>brothers</a:t>
            </a:r>
            <a:r>
              <a:rPr lang="fi-FI" i="1" dirty="0" smtClean="0"/>
              <a:t>, ONE OF WHOM is a </a:t>
            </a:r>
            <a:r>
              <a:rPr lang="fi-FI" i="1" dirty="0" err="1" smtClean="0"/>
              <a:t>blacksmith</a:t>
            </a:r>
            <a:r>
              <a:rPr lang="fi-FI" i="1" dirty="0" smtClean="0"/>
              <a:t>.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Some</a:t>
            </a:r>
            <a:r>
              <a:rPr lang="fi-FI" dirty="0" smtClean="0"/>
              <a:t> of </a:t>
            </a:r>
            <a:r>
              <a:rPr lang="fi-FI" dirty="0" err="1" smtClean="0"/>
              <a:t>whom</a:t>
            </a:r>
            <a:r>
              <a:rPr lang="fi-FI" dirty="0" smtClean="0"/>
              <a:t> / </a:t>
            </a:r>
            <a:r>
              <a:rPr lang="fi-FI" dirty="0" err="1" smtClean="0"/>
              <a:t>most</a:t>
            </a:r>
            <a:r>
              <a:rPr lang="fi-FI" dirty="0" smtClean="0"/>
              <a:t> of </a:t>
            </a:r>
            <a:r>
              <a:rPr lang="fi-FI" dirty="0" err="1" smtClean="0"/>
              <a:t>whom</a:t>
            </a:r>
            <a:r>
              <a:rPr lang="fi-FI" dirty="0" smtClean="0"/>
              <a:t> / </a:t>
            </a:r>
            <a:r>
              <a:rPr lang="fi-FI" dirty="0" err="1" smtClean="0"/>
              <a:t>many</a:t>
            </a:r>
            <a:r>
              <a:rPr lang="fi-FI" dirty="0" smtClean="0"/>
              <a:t> of </a:t>
            </a:r>
            <a:r>
              <a:rPr lang="fi-FI" dirty="0" err="1" smtClean="0"/>
              <a:t>whom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r>
              <a:rPr lang="fi-FI" b="1" dirty="0" smtClean="0"/>
              <a:t>WHOSE</a:t>
            </a:r>
          </a:p>
          <a:p>
            <a:r>
              <a:rPr lang="fi-FI" dirty="0" smtClean="0"/>
              <a:t>Ihmisistä ja asioista*, kun puhutaan omistamisesta</a:t>
            </a:r>
            <a:br>
              <a:rPr lang="fi-FI" dirty="0" smtClean="0"/>
            </a:br>
            <a:r>
              <a:rPr lang="fi-FI" i="1" dirty="0" err="1" smtClean="0"/>
              <a:t>Here’s</a:t>
            </a:r>
            <a:r>
              <a:rPr lang="fi-FI" i="1" dirty="0" smtClean="0"/>
              <a:t>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family</a:t>
            </a:r>
            <a:r>
              <a:rPr lang="fi-FI" i="1" dirty="0" smtClean="0"/>
              <a:t> WHOSE </a:t>
            </a:r>
            <a:r>
              <a:rPr lang="fi-FI" i="1" dirty="0" err="1" smtClean="0"/>
              <a:t>house</a:t>
            </a:r>
            <a:r>
              <a:rPr lang="fi-FI" i="1" dirty="0" smtClean="0"/>
              <a:t> </a:t>
            </a:r>
            <a:r>
              <a:rPr lang="fi-FI" i="1" dirty="0" err="1" smtClean="0"/>
              <a:t>burned</a:t>
            </a:r>
            <a:r>
              <a:rPr lang="fi-FI" i="1" dirty="0" smtClean="0"/>
              <a:t> </a:t>
            </a:r>
            <a:r>
              <a:rPr lang="fi-FI" i="1" dirty="0" err="1" smtClean="0"/>
              <a:t>down</a:t>
            </a:r>
            <a:r>
              <a:rPr lang="fi-FI" i="1" dirty="0" smtClean="0"/>
              <a:t> </a:t>
            </a:r>
            <a:r>
              <a:rPr lang="fi-FI" i="1" dirty="0" err="1" smtClean="0"/>
              <a:t>last</a:t>
            </a:r>
            <a:r>
              <a:rPr lang="fi-FI" i="1" dirty="0" smtClean="0"/>
              <a:t> </a:t>
            </a:r>
            <a:r>
              <a:rPr lang="fi-FI" i="1" dirty="0" err="1" smtClean="0"/>
              <a:t>night</a:t>
            </a:r>
            <a:r>
              <a:rPr lang="fi-FI" i="1" dirty="0" smtClean="0"/>
              <a:t>.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497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39301"/>
          </a:xfrm>
        </p:spPr>
        <p:txBody>
          <a:bodyPr/>
          <a:lstStyle/>
          <a:p>
            <a:r>
              <a:rPr lang="fi-FI" b="1" dirty="0" smtClean="0"/>
              <a:t>WHICH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14009" y="739302"/>
            <a:ext cx="11977991" cy="6118698"/>
          </a:xfrm>
        </p:spPr>
        <p:txBody>
          <a:bodyPr>
            <a:normAutofit/>
          </a:bodyPr>
          <a:lstStyle/>
          <a:p>
            <a:r>
              <a:rPr lang="fi-FI" dirty="0" smtClean="0"/>
              <a:t>Viittaa esineisiin ja asioihin</a:t>
            </a:r>
            <a:br>
              <a:rPr lang="fi-FI" dirty="0" smtClean="0"/>
            </a:br>
            <a:r>
              <a:rPr lang="fi-FI" i="1" dirty="0" smtClean="0"/>
              <a:t>Music WHICH I </a:t>
            </a:r>
            <a:r>
              <a:rPr lang="fi-FI" i="1" dirty="0" err="1" smtClean="0"/>
              <a:t>like</a:t>
            </a:r>
            <a:r>
              <a:rPr lang="fi-FI" i="1" dirty="0" smtClean="0"/>
              <a:t> is </a:t>
            </a:r>
            <a:r>
              <a:rPr lang="fi-FI" i="1" dirty="0" err="1" smtClean="0"/>
              <a:t>seldom</a:t>
            </a:r>
            <a:r>
              <a:rPr lang="fi-FI" i="1" dirty="0" smtClean="0"/>
              <a:t> </a:t>
            </a:r>
            <a:r>
              <a:rPr lang="fi-FI" i="1" dirty="0" err="1" smtClean="0"/>
              <a:t>played</a:t>
            </a:r>
            <a:r>
              <a:rPr lang="fi-FI" i="1" dirty="0" smtClean="0"/>
              <a:t> on </a:t>
            </a:r>
            <a:r>
              <a:rPr lang="fi-FI" i="1" dirty="0" err="1" smtClean="0"/>
              <a:t>the</a:t>
            </a:r>
            <a:r>
              <a:rPr lang="fi-FI" i="1" dirty="0" smtClean="0"/>
              <a:t> radio.</a:t>
            </a:r>
          </a:p>
          <a:p>
            <a:r>
              <a:rPr lang="fi-FI" dirty="0" smtClean="0"/>
              <a:t>Käytetään prepositioiden jälkeen.</a:t>
            </a:r>
            <a:br>
              <a:rPr lang="fi-FI" dirty="0" smtClean="0"/>
            </a:br>
            <a:r>
              <a:rPr lang="fi-FI" i="1" dirty="0" err="1" smtClean="0"/>
              <a:t>This</a:t>
            </a:r>
            <a:r>
              <a:rPr lang="fi-FI" i="1" dirty="0" smtClean="0"/>
              <a:t> is a </a:t>
            </a:r>
            <a:r>
              <a:rPr lang="fi-FI" i="1" dirty="0" err="1" smtClean="0"/>
              <a:t>question</a:t>
            </a:r>
            <a:r>
              <a:rPr lang="fi-FI" i="1" dirty="0" smtClean="0"/>
              <a:t> TO WHICH </a:t>
            </a:r>
            <a:r>
              <a:rPr lang="fi-FI" i="1" dirty="0" err="1" smtClean="0"/>
              <a:t>there</a:t>
            </a:r>
            <a:r>
              <a:rPr lang="fi-FI" i="1" dirty="0" smtClean="0"/>
              <a:t> is no </a:t>
            </a:r>
            <a:r>
              <a:rPr lang="fi-FI" i="1" dirty="0" err="1" smtClean="0"/>
              <a:t>answer</a:t>
            </a:r>
            <a:r>
              <a:rPr lang="fi-FI" i="1" dirty="0" smtClean="0"/>
              <a:t>/WHICH </a:t>
            </a:r>
            <a:r>
              <a:rPr lang="fi-FI" i="1" dirty="0" err="1" smtClean="0"/>
              <a:t>there</a:t>
            </a:r>
            <a:r>
              <a:rPr lang="fi-FI" i="1" dirty="0" smtClean="0"/>
              <a:t> is no </a:t>
            </a:r>
            <a:r>
              <a:rPr lang="fi-FI" i="1" dirty="0" err="1" smtClean="0"/>
              <a:t>answer</a:t>
            </a:r>
            <a:r>
              <a:rPr lang="fi-FI" i="1" dirty="0" smtClean="0"/>
              <a:t> TO</a:t>
            </a:r>
            <a:r>
              <a:rPr lang="fi-FI" dirty="0" smtClean="0"/>
              <a:t>.</a:t>
            </a:r>
            <a:br>
              <a:rPr lang="fi-FI" dirty="0" smtClean="0"/>
            </a:br>
            <a:r>
              <a:rPr lang="fi-FI" i="1" dirty="0" err="1" smtClean="0"/>
              <a:t>This</a:t>
            </a:r>
            <a:r>
              <a:rPr lang="fi-FI" i="1" dirty="0" smtClean="0"/>
              <a:t> is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book</a:t>
            </a:r>
            <a:r>
              <a:rPr lang="fi-FI" i="1" dirty="0" smtClean="0"/>
              <a:t> WHICH I </a:t>
            </a:r>
            <a:r>
              <a:rPr lang="fi-FI" i="1" dirty="0" err="1" smtClean="0"/>
              <a:t>have</a:t>
            </a:r>
            <a:r>
              <a:rPr lang="fi-FI" i="1" dirty="0" smtClean="0"/>
              <a:t> </a:t>
            </a:r>
            <a:r>
              <a:rPr lang="fi-FI" i="1" dirty="0" err="1" smtClean="0"/>
              <a:t>told</a:t>
            </a:r>
            <a:r>
              <a:rPr lang="fi-FI" i="1" dirty="0" smtClean="0"/>
              <a:t> </a:t>
            </a:r>
            <a:r>
              <a:rPr lang="fi-FI" i="1" dirty="0" err="1" smtClean="0"/>
              <a:t>you</a:t>
            </a:r>
            <a:r>
              <a:rPr lang="fi-FI" i="1" dirty="0" smtClean="0"/>
              <a:t> ABOUT./ABOUT WHICH I </a:t>
            </a:r>
            <a:r>
              <a:rPr lang="fi-FI" i="1" dirty="0" err="1" smtClean="0"/>
              <a:t>have</a:t>
            </a:r>
            <a:r>
              <a:rPr lang="fi-FI" i="1" dirty="0" smtClean="0"/>
              <a:t> </a:t>
            </a:r>
            <a:r>
              <a:rPr lang="fi-FI" i="1" dirty="0" err="1" smtClean="0"/>
              <a:t>told</a:t>
            </a:r>
            <a:r>
              <a:rPr lang="fi-FI" i="1" dirty="0" smtClean="0"/>
              <a:t> </a:t>
            </a:r>
            <a:r>
              <a:rPr lang="fi-FI" i="1" dirty="0" err="1" smtClean="0"/>
              <a:t>you</a:t>
            </a:r>
            <a:r>
              <a:rPr lang="fi-FI" i="1" dirty="0" smtClean="0"/>
              <a:t>.</a:t>
            </a:r>
          </a:p>
          <a:p>
            <a:r>
              <a:rPr lang="fi-FI" dirty="0" smtClean="0"/>
              <a:t>Viittaa koko edeltävään lauseeseen</a:t>
            </a:r>
            <a:r>
              <a:rPr lang="fi-FI" b="1" dirty="0" smtClean="0"/>
              <a:t>. Huom</a:t>
            </a:r>
            <a:r>
              <a:rPr lang="fi-FI" b="1" dirty="0"/>
              <a:t>.</a:t>
            </a:r>
            <a:r>
              <a:rPr lang="fi-FI" b="1" dirty="0" smtClean="0"/>
              <a:t> </a:t>
            </a:r>
            <a:r>
              <a:rPr lang="fi-FI" b="1" dirty="0"/>
              <a:t>a</a:t>
            </a:r>
            <a:r>
              <a:rPr lang="fi-FI" b="1" dirty="0" smtClean="0"/>
              <a:t>ina pilkku”!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whole</a:t>
            </a:r>
            <a:r>
              <a:rPr lang="fi-FI" i="1" dirty="0" smtClean="0"/>
              <a:t> </a:t>
            </a:r>
            <a:r>
              <a:rPr lang="fi-FI" i="1" dirty="0" err="1" smtClean="0"/>
              <a:t>class</a:t>
            </a:r>
            <a:r>
              <a:rPr lang="fi-FI" i="1" dirty="0" smtClean="0"/>
              <a:t> </a:t>
            </a:r>
            <a:r>
              <a:rPr lang="fi-FI" i="1" dirty="0" err="1" smtClean="0"/>
              <a:t>had</a:t>
            </a:r>
            <a:r>
              <a:rPr lang="fi-FI" i="1" dirty="0" smtClean="0"/>
              <a:t> </a:t>
            </a:r>
            <a:r>
              <a:rPr lang="fi-FI" i="1" dirty="0" err="1" smtClean="0"/>
              <a:t>done</a:t>
            </a:r>
            <a:r>
              <a:rPr lang="fi-FI" i="1" dirty="0" smtClean="0"/>
              <a:t> </a:t>
            </a:r>
            <a:r>
              <a:rPr lang="fi-FI" i="1" dirty="0" err="1" smtClean="0"/>
              <a:t>their</a:t>
            </a:r>
            <a:r>
              <a:rPr lang="fi-FI" i="1" dirty="0" smtClean="0"/>
              <a:t> </a:t>
            </a:r>
            <a:r>
              <a:rPr lang="fi-FI" i="1" dirty="0" err="1" smtClean="0"/>
              <a:t>homework</a:t>
            </a:r>
            <a:r>
              <a:rPr lang="fi-FI" i="1" dirty="0" smtClean="0"/>
              <a:t>, WHICH </a:t>
            </a:r>
            <a:r>
              <a:rPr lang="fi-FI" i="1" dirty="0" err="1" smtClean="0"/>
              <a:t>was</a:t>
            </a:r>
            <a:r>
              <a:rPr lang="fi-FI" i="1" dirty="0" smtClean="0"/>
              <a:t> </a:t>
            </a:r>
            <a:r>
              <a:rPr lang="fi-FI" i="1" dirty="0" err="1" smtClean="0"/>
              <a:t>surprising</a:t>
            </a:r>
            <a:r>
              <a:rPr lang="fi-FI" i="1" dirty="0" smtClean="0"/>
              <a:t>.</a:t>
            </a:r>
          </a:p>
          <a:p>
            <a:r>
              <a:rPr lang="fi-FI" b="1" dirty="0" smtClean="0"/>
              <a:t>IN WHICH (paikasta) = WHERE – ’jossa’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i="1" dirty="0" smtClean="0"/>
              <a:t>Finland is a country WHERE/IN WHICH </a:t>
            </a:r>
            <a:r>
              <a:rPr lang="fi-FI" i="1" dirty="0" err="1" smtClean="0"/>
              <a:t>spring</a:t>
            </a:r>
            <a:r>
              <a:rPr lang="fi-FI" i="1" dirty="0" smtClean="0"/>
              <a:t> is </a:t>
            </a:r>
            <a:r>
              <a:rPr lang="fi-FI" i="1" dirty="0" err="1" smtClean="0"/>
              <a:t>sometimes</a:t>
            </a:r>
            <a:r>
              <a:rPr lang="fi-FI" i="1" dirty="0" smtClean="0"/>
              <a:t> </a:t>
            </a:r>
            <a:r>
              <a:rPr lang="fi-FI" i="1" dirty="0" err="1" smtClean="0"/>
              <a:t>very</a:t>
            </a:r>
            <a:r>
              <a:rPr lang="fi-FI" i="1" dirty="0" smtClean="0"/>
              <a:t> </a:t>
            </a:r>
            <a:r>
              <a:rPr lang="fi-FI" i="1" dirty="0" err="1" smtClean="0"/>
              <a:t>chilly</a:t>
            </a:r>
            <a:r>
              <a:rPr lang="fi-FI" i="1" dirty="0" smtClean="0"/>
              <a:t>.</a:t>
            </a:r>
          </a:p>
          <a:p>
            <a:r>
              <a:rPr lang="fi-FI" b="1" dirty="0" smtClean="0"/>
              <a:t>IN WHICH (ajasta) = </a:t>
            </a:r>
            <a:r>
              <a:rPr lang="fi-FI" b="1" dirty="0" err="1" smtClean="0"/>
              <a:t>when</a:t>
            </a:r>
            <a:r>
              <a:rPr lang="fi-FI" b="1" dirty="0" smtClean="0"/>
              <a:t> – ’jolloin’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i="1" dirty="0" err="1" smtClean="0"/>
              <a:t>Spring</a:t>
            </a:r>
            <a:r>
              <a:rPr lang="fi-FI" i="1" dirty="0" smtClean="0"/>
              <a:t> is a </a:t>
            </a:r>
            <a:r>
              <a:rPr lang="fi-FI" i="1" dirty="0" err="1" smtClean="0"/>
              <a:t>season</a:t>
            </a:r>
            <a:r>
              <a:rPr lang="fi-FI" i="1" dirty="0" smtClean="0"/>
              <a:t> WHEN/IN WHICH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sales</a:t>
            </a:r>
            <a:r>
              <a:rPr lang="fi-FI" i="1" dirty="0" smtClean="0"/>
              <a:t> of </a:t>
            </a:r>
            <a:r>
              <a:rPr lang="fi-FI" i="1" dirty="0" err="1" smtClean="0"/>
              <a:t>plants</a:t>
            </a:r>
            <a:r>
              <a:rPr lang="fi-FI" i="1" dirty="0" smtClean="0"/>
              <a:t> and </a:t>
            </a:r>
            <a:r>
              <a:rPr lang="fi-FI" i="1" dirty="0" err="1" smtClean="0"/>
              <a:t>seeds</a:t>
            </a:r>
            <a:r>
              <a:rPr lang="fi-FI" i="1" dirty="0" smtClean="0"/>
              <a:t> </a:t>
            </a:r>
            <a:r>
              <a:rPr lang="fi-FI" i="1" dirty="0" err="1" smtClean="0"/>
              <a:t>rise</a:t>
            </a:r>
            <a:r>
              <a:rPr lang="fi-FI" i="1" dirty="0" smtClean="0"/>
              <a:t>.</a:t>
            </a:r>
            <a:endParaRPr lang="fi-FI" i="1" dirty="0"/>
          </a:p>
          <a:p>
            <a:r>
              <a:rPr lang="fi-FI" b="1" dirty="0" smtClean="0"/>
              <a:t>Genetiivi OF WHICH tai WHOSE</a:t>
            </a:r>
            <a:r>
              <a:rPr lang="fi-FI" dirty="0"/>
              <a:t/>
            </a:r>
            <a:br>
              <a:rPr lang="fi-FI" dirty="0"/>
            </a:br>
            <a:r>
              <a:rPr lang="fi-FI" i="1" dirty="0" err="1" smtClean="0"/>
              <a:t>Roses</a:t>
            </a:r>
            <a:r>
              <a:rPr lang="fi-FI" i="1" dirty="0" smtClean="0"/>
              <a:t>, WHOSE SCENT I </a:t>
            </a:r>
            <a:r>
              <a:rPr lang="fi-FI" i="1" dirty="0" err="1" smtClean="0"/>
              <a:t>love</a:t>
            </a:r>
            <a:r>
              <a:rPr lang="fi-FI" i="1" dirty="0" smtClean="0"/>
              <a:t>/THE SCENT OF WHICH I </a:t>
            </a:r>
            <a:r>
              <a:rPr lang="fi-FI" i="1" dirty="0" err="1" smtClean="0"/>
              <a:t>love</a:t>
            </a:r>
            <a:r>
              <a:rPr lang="fi-FI" i="1" dirty="0" smtClean="0"/>
              <a:t>, </a:t>
            </a:r>
            <a:r>
              <a:rPr lang="fi-FI" i="1" dirty="0" err="1" smtClean="0"/>
              <a:t>will</a:t>
            </a:r>
            <a:r>
              <a:rPr lang="fi-FI" i="1" dirty="0" smtClean="0"/>
              <a:t> </a:t>
            </a:r>
            <a:r>
              <a:rPr lang="fi-FI" i="1" dirty="0" err="1" smtClean="0"/>
              <a:t>soon</a:t>
            </a:r>
            <a:r>
              <a:rPr lang="fi-FI" i="1" dirty="0" smtClean="0"/>
              <a:t> </a:t>
            </a:r>
            <a:r>
              <a:rPr lang="fi-FI" i="1" dirty="0" err="1" smtClean="0"/>
              <a:t>be</a:t>
            </a:r>
            <a:r>
              <a:rPr lang="fi-FI" i="1" dirty="0" smtClean="0"/>
              <a:t> in </a:t>
            </a:r>
            <a:r>
              <a:rPr lang="fi-FI" i="1" dirty="0" err="1" smtClean="0"/>
              <a:t>bloom</a:t>
            </a:r>
            <a:r>
              <a:rPr lang="fi-FI" i="1" dirty="0" smtClean="0"/>
              <a:t>.</a:t>
            </a:r>
            <a:br>
              <a:rPr lang="fi-FI" i="1" dirty="0" smtClean="0"/>
            </a:br>
            <a:r>
              <a:rPr lang="fi-FI" i="1" dirty="0" err="1" smtClean="0"/>
              <a:t>She</a:t>
            </a:r>
            <a:r>
              <a:rPr lang="fi-FI" i="1" dirty="0" smtClean="0"/>
              <a:t> </a:t>
            </a:r>
            <a:r>
              <a:rPr lang="fi-FI" i="1" dirty="0" err="1" smtClean="0"/>
              <a:t>bought</a:t>
            </a:r>
            <a:r>
              <a:rPr lang="fi-FI" i="1" dirty="0" smtClean="0"/>
              <a:t> a </a:t>
            </a:r>
            <a:r>
              <a:rPr lang="fi-FI" i="1" dirty="0" err="1" smtClean="0"/>
              <a:t>car</a:t>
            </a:r>
            <a:r>
              <a:rPr lang="fi-FI" i="1" dirty="0" smtClean="0"/>
              <a:t> </a:t>
            </a:r>
            <a:r>
              <a:rPr lang="fi-FI" i="1" dirty="0" err="1" smtClean="0"/>
              <a:t>whose</a:t>
            </a:r>
            <a:r>
              <a:rPr lang="fi-FI" i="1" dirty="0" smtClean="0"/>
              <a:t> </a:t>
            </a:r>
            <a:r>
              <a:rPr lang="fi-FI" i="1" dirty="0" err="1" smtClean="0"/>
              <a:t>colour</a:t>
            </a:r>
            <a:r>
              <a:rPr lang="fi-FI" i="1" dirty="0" smtClean="0"/>
              <a:t> </a:t>
            </a:r>
            <a:r>
              <a:rPr lang="fi-FI" i="1" dirty="0" err="1" smtClean="0"/>
              <a:t>was</a:t>
            </a:r>
            <a:r>
              <a:rPr lang="fi-FI" i="1" dirty="0" smtClean="0"/>
              <a:t> </a:t>
            </a:r>
            <a:r>
              <a:rPr lang="fi-FI" i="1" dirty="0" err="1" smtClean="0"/>
              <a:t>purple</a:t>
            </a:r>
            <a:r>
              <a:rPr lang="fi-FI" i="1" dirty="0" smtClean="0"/>
              <a:t>/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colour</a:t>
            </a:r>
            <a:r>
              <a:rPr lang="fi-FI" i="1" dirty="0" smtClean="0"/>
              <a:t> of </a:t>
            </a:r>
            <a:r>
              <a:rPr lang="fi-FI" i="1" dirty="0" err="1" smtClean="0"/>
              <a:t>which</a:t>
            </a:r>
            <a:r>
              <a:rPr lang="fi-FI" i="1" dirty="0" smtClean="0"/>
              <a:t> </a:t>
            </a:r>
            <a:r>
              <a:rPr lang="fi-FI" i="1" dirty="0" err="1" smtClean="0"/>
              <a:t>was</a:t>
            </a:r>
            <a:r>
              <a:rPr lang="fi-FI" i="1" dirty="0" smtClean="0"/>
              <a:t> </a:t>
            </a:r>
            <a:r>
              <a:rPr lang="fi-FI" i="1" dirty="0" err="1" smtClean="0"/>
              <a:t>purple</a:t>
            </a:r>
            <a:r>
              <a:rPr lang="fi-FI" i="1" dirty="0" smtClean="0"/>
              <a:t>.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83711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399"/>
          </a:xfrm>
        </p:spPr>
        <p:txBody>
          <a:bodyPr/>
          <a:lstStyle/>
          <a:p>
            <a:r>
              <a:rPr lang="fi-FI" b="1" dirty="0" smtClean="0"/>
              <a:t>THAT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943600"/>
          </a:xfrm>
        </p:spPr>
        <p:txBody>
          <a:bodyPr/>
          <a:lstStyle/>
          <a:p>
            <a:r>
              <a:rPr lang="fi-FI" dirty="0" smtClean="0"/>
              <a:t>Viittaa esineisiin ja asioihin. Toimii </a:t>
            </a:r>
            <a:r>
              <a:rPr lang="fi-FI" dirty="0" err="1" smtClean="0"/>
              <a:t>which</a:t>
            </a:r>
            <a:r>
              <a:rPr lang="fi-FI" dirty="0" smtClean="0"/>
              <a:t>-pronominin vaihtoehtona.</a:t>
            </a:r>
            <a:br>
              <a:rPr lang="fi-FI" dirty="0" smtClean="0"/>
            </a:br>
            <a:r>
              <a:rPr lang="fi-FI" i="1" dirty="0" smtClean="0"/>
              <a:t>Music THAT I </a:t>
            </a:r>
            <a:r>
              <a:rPr lang="fi-FI" i="1" dirty="0" err="1" smtClean="0"/>
              <a:t>like</a:t>
            </a:r>
            <a:r>
              <a:rPr lang="fi-FI" i="1" dirty="0" smtClean="0"/>
              <a:t> is </a:t>
            </a:r>
            <a:r>
              <a:rPr lang="fi-FI" i="1" dirty="0" err="1" smtClean="0"/>
              <a:t>seldom</a:t>
            </a:r>
            <a:r>
              <a:rPr lang="fi-FI" i="1" dirty="0" smtClean="0"/>
              <a:t> </a:t>
            </a:r>
            <a:r>
              <a:rPr lang="fi-FI" i="1" dirty="0" err="1" smtClean="0"/>
              <a:t>played</a:t>
            </a:r>
            <a:r>
              <a:rPr lang="fi-FI" i="1" dirty="0" smtClean="0"/>
              <a:t> on </a:t>
            </a:r>
            <a:r>
              <a:rPr lang="fi-FI" i="1" dirty="0" err="1" smtClean="0"/>
              <a:t>the</a:t>
            </a:r>
            <a:r>
              <a:rPr lang="fi-FI" i="1" dirty="0" smtClean="0"/>
              <a:t> radio.</a:t>
            </a:r>
            <a:endParaRPr lang="fi-FI" i="1" dirty="0"/>
          </a:p>
          <a:p>
            <a:r>
              <a:rPr lang="fi-FI" dirty="0" smtClean="0"/>
              <a:t>Käytetään joskus myös ihmisistä</a:t>
            </a:r>
            <a:br>
              <a:rPr lang="fi-FI" dirty="0" smtClean="0"/>
            </a:br>
            <a:r>
              <a:rPr lang="fi-FI" i="1" dirty="0" smtClean="0"/>
              <a:t>My </a:t>
            </a:r>
            <a:r>
              <a:rPr lang="fi-FI" i="1" dirty="0" err="1" smtClean="0"/>
              <a:t>brother</a:t>
            </a:r>
            <a:r>
              <a:rPr lang="fi-FI" i="1" dirty="0" smtClean="0"/>
              <a:t> THAT </a:t>
            </a:r>
            <a:r>
              <a:rPr lang="fi-FI" i="1" dirty="0" err="1" smtClean="0"/>
              <a:t>lives</a:t>
            </a:r>
            <a:r>
              <a:rPr lang="fi-FI" i="1" dirty="0" smtClean="0"/>
              <a:t> in Turku </a:t>
            </a:r>
            <a:r>
              <a:rPr lang="fi-FI" i="1" dirty="0" err="1" smtClean="0"/>
              <a:t>has</a:t>
            </a:r>
            <a:r>
              <a:rPr lang="fi-FI" i="1" dirty="0" smtClean="0"/>
              <a:t> </a:t>
            </a:r>
            <a:r>
              <a:rPr lang="fi-FI" i="1" dirty="0" err="1" smtClean="0"/>
              <a:t>two</a:t>
            </a:r>
            <a:r>
              <a:rPr lang="fi-FI" i="1" dirty="0" smtClean="0"/>
              <a:t> </a:t>
            </a:r>
            <a:r>
              <a:rPr lang="fi-FI" i="1" dirty="0" err="1" smtClean="0"/>
              <a:t>sons</a:t>
            </a:r>
            <a:r>
              <a:rPr lang="fi-FI" i="1" dirty="0" smtClean="0"/>
              <a:t>. </a:t>
            </a:r>
            <a:r>
              <a:rPr lang="fi-FI" dirty="0" smtClean="0">
                <a:sym typeface="Wingdings" panose="05000000000000000000" pitchFamily="2" charset="2"/>
              </a:rPr>
              <a:t></a:t>
            </a:r>
          </a:p>
          <a:p>
            <a:r>
              <a:rPr lang="fi-FI" dirty="0" smtClean="0"/>
              <a:t>Toisin kuin suomessa, </a:t>
            </a:r>
            <a:r>
              <a:rPr lang="fi-FI" dirty="0" err="1" smtClean="0"/>
              <a:t>that</a:t>
            </a:r>
            <a:r>
              <a:rPr lang="fi-FI" dirty="0" smtClean="0"/>
              <a:t>-lausetta ei koskaan edellä pilkku!!!</a:t>
            </a:r>
          </a:p>
          <a:p>
            <a:r>
              <a:rPr lang="fi-FI" dirty="0" err="1" smtClean="0"/>
              <a:t>That</a:t>
            </a:r>
            <a:r>
              <a:rPr lang="fi-FI" dirty="0" smtClean="0"/>
              <a:t> on ainoa mahdollisuus, jos korrelaatti on</a:t>
            </a:r>
            <a:br>
              <a:rPr lang="fi-FI" dirty="0" smtClean="0"/>
            </a:br>
            <a:r>
              <a:rPr lang="fi-FI" dirty="0" smtClean="0"/>
              <a:t>- </a:t>
            </a:r>
            <a:r>
              <a:rPr lang="fi-FI" dirty="0" err="1" smtClean="0"/>
              <a:t>thing</a:t>
            </a:r>
            <a:r>
              <a:rPr lang="fi-FI" dirty="0" smtClean="0"/>
              <a:t>-loppuinen pronomini</a:t>
            </a:r>
            <a:br>
              <a:rPr lang="fi-FI" dirty="0" smtClean="0"/>
            </a:br>
            <a:r>
              <a:rPr lang="fi-FI" dirty="0" smtClean="0"/>
              <a:t>   </a:t>
            </a:r>
            <a:r>
              <a:rPr lang="fi-FI" i="1" dirty="0" smtClean="0"/>
              <a:t>I </a:t>
            </a:r>
            <a:r>
              <a:rPr lang="fi-FI" i="1" dirty="0" err="1"/>
              <a:t>lost</a:t>
            </a:r>
            <a:r>
              <a:rPr lang="fi-FI" i="1" dirty="0"/>
              <a:t> </a:t>
            </a:r>
            <a:r>
              <a:rPr lang="fi-FI" i="1" dirty="0" err="1"/>
              <a:t>every</a:t>
            </a:r>
            <a:r>
              <a:rPr lang="fi-FI" b="1" i="1" dirty="0" err="1"/>
              <a:t>thing</a:t>
            </a:r>
            <a:r>
              <a:rPr lang="fi-FI" i="1" dirty="0"/>
              <a:t> </a:t>
            </a:r>
            <a:r>
              <a:rPr lang="fi-FI" i="1" dirty="0" smtClean="0"/>
              <a:t>THAT </a:t>
            </a:r>
            <a:r>
              <a:rPr lang="fi-FI" i="1" dirty="0"/>
              <a:t>I </a:t>
            </a:r>
            <a:r>
              <a:rPr lang="fi-FI" i="1" dirty="0" err="1"/>
              <a:t>have</a:t>
            </a:r>
            <a:r>
              <a:rPr lang="fi-FI" i="1" dirty="0"/>
              <a:t>.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superlatiivi</a:t>
            </a:r>
            <a:br>
              <a:rPr lang="fi-FI" dirty="0" smtClean="0"/>
            </a:br>
            <a:r>
              <a:rPr lang="fi-FI" dirty="0" smtClean="0"/>
              <a:t>   </a:t>
            </a:r>
            <a:r>
              <a:rPr lang="fi-FI" i="1" dirty="0" smtClean="0"/>
              <a:t>I </a:t>
            </a:r>
            <a:r>
              <a:rPr lang="fi-FI" i="1" dirty="0" err="1" smtClean="0"/>
              <a:t>have</a:t>
            </a:r>
            <a:r>
              <a:rPr lang="fi-FI" i="1" dirty="0" smtClean="0"/>
              <a:t> </a:t>
            </a:r>
            <a:r>
              <a:rPr lang="fi-FI" b="1" i="1" dirty="0" err="1" smtClean="0"/>
              <a:t>the</a:t>
            </a:r>
            <a:r>
              <a:rPr lang="fi-FI" b="1" i="1" dirty="0" smtClean="0"/>
              <a:t> </a:t>
            </a:r>
            <a:r>
              <a:rPr lang="fi-FI" b="1" i="1" dirty="0" err="1" smtClean="0"/>
              <a:t>best</a:t>
            </a:r>
            <a:r>
              <a:rPr lang="fi-FI" b="1" i="1" dirty="0" smtClean="0"/>
              <a:t> </a:t>
            </a:r>
            <a:r>
              <a:rPr lang="fi-FI" i="1" dirty="0" err="1" smtClean="0"/>
              <a:t>camera</a:t>
            </a:r>
            <a:r>
              <a:rPr lang="fi-FI" i="1" dirty="0" smtClean="0"/>
              <a:t> THAT money </a:t>
            </a:r>
            <a:r>
              <a:rPr lang="fi-FI" i="1" dirty="0" err="1" smtClean="0"/>
              <a:t>can</a:t>
            </a:r>
            <a:r>
              <a:rPr lang="fi-FI" i="1" dirty="0" smtClean="0"/>
              <a:t> </a:t>
            </a:r>
            <a:r>
              <a:rPr lang="fi-FI" i="1" dirty="0" err="1" smtClean="0"/>
              <a:t>buy</a:t>
            </a:r>
            <a:r>
              <a:rPr lang="fi-FI" i="1" dirty="0" smtClean="0"/>
              <a:t>.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järjestysluku</a:t>
            </a:r>
            <a:br>
              <a:rPr lang="fi-FI" dirty="0" smtClean="0"/>
            </a:br>
            <a:r>
              <a:rPr lang="fi-FI" dirty="0" smtClean="0"/>
              <a:t>   </a:t>
            </a:r>
            <a:r>
              <a:rPr lang="fi-FI" i="1" dirty="0" err="1" smtClean="0"/>
              <a:t>Tesla</a:t>
            </a:r>
            <a:r>
              <a:rPr lang="fi-FI" i="1" dirty="0" smtClean="0"/>
              <a:t> </a:t>
            </a:r>
            <a:r>
              <a:rPr lang="fi-FI" i="1" dirty="0" err="1" smtClean="0"/>
              <a:t>was</a:t>
            </a:r>
            <a:r>
              <a:rPr lang="fi-FI" i="1" dirty="0" smtClean="0"/>
              <a:t> </a:t>
            </a:r>
            <a:r>
              <a:rPr lang="fi-FI" b="1" i="1" dirty="0" err="1" smtClean="0"/>
              <a:t>the</a:t>
            </a:r>
            <a:r>
              <a:rPr lang="fi-FI" b="1" i="1" dirty="0" smtClean="0"/>
              <a:t> </a:t>
            </a:r>
            <a:r>
              <a:rPr lang="fi-FI" b="1" i="1" dirty="0" err="1" smtClean="0"/>
              <a:t>first</a:t>
            </a:r>
            <a:r>
              <a:rPr lang="fi-FI" b="1" i="1" dirty="0" smtClean="0"/>
              <a:t> </a:t>
            </a:r>
            <a:r>
              <a:rPr lang="fi-FI" i="1" dirty="0" err="1" smtClean="0"/>
              <a:t>electric</a:t>
            </a:r>
            <a:r>
              <a:rPr lang="fi-FI" i="1" dirty="0" smtClean="0"/>
              <a:t> </a:t>
            </a:r>
            <a:r>
              <a:rPr lang="fi-FI" i="1" dirty="0" err="1" smtClean="0"/>
              <a:t>car</a:t>
            </a:r>
            <a:r>
              <a:rPr lang="fi-FI" i="1" dirty="0" smtClean="0"/>
              <a:t> THAT </a:t>
            </a:r>
            <a:r>
              <a:rPr lang="fi-FI" i="1" dirty="0" err="1" smtClean="0"/>
              <a:t>was</a:t>
            </a:r>
            <a:r>
              <a:rPr lang="fi-FI" i="1" dirty="0" smtClean="0"/>
              <a:t> on </a:t>
            </a:r>
            <a:r>
              <a:rPr lang="fi-FI" i="1" dirty="0" err="1" smtClean="0"/>
              <a:t>sale</a:t>
            </a:r>
            <a:r>
              <a:rPr lang="fi-FI" i="1" dirty="0" smtClean="0"/>
              <a:t> </a:t>
            </a:r>
            <a:r>
              <a:rPr lang="fi-FI" i="1" dirty="0" err="1" smtClean="0"/>
              <a:t>commercially</a:t>
            </a:r>
            <a:r>
              <a:rPr lang="fi-FI" i="1" dirty="0" smtClean="0"/>
              <a:t>.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</a:t>
            </a:r>
            <a:r>
              <a:rPr lang="fi-FI" dirty="0" err="1" smtClean="0"/>
              <a:t>all</a:t>
            </a:r>
            <a:r>
              <a:rPr lang="fi-FI" dirty="0" smtClean="0"/>
              <a:t>, </a:t>
            </a:r>
            <a:r>
              <a:rPr lang="fi-FI" dirty="0" err="1" smtClean="0"/>
              <a:t>much</a:t>
            </a:r>
            <a:r>
              <a:rPr lang="fi-FI" dirty="0" smtClean="0"/>
              <a:t>, </a:t>
            </a:r>
            <a:r>
              <a:rPr lang="fi-FI" dirty="0" err="1" smtClean="0"/>
              <a:t>little</a:t>
            </a:r>
            <a:r>
              <a:rPr lang="fi-FI" dirty="0" smtClean="0"/>
              <a:t>, </a:t>
            </a:r>
            <a:r>
              <a:rPr lang="fi-FI" dirty="0" err="1" smtClean="0"/>
              <a:t>few</a:t>
            </a:r>
            <a:r>
              <a:rPr lang="fi-FI" dirty="0" smtClean="0"/>
              <a:t>, </a:t>
            </a:r>
            <a:r>
              <a:rPr lang="fi-FI" dirty="0" err="1" smtClean="0"/>
              <a:t>first</a:t>
            </a:r>
            <a:r>
              <a:rPr lang="fi-FI" dirty="0" smtClean="0"/>
              <a:t>, </a:t>
            </a:r>
            <a:r>
              <a:rPr lang="fi-FI" dirty="0" err="1" smtClean="0"/>
              <a:t>last</a:t>
            </a:r>
            <a:r>
              <a:rPr lang="fi-FI" dirty="0" smtClean="0"/>
              <a:t> tai </a:t>
            </a:r>
            <a:r>
              <a:rPr lang="fi-FI" dirty="0" err="1" smtClean="0"/>
              <a:t>only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1" dirty="0" smtClean="0"/>
              <a:t>   </a:t>
            </a:r>
            <a:r>
              <a:rPr lang="fi-FI" b="1" i="1" dirty="0" err="1" smtClean="0"/>
              <a:t>All</a:t>
            </a:r>
            <a:r>
              <a:rPr lang="fi-FI" b="1" i="1" dirty="0" smtClean="0"/>
              <a:t> </a:t>
            </a:r>
            <a:r>
              <a:rPr lang="fi-FI" i="1" dirty="0" smtClean="0"/>
              <a:t>THAT </a:t>
            </a:r>
            <a:r>
              <a:rPr lang="fi-FI" i="1" dirty="0" err="1" smtClean="0"/>
              <a:t>she</a:t>
            </a:r>
            <a:r>
              <a:rPr lang="fi-FI" i="1" dirty="0" smtClean="0"/>
              <a:t> </a:t>
            </a:r>
            <a:r>
              <a:rPr lang="fi-FI" i="1" dirty="0" err="1" smtClean="0"/>
              <a:t>wants</a:t>
            </a:r>
            <a:r>
              <a:rPr lang="fi-FI" i="1" dirty="0" smtClean="0"/>
              <a:t> is </a:t>
            </a:r>
            <a:r>
              <a:rPr lang="fi-FI" i="1" dirty="0" err="1" smtClean="0"/>
              <a:t>another</a:t>
            </a:r>
            <a:r>
              <a:rPr lang="fi-FI" i="1" dirty="0" smtClean="0"/>
              <a:t> baby.</a:t>
            </a:r>
          </a:p>
        </p:txBody>
      </p:sp>
    </p:spTree>
    <p:extLst>
      <p:ext uri="{BB962C8B-B14F-4D97-AF65-F5344CB8AC3E}">
        <p14:creationId xmlns:p14="http://schemas.microsoft.com/office/powerpoint/2010/main" val="99987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WHAT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0273"/>
          </a:xfrm>
        </p:spPr>
        <p:txBody>
          <a:bodyPr/>
          <a:lstStyle/>
          <a:p>
            <a:r>
              <a:rPr lang="fi-FI" sz="3200" dirty="0" err="1" smtClean="0"/>
              <a:t>what</a:t>
            </a:r>
            <a:r>
              <a:rPr lang="fi-FI" sz="3200" dirty="0" smtClean="0"/>
              <a:t>-pronominilla ei ole korrelaattia</a:t>
            </a:r>
          </a:p>
          <a:p>
            <a:r>
              <a:rPr lang="fi-FI" sz="3200" dirty="0" err="1" smtClean="0"/>
              <a:t>What</a:t>
            </a:r>
            <a:r>
              <a:rPr lang="fi-FI" sz="3200" dirty="0" smtClean="0"/>
              <a:t> viittaa itseensä ja sisältää siten oman korrelaattinsa.</a:t>
            </a:r>
          </a:p>
          <a:p>
            <a:r>
              <a:rPr lang="fi-FI" sz="3200" dirty="0" err="1" smtClean="0"/>
              <a:t>What</a:t>
            </a:r>
            <a:r>
              <a:rPr lang="fi-FI" sz="3200" dirty="0" smtClean="0"/>
              <a:t>-pronominia käytetään PALJON harvemmin kuin luulet!</a:t>
            </a:r>
            <a:br>
              <a:rPr lang="fi-FI" sz="3200" dirty="0" smtClean="0"/>
            </a:br>
            <a:r>
              <a:rPr lang="fi-FI" sz="3200" dirty="0" smtClean="0"/>
              <a:t>= hyvin yleinen virhe aineissa</a:t>
            </a:r>
          </a:p>
          <a:p>
            <a:r>
              <a:rPr lang="fi-FI" sz="3200" dirty="0" err="1" smtClean="0"/>
              <a:t>What</a:t>
            </a:r>
            <a:r>
              <a:rPr lang="fi-FI" sz="3200" dirty="0" smtClean="0"/>
              <a:t> = ’se, joka’ / ’se, mitä’</a:t>
            </a:r>
            <a:br>
              <a:rPr lang="fi-FI" sz="3200" dirty="0" smtClean="0"/>
            </a:br>
            <a:r>
              <a:rPr lang="fi-FI" sz="3200" i="1" dirty="0" smtClean="0"/>
              <a:t>I </a:t>
            </a:r>
            <a:r>
              <a:rPr lang="fi-FI" sz="3200" i="1" dirty="0" err="1" smtClean="0"/>
              <a:t>can’t</a:t>
            </a:r>
            <a:r>
              <a:rPr lang="fi-FI" sz="3200" i="1" dirty="0" smtClean="0"/>
              <a:t> </a:t>
            </a:r>
            <a:r>
              <a:rPr lang="fi-FI" sz="3200" i="1" dirty="0" err="1" smtClean="0"/>
              <a:t>give</a:t>
            </a:r>
            <a:r>
              <a:rPr lang="fi-FI" sz="3200" i="1" dirty="0" smtClean="0"/>
              <a:t> </a:t>
            </a:r>
            <a:r>
              <a:rPr lang="fi-FI" sz="3200" i="1" dirty="0" err="1" smtClean="0"/>
              <a:t>you</a:t>
            </a:r>
            <a:r>
              <a:rPr lang="fi-FI" sz="3200" i="1" dirty="0" smtClean="0"/>
              <a:t> WHAT </a:t>
            </a:r>
            <a:r>
              <a:rPr lang="fi-FI" sz="3200" i="1" dirty="0" err="1"/>
              <a:t>y</a:t>
            </a:r>
            <a:r>
              <a:rPr lang="fi-FI" sz="3200" i="1" dirty="0" err="1" smtClean="0"/>
              <a:t>ou</a:t>
            </a:r>
            <a:r>
              <a:rPr lang="fi-FI" sz="3200" i="1" dirty="0" smtClean="0"/>
              <a:t> </a:t>
            </a:r>
            <a:r>
              <a:rPr lang="fi-FI" sz="3200" i="1" dirty="0" err="1" smtClean="0"/>
              <a:t>need</a:t>
            </a:r>
            <a:r>
              <a:rPr lang="fi-FI" sz="3200" i="1" dirty="0" smtClean="0"/>
              <a:t>.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i="1" dirty="0" smtClean="0"/>
              <a:t>WHAT </a:t>
            </a:r>
            <a:r>
              <a:rPr lang="fi-FI" sz="3200" i="1" dirty="0" err="1" smtClean="0"/>
              <a:t>you</a:t>
            </a:r>
            <a:r>
              <a:rPr lang="fi-FI" sz="3200" i="1" dirty="0" smtClean="0"/>
              <a:t> </a:t>
            </a:r>
            <a:r>
              <a:rPr lang="fi-FI" sz="3200" i="1" dirty="0" err="1" smtClean="0"/>
              <a:t>told</a:t>
            </a:r>
            <a:r>
              <a:rPr lang="fi-FI" sz="3200" i="1" dirty="0" smtClean="0"/>
              <a:t> me made me </a:t>
            </a:r>
            <a:r>
              <a:rPr lang="fi-FI" sz="3200" i="1" dirty="0" err="1" smtClean="0"/>
              <a:t>cry</a:t>
            </a:r>
            <a:r>
              <a:rPr lang="fi-FI" sz="3200" i="1" dirty="0" smtClean="0"/>
              <a:t>.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57319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Relatiivipronominin poisjättäminen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Jos joka/mikä -lauseeseen jää täydellinen subjekti ja predikaatti, pronominin saa jättää pois.</a:t>
            </a:r>
          </a:p>
          <a:p>
            <a:endParaRPr lang="fi-FI" dirty="0"/>
          </a:p>
          <a:p>
            <a:r>
              <a:rPr lang="fi-FI" i="1" dirty="0" smtClean="0"/>
              <a:t>Tell me </a:t>
            </a:r>
            <a:r>
              <a:rPr lang="fi-FI" i="1" dirty="0" err="1" smtClean="0"/>
              <a:t>everything</a:t>
            </a:r>
            <a:r>
              <a:rPr lang="fi-FI" i="1" dirty="0" smtClean="0"/>
              <a:t> (</a:t>
            </a:r>
            <a:r>
              <a:rPr lang="fi-FI" i="1" dirty="0" err="1" smtClean="0"/>
              <a:t>that</a:t>
            </a:r>
            <a:r>
              <a:rPr lang="fi-FI" i="1" dirty="0" smtClean="0"/>
              <a:t>) </a:t>
            </a:r>
            <a:r>
              <a:rPr lang="fi-FI" i="1" dirty="0" err="1" smtClean="0"/>
              <a:t>you</a:t>
            </a:r>
            <a:r>
              <a:rPr lang="fi-FI" i="1" dirty="0" smtClean="0"/>
              <a:t> </a:t>
            </a:r>
            <a:r>
              <a:rPr lang="fi-FI" i="1" dirty="0" err="1" smtClean="0"/>
              <a:t>can</a:t>
            </a:r>
            <a:r>
              <a:rPr lang="fi-FI" i="1" dirty="0" smtClean="0"/>
              <a:t> </a:t>
            </a:r>
            <a:r>
              <a:rPr lang="fi-FI" i="1" dirty="0" err="1" smtClean="0"/>
              <a:t>remember</a:t>
            </a:r>
            <a:r>
              <a:rPr lang="fi-FI" i="1" dirty="0" smtClean="0"/>
              <a:t>.</a:t>
            </a:r>
            <a:br>
              <a:rPr lang="fi-FI" i="1" dirty="0" smtClean="0"/>
            </a:br>
            <a:r>
              <a:rPr lang="fi-FI" i="1" dirty="0" smtClean="0"/>
              <a:t>Tell me </a:t>
            </a:r>
            <a:r>
              <a:rPr lang="fi-FI" i="1" dirty="0" err="1" smtClean="0"/>
              <a:t>everything</a:t>
            </a:r>
            <a:r>
              <a:rPr lang="fi-FI" i="1" dirty="0" smtClean="0"/>
              <a:t> </a:t>
            </a:r>
            <a:r>
              <a:rPr lang="fi-FI" i="1" dirty="0" err="1" smtClean="0"/>
              <a:t>you</a:t>
            </a:r>
            <a:r>
              <a:rPr lang="fi-FI" i="1" dirty="0" smtClean="0"/>
              <a:t> </a:t>
            </a:r>
            <a:r>
              <a:rPr lang="fi-FI" i="1" dirty="0" err="1" smtClean="0"/>
              <a:t>can</a:t>
            </a:r>
            <a:r>
              <a:rPr lang="fi-FI" i="1" dirty="0" smtClean="0"/>
              <a:t> </a:t>
            </a:r>
            <a:r>
              <a:rPr lang="fi-FI" i="1" dirty="0" err="1" smtClean="0"/>
              <a:t>remember</a:t>
            </a:r>
            <a:r>
              <a:rPr lang="fi-FI" i="1" dirty="0" smtClean="0"/>
              <a:t>.</a:t>
            </a:r>
          </a:p>
          <a:p>
            <a:r>
              <a:rPr lang="fi-FI" i="1" dirty="0" smtClean="0"/>
              <a:t>Tell me </a:t>
            </a:r>
            <a:r>
              <a:rPr lang="fi-FI" i="1" dirty="0" err="1" smtClean="0"/>
              <a:t>everything</a:t>
            </a:r>
            <a:r>
              <a:rPr lang="fi-FI" i="1" dirty="0" smtClean="0"/>
              <a:t> </a:t>
            </a:r>
            <a:r>
              <a:rPr lang="fi-FI" i="1" dirty="0" err="1" smtClean="0"/>
              <a:t>that</a:t>
            </a:r>
            <a:r>
              <a:rPr lang="fi-FI" i="1" dirty="0" smtClean="0"/>
              <a:t> </a:t>
            </a:r>
            <a:r>
              <a:rPr lang="fi-FI" i="1" dirty="0" err="1" smtClean="0"/>
              <a:t>happened</a:t>
            </a:r>
            <a:r>
              <a:rPr lang="fi-FI" i="1" dirty="0" smtClean="0"/>
              <a:t>.</a:t>
            </a:r>
          </a:p>
          <a:p>
            <a:r>
              <a:rPr lang="fi-FI" i="1" dirty="0" err="1" smtClean="0"/>
              <a:t>There’s</a:t>
            </a:r>
            <a:r>
              <a:rPr lang="fi-FI" i="1" dirty="0" smtClean="0"/>
              <a:t>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man</a:t>
            </a:r>
            <a:r>
              <a:rPr lang="fi-FI" i="1" dirty="0"/>
              <a:t> </a:t>
            </a:r>
            <a:r>
              <a:rPr lang="fi-FI" i="1" dirty="0" smtClean="0"/>
              <a:t>(</a:t>
            </a:r>
            <a:r>
              <a:rPr lang="fi-FI" i="1" dirty="0" err="1" smtClean="0"/>
              <a:t>whom</a:t>
            </a:r>
            <a:r>
              <a:rPr lang="fi-FI" i="1" dirty="0" smtClean="0"/>
              <a:t>) I </a:t>
            </a:r>
            <a:r>
              <a:rPr lang="fi-FI" i="1" dirty="0" err="1" smtClean="0"/>
              <a:t>was</a:t>
            </a:r>
            <a:r>
              <a:rPr lang="fi-FI" i="1" dirty="0" smtClean="0"/>
              <a:t> </a:t>
            </a:r>
            <a:r>
              <a:rPr lang="fi-FI" i="1" dirty="0" err="1" smtClean="0"/>
              <a:t>talking</a:t>
            </a:r>
            <a:r>
              <a:rPr lang="fi-FI" i="1" dirty="0"/>
              <a:t> </a:t>
            </a:r>
            <a:r>
              <a:rPr lang="fi-FI" i="1" dirty="0" err="1" smtClean="0"/>
              <a:t>about</a:t>
            </a:r>
            <a:r>
              <a:rPr lang="fi-FI" i="1" dirty="0" smtClean="0"/>
              <a:t>.</a:t>
            </a:r>
            <a:br>
              <a:rPr lang="fi-FI" i="1" dirty="0" smtClean="0"/>
            </a:br>
            <a:r>
              <a:rPr lang="fi-FI" i="1" dirty="0" err="1" smtClean="0"/>
              <a:t>There’s</a:t>
            </a:r>
            <a:r>
              <a:rPr lang="fi-FI" i="1" dirty="0" smtClean="0"/>
              <a:t> </a:t>
            </a:r>
            <a:r>
              <a:rPr lang="fi-FI" i="1" dirty="0" err="1" smtClean="0"/>
              <a:t>the</a:t>
            </a:r>
            <a:r>
              <a:rPr lang="fi-FI" i="1" dirty="0" smtClean="0"/>
              <a:t> </a:t>
            </a:r>
            <a:r>
              <a:rPr lang="fi-FI" i="1" dirty="0" err="1" smtClean="0"/>
              <a:t>man</a:t>
            </a:r>
            <a:r>
              <a:rPr lang="fi-FI" i="1" dirty="0" smtClean="0"/>
              <a:t> I </a:t>
            </a:r>
            <a:r>
              <a:rPr lang="fi-FI" i="1" dirty="0" err="1" smtClean="0"/>
              <a:t>was</a:t>
            </a:r>
            <a:r>
              <a:rPr lang="fi-FI" i="1" dirty="0" smtClean="0"/>
              <a:t> </a:t>
            </a:r>
            <a:r>
              <a:rPr lang="fi-FI" i="1" dirty="0" err="1" smtClean="0"/>
              <a:t>talking</a:t>
            </a:r>
            <a:r>
              <a:rPr lang="fi-FI" i="1" dirty="0" smtClean="0"/>
              <a:t> </a:t>
            </a:r>
            <a:r>
              <a:rPr lang="fi-FI" i="1" dirty="0" err="1" smtClean="0"/>
              <a:t>about</a:t>
            </a:r>
            <a:r>
              <a:rPr lang="fi-FI" i="1" dirty="0" smtClean="0"/>
              <a:t>.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961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81824"/>
          </a:xfrm>
        </p:spPr>
        <p:txBody>
          <a:bodyPr/>
          <a:lstStyle/>
          <a:p>
            <a:r>
              <a:rPr lang="en-GB" b="1" dirty="0" err="1" smtClean="0">
                <a:latin typeface="+mn-lt"/>
              </a:rPr>
              <a:t>Relatiivipronominit</a:t>
            </a:r>
            <a:r>
              <a:rPr lang="en-GB" b="1" dirty="0" smtClean="0">
                <a:latin typeface="+mn-lt"/>
              </a:rPr>
              <a:t>: </a:t>
            </a:r>
            <a:r>
              <a:rPr lang="en-GB" b="1" dirty="0" err="1" smtClean="0">
                <a:latin typeface="+mn-lt"/>
              </a:rPr>
              <a:t>ihminen</a:t>
            </a:r>
            <a:r>
              <a:rPr lang="en-GB" b="1" dirty="0" smtClean="0">
                <a:latin typeface="+mn-lt"/>
              </a:rPr>
              <a:t> </a:t>
            </a:r>
            <a:r>
              <a:rPr lang="en-GB" b="1" dirty="0" err="1" smtClean="0">
                <a:latin typeface="+mn-lt"/>
              </a:rPr>
              <a:t>vai</a:t>
            </a:r>
            <a:r>
              <a:rPr lang="en-GB" b="1" dirty="0" smtClean="0">
                <a:latin typeface="+mn-lt"/>
              </a:rPr>
              <a:t> </a:t>
            </a:r>
            <a:r>
              <a:rPr lang="en-GB" b="1" dirty="0" err="1" smtClean="0">
                <a:latin typeface="+mn-lt"/>
              </a:rPr>
              <a:t>asia</a:t>
            </a:r>
            <a:r>
              <a:rPr lang="en-GB" b="1" dirty="0" smtClean="0">
                <a:latin typeface="+mn-lt"/>
              </a:rPr>
              <a:t>/</a:t>
            </a:r>
            <a:r>
              <a:rPr lang="en-GB" b="1" dirty="0" err="1" smtClean="0">
                <a:latin typeface="+mn-lt"/>
              </a:rPr>
              <a:t>esine</a:t>
            </a:r>
            <a:endParaRPr lang="en-GB" b="1" dirty="0"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53792" y="940158"/>
            <a:ext cx="5414493" cy="59178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IHMINEN/ELOLLINEN</a:t>
            </a:r>
          </a:p>
          <a:p>
            <a:r>
              <a:rPr lang="en-GB" b="1" dirty="0" smtClean="0"/>
              <a:t>Who/whose/whom</a:t>
            </a:r>
            <a:br>
              <a:rPr lang="en-GB" b="1" dirty="0" smtClean="0"/>
            </a:br>
            <a:endParaRPr lang="en-GB" b="1" dirty="0" smtClean="0"/>
          </a:p>
          <a:p>
            <a:r>
              <a:rPr lang="en-GB" b="1" dirty="0" smtClean="0"/>
              <a:t>Who</a:t>
            </a:r>
            <a:r>
              <a:rPr lang="en-GB" dirty="0" smtClean="0"/>
              <a:t> – ‘</a:t>
            </a:r>
            <a:r>
              <a:rPr lang="en-GB" dirty="0" err="1" smtClean="0"/>
              <a:t>joka</a:t>
            </a:r>
            <a:r>
              <a:rPr lang="en-GB" dirty="0" smtClean="0"/>
              <a:t>’</a:t>
            </a:r>
          </a:p>
          <a:p>
            <a:r>
              <a:rPr lang="en-GB" b="1" dirty="0" smtClean="0"/>
              <a:t>Whose</a:t>
            </a:r>
            <a:r>
              <a:rPr lang="en-GB" dirty="0" smtClean="0"/>
              <a:t> – </a:t>
            </a:r>
            <a:r>
              <a:rPr lang="en-GB" dirty="0" err="1" smtClean="0"/>
              <a:t>jonka</a:t>
            </a:r>
            <a:r>
              <a:rPr lang="en-GB" dirty="0" smtClean="0"/>
              <a:t>, </a:t>
            </a:r>
            <a:r>
              <a:rPr lang="en-GB" dirty="0" err="1" smtClean="0"/>
              <a:t>omistusmuoto</a:t>
            </a:r>
            <a:endParaRPr lang="en-GB" dirty="0" smtClean="0"/>
          </a:p>
          <a:p>
            <a:r>
              <a:rPr lang="en-GB" b="1" dirty="0" smtClean="0"/>
              <a:t>Whom</a:t>
            </a:r>
            <a:r>
              <a:rPr lang="en-GB" dirty="0" smtClean="0"/>
              <a:t> – </a:t>
            </a:r>
            <a:r>
              <a:rPr lang="en-GB" dirty="0" err="1" smtClean="0"/>
              <a:t>objekti</a:t>
            </a:r>
            <a:r>
              <a:rPr lang="en-GB" dirty="0" smtClean="0"/>
              <a:t>/</a:t>
            </a:r>
            <a:r>
              <a:rPr lang="en-GB" dirty="0" err="1" smtClean="0"/>
              <a:t>kohde</a:t>
            </a:r>
            <a:r>
              <a:rPr lang="en-GB" dirty="0" smtClean="0"/>
              <a:t> ‘jota’</a:t>
            </a:r>
            <a:br>
              <a:rPr lang="en-GB" dirty="0" smtClean="0"/>
            </a:br>
            <a:r>
              <a:rPr lang="en-GB" dirty="0" smtClean="0"/>
              <a:t>             -  </a:t>
            </a:r>
            <a:r>
              <a:rPr lang="en-GB" dirty="0" smtClean="0"/>
              <a:t>whom + </a:t>
            </a:r>
            <a:r>
              <a:rPr lang="en-GB" dirty="0" err="1" smtClean="0"/>
              <a:t>prepositio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“</a:t>
            </a:r>
            <a:r>
              <a:rPr lang="en-GB" dirty="0" err="1" smtClean="0"/>
              <a:t>kaksoisagentit</a:t>
            </a:r>
            <a:r>
              <a:rPr lang="en-GB" dirty="0" smtClean="0"/>
              <a:t>”: whose </a:t>
            </a:r>
            <a:r>
              <a:rPr lang="en-GB" dirty="0" err="1" smtClean="0"/>
              <a:t>ja</a:t>
            </a:r>
            <a:r>
              <a:rPr lang="en-GB" dirty="0" smtClean="0"/>
              <a:t> that!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1) </a:t>
            </a:r>
            <a:r>
              <a:rPr lang="en-GB" dirty="0" err="1" smtClean="0"/>
              <a:t>Elottoman</a:t>
            </a:r>
            <a:r>
              <a:rPr lang="en-GB" dirty="0" smtClean="0"/>
              <a:t> </a:t>
            </a:r>
            <a:r>
              <a:rPr lang="en-GB" dirty="0" err="1" smtClean="0"/>
              <a:t>genetiivi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“the bag whose colour…”</a:t>
            </a:r>
            <a:br>
              <a:rPr lang="en-GB" dirty="0" smtClean="0"/>
            </a:br>
            <a:r>
              <a:rPr lang="en-GB" dirty="0" smtClean="0"/>
              <a:t>  “the bag the colour of which…”</a:t>
            </a:r>
          </a:p>
          <a:p>
            <a:pPr marL="0" indent="0">
              <a:buNone/>
            </a:pPr>
            <a:r>
              <a:rPr lang="en-GB" dirty="0" smtClean="0"/>
              <a:t>2) “the boy that I love”</a:t>
            </a:r>
            <a:endParaRPr lang="en-GB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940158"/>
            <a:ext cx="5181600" cy="59178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ASIA/ESINE</a:t>
            </a:r>
            <a:endParaRPr lang="en-GB" b="1" dirty="0"/>
          </a:p>
          <a:p>
            <a:r>
              <a:rPr lang="en-GB" b="1" dirty="0" smtClean="0"/>
              <a:t>which/that/what</a:t>
            </a:r>
          </a:p>
          <a:p>
            <a:r>
              <a:rPr lang="en-GB" dirty="0" smtClean="0"/>
              <a:t>Joko ‘</a:t>
            </a:r>
            <a:r>
              <a:rPr lang="en-GB" b="1" dirty="0" smtClean="0"/>
              <a:t>which</a:t>
            </a:r>
            <a:r>
              <a:rPr lang="en-GB" dirty="0" smtClean="0"/>
              <a:t>’ tai ‘</a:t>
            </a:r>
            <a:r>
              <a:rPr lang="en-GB" b="1" dirty="0" smtClean="0"/>
              <a:t>that</a:t>
            </a:r>
            <a:r>
              <a:rPr lang="en-GB" dirty="0" smtClean="0"/>
              <a:t>’</a:t>
            </a:r>
          </a:p>
          <a:p>
            <a:r>
              <a:rPr lang="en-GB" dirty="0" smtClean="0"/>
              <a:t>Which + </a:t>
            </a:r>
            <a:r>
              <a:rPr lang="en-GB" dirty="0" err="1" smtClean="0"/>
              <a:t>prepositio</a:t>
            </a:r>
            <a:endParaRPr lang="en-GB" dirty="0" smtClean="0"/>
          </a:p>
          <a:p>
            <a:r>
              <a:rPr lang="en-GB" u="sng" dirty="0" smtClean="0"/>
              <a:t>Vain ‘which</a:t>
            </a:r>
            <a:r>
              <a:rPr lang="en-GB" dirty="0" smtClean="0"/>
              <a:t>’ </a:t>
            </a:r>
            <a:r>
              <a:rPr lang="en-GB" dirty="0" err="1" smtClean="0"/>
              <a:t>mahdollinen</a:t>
            </a:r>
            <a:r>
              <a:rPr lang="en-GB" dirty="0" smtClean="0"/>
              <a:t>, kun </a:t>
            </a:r>
            <a:r>
              <a:rPr lang="en-GB" dirty="0" err="1" smtClean="0"/>
              <a:t>korrelaatti</a:t>
            </a:r>
            <a:r>
              <a:rPr lang="en-GB" dirty="0"/>
              <a:t> </a:t>
            </a:r>
            <a:r>
              <a:rPr lang="en-GB" dirty="0" smtClean="0"/>
              <a:t>on </a:t>
            </a:r>
            <a:r>
              <a:rPr lang="en-GB" dirty="0" err="1" smtClean="0"/>
              <a:t>koko</a:t>
            </a:r>
            <a:r>
              <a:rPr lang="en-GB" dirty="0" smtClean="0"/>
              <a:t> </a:t>
            </a:r>
            <a:r>
              <a:rPr lang="en-GB" dirty="0" err="1" smtClean="0"/>
              <a:t>sivulause</a:t>
            </a:r>
            <a:endParaRPr lang="en-GB" dirty="0" smtClean="0"/>
          </a:p>
          <a:p>
            <a:r>
              <a:rPr lang="en-GB" u="sng" dirty="0" smtClean="0"/>
              <a:t>Vain ‘that’ </a:t>
            </a:r>
            <a:r>
              <a:rPr lang="en-GB" dirty="0" err="1" smtClean="0"/>
              <a:t>mahdollinen</a:t>
            </a:r>
            <a:r>
              <a:rPr lang="en-GB" dirty="0" smtClean="0"/>
              <a:t>, kun </a:t>
            </a:r>
            <a:r>
              <a:rPr lang="en-GB" dirty="0" err="1" smtClean="0"/>
              <a:t>korrelaatissa</a:t>
            </a:r>
            <a:r>
              <a:rPr lang="en-GB" dirty="0" smtClean="0"/>
              <a:t> on </a:t>
            </a:r>
            <a:br>
              <a:rPr lang="en-GB" dirty="0" smtClean="0"/>
            </a:br>
            <a:r>
              <a:rPr lang="en-GB" dirty="0" smtClean="0"/>
              <a:t>    - </a:t>
            </a:r>
            <a:r>
              <a:rPr lang="en-GB" dirty="0" err="1" smtClean="0"/>
              <a:t>superlatiivi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- </a:t>
            </a:r>
            <a:r>
              <a:rPr lang="en-GB" dirty="0" err="1" smtClean="0"/>
              <a:t>järjestysluku</a:t>
            </a:r>
            <a:r>
              <a:rPr lang="en-GB" dirty="0" smtClean="0"/>
              <a:t>, first, last</a:t>
            </a:r>
            <a:br>
              <a:rPr lang="en-GB" dirty="0" smtClean="0"/>
            </a:br>
            <a:r>
              <a:rPr lang="en-GB" dirty="0" smtClean="0"/>
              <a:t>    - thing-</a:t>
            </a:r>
            <a:r>
              <a:rPr lang="en-GB" dirty="0" err="1" smtClean="0"/>
              <a:t>pronomini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- all, little, much, few, only</a:t>
            </a:r>
            <a:br>
              <a:rPr lang="en-GB" dirty="0" smtClean="0"/>
            </a:br>
            <a:r>
              <a:rPr lang="en-GB" dirty="0" smtClean="0"/>
              <a:t> 	“FOMLA”</a:t>
            </a:r>
          </a:p>
          <a:p>
            <a:r>
              <a:rPr lang="en-GB" b="1" dirty="0" smtClean="0"/>
              <a:t>What</a:t>
            </a:r>
            <a:r>
              <a:rPr lang="en-GB" dirty="0" smtClean="0"/>
              <a:t> </a:t>
            </a:r>
            <a:r>
              <a:rPr lang="en-GB" dirty="0" err="1" smtClean="0"/>
              <a:t>sisältää</a:t>
            </a:r>
            <a:r>
              <a:rPr lang="en-GB" dirty="0" smtClean="0"/>
              <a:t> </a:t>
            </a:r>
            <a:r>
              <a:rPr lang="en-GB" dirty="0" err="1" smtClean="0"/>
              <a:t>korrelaatin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suomeksi</a:t>
            </a:r>
            <a:r>
              <a:rPr lang="en-GB" dirty="0" smtClean="0"/>
              <a:t> ‘se, </a:t>
            </a:r>
            <a:r>
              <a:rPr lang="en-GB" dirty="0" err="1" smtClean="0"/>
              <a:t>mitä</a:t>
            </a:r>
            <a:r>
              <a:rPr lang="en-GB" dirty="0" smtClean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73909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834</Words>
  <Application>Microsoft Office PowerPoint</Application>
  <PresentationFormat>Laajakuva</PresentationFormat>
  <Paragraphs>64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Office-teema</vt:lpstr>
      <vt:lpstr>Relatiivipronominit (joka/mikä ja niiden taivutusmuodot)</vt:lpstr>
      <vt:lpstr>Onko korrelaatti elollinen vai eloton</vt:lpstr>
      <vt:lpstr>WHO -&gt; objekti ’WHOM’ -&gt; genetiivi WHOSE</vt:lpstr>
      <vt:lpstr>WHICH</vt:lpstr>
      <vt:lpstr>THAT</vt:lpstr>
      <vt:lpstr>WHAT</vt:lpstr>
      <vt:lpstr>Relatiivipronominin poisjättäminen</vt:lpstr>
      <vt:lpstr>Relatiivipronominit: ihminen vai asia/esine</vt:lpstr>
    </vt:vector>
  </TitlesOfParts>
  <Company>Kouvola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Relatiivipronominit: ihminen vai asia/esine</dc:title>
  <dc:creator>Franzon Päivi</dc:creator>
  <cp:lastModifiedBy>Franzon Päivi</cp:lastModifiedBy>
  <cp:revision>15</cp:revision>
  <cp:lastPrinted>2019-05-09T12:20:33Z</cp:lastPrinted>
  <dcterms:created xsi:type="dcterms:W3CDTF">2018-11-13T07:41:38Z</dcterms:created>
  <dcterms:modified xsi:type="dcterms:W3CDTF">2021-10-11T06:17:12Z</dcterms:modified>
</cp:coreProperties>
</file>