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</p:sldMasterIdLst>
  <p:notesMasterIdLst>
    <p:notesMasterId r:id="rId13"/>
  </p:notesMasterIdLst>
  <p:sldIdLst>
    <p:sldId id="264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gTwK1medV622Xth95I/x31hO15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D2B10F-368A-458D-843B-569B7C71A53C}" v="9" dt="2022-02-07T11:57:58.1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50"/>
  </p:normalViewPr>
  <p:slideViewPr>
    <p:cSldViewPr snapToGrid="0" snapToObjects="1">
      <p:cViewPr>
        <p:scale>
          <a:sx n="33" d="100"/>
          <a:sy n="33" d="100"/>
        </p:scale>
        <p:origin x="114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c48a9d6347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gc48a9d634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e56aa0413d_0_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ge56aa0413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e56aa0413d_0_1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7" name="Google Shape;107;ge56aa0413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e56aa0413d_0_2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5" name="Google Shape;115;ge56aa0413d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e56aa0413d_0_2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e56aa0413d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e56aa0413d_0_3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1" name="Google Shape;131;ge56aa0413d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e56aa0413d_0_5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9" name="Google Shape;139;ge56aa0413d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New Insights Module 4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3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Arial"/>
              <a:buNone/>
              <a:defRPr sz="8800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13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Arial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Arial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31" name="Google Shape;31;p13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2" name="Google Shape;32;p13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3" name="Google Shape;33;p13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New Insights Module 4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Arial"/>
              <a:buNone/>
              <a:defRPr sz="8800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New Insights Module 4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New Insights Module 4 Grammar</a:t>
            </a:r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Arial"/>
              <a:buNone/>
              <a:defRPr sz="8800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0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New Insights Module 4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Arial"/>
              <a:buNone/>
              <a:defRPr sz="8800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New Insights Module 4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Arial"/>
              <a:buNone/>
              <a:defRPr sz="8800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New Insights Module 4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Arial"/>
              <a:buNone/>
              <a:defRPr sz="88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i-FI"/>
              <a:t>New Insights Module 4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96F25E4-8FD8-EBF9-5DD8-9D3C594DC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1664677"/>
            <a:ext cx="21031199" cy="10211783"/>
          </a:xfrm>
        </p:spPr>
        <p:txBody>
          <a:bodyPr>
            <a:normAutofit/>
          </a:bodyPr>
          <a:lstStyle/>
          <a:p>
            <a:pPr algn="ctr"/>
            <a:endParaRPr lang="fi-FI" sz="8800" dirty="0"/>
          </a:p>
          <a:p>
            <a:pPr algn="ctr"/>
            <a:endParaRPr lang="fi-FI" sz="8800" dirty="0"/>
          </a:p>
          <a:p>
            <a:pPr algn="ctr"/>
            <a:endParaRPr lang="fi-FI" sz="8800"/>
          </a:p>
          <a:p>
            <a:pPr algn="ctr"/>
            <a:r>
              <a:rPr lang="fi-FI" sz="8800"/>
              <a:t>Relatiivipronominien </a:t>
            </a:r>
            <a:r>
              <a:rPr lang="fi-FI" sz="8800" dirty="0"/>
              <a:t>knopit</a:t>
            </a:r>
          </a:p>
        </p:txBody>
      </p:sp>
    </p:spTree>
    <p:extLst>
      <p:ext uri="{BB962C8B-B14F-4D97-AF65-F5344CB8AC3E}">
        <p14:creationId xmlns:p14="http://schemas.microsoft.com/office/powerpoint/2010/main" val="311399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c48a9d6347_0_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Arial"/>
              <a:buNone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Joista monet, kaikki, kaksi 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Google Shape;95;gc48a9d6347_0_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New Insights Module 4 Grammar</a:t>
            </a:r>
            <a:endParaRPr/>
          </a:p>
        </p:txBody>
      </p:sp>
      <p:sp>
        <p:nvSpPr>
          <p:cNvPr id="96" name="Google Shape;96;gc48a9d6347_0_0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She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met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several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diplomats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i-FI" sz="5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fi-FI" sz="5400" b="1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i-FI" sz="5400" b="1" dirty="0" err="1">
                <a:latin typeface="Calibri" panose="020F0502020204030204" pitchFamily="34" charset="0"/>
                <a:cs typeface="Calibri" panose="020F0502020204030204" pitchFamily="34" charset="0"/>
              </a:rPr>
              <a:t>whom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offered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to help.</a:t>
            </a:r>
            <a:endParaRPr sz="5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Participants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i-FI" sz="5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fi-FI" sz="5400" b="1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i-FI" sz="5400" b="1" dirty="0" err="1">
                <a:latin typeface="Calibri" panose="020F0502020204030204" pitchFamily="34" charset="0"/>
                <a:cs typeface="Calibri" panose="020F0502020204030204" pitchFamily="34" charset="0"/>
              </a:rPr>
              <a:t>whom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underage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suffered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hypothermia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5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I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had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some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books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with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 me 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i-FI" sz="5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fi-FI" sz="5400" b="1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i-FI" sz="5400" b="1" dirty="0" err="1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in English. </a:t>
            </a:r>
            <a:endParaRPr sz="5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sz="5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3400" lvl="0" indent="-6858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5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Ajatus </a:t>
            </a:r>
            <a:r>
              <a:rPr lang="fi-FI" sz="5400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joista kaikki, jotkut, kaksi</a:t>
            </a:r>
            <a:r>
              <a:rPr lang="fi-FI" sz="5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jne. ilmaistaan </a:t>
            </a:r>
            <a:r>
              <a:rPr lang="fi-FI" sz="5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fi-FI" sz="5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-rakenteen avulla.</a:t>
            </a:r>
            <a:endParaRPr sz="54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3400" lvl="0" indent="-685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5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Ihmisiin viitatessa: </a:t>
            </a:r>
            <a:r>
              <a:rPr lang="fi-FI" sz="54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fi-FI" sz="5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fi-FI" sz="54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fi-FI" sz="5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fi-FI" sz="54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fi-FI" sz="5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i-FI" sz="54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whom</a:t>
            </a:r>
            <a:endParaRPr sz="5400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3400" lvl="0" indent="-685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5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Esineistä ja asioista puhuttaessa: </a:t>
            </a:r>
            <a:r>
              <a:rPr lang="fi-FI" sz="54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many</a:t>
            </a:r>
            <a:r>
              <a:rPr lang="fi-FI" sz="5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fi-FI" sz="54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none</a:t>
            </a:r>
            <a:r>
              <a:rPr lang="fi-FI" sz="5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fi-FI" sz="54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lang="fi-FI" sz="5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i-FI" sz="54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endParaRPr sz="5400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e56aa0413d_0_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Arial"/>
              <a:buNone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Kirja, jonka nimi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Google Shape;103;ge56aa0413d_0_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New Insights Module 4 Grammar</a:t>
            </a:r>
            <a:endParaRPr/>
          </a:p>
        </p:txBody>
      </p:sp>
      <p:sp>
        <p:nvSpPr>
          <p:cNvPr id="104" name="Google Shape;104;ge56aa0413d_0_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published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i-FI" sz="5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fi-FI" sz="5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5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  <a:r>
              <a:rPr lang="fi-FI" sz="5400" b="1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i-FI" sz="5400" b="1" dirty="0" err="1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escapes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now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sz="5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sz="5400" dirty="0">
                <a:latin typeface="Calibri"/>
                <a:cs typeface="Calibri"/>
              </a:rPr>
              <a:t>It </a:t>
            </a:r>
            <a:r>
              <a:rPr lang="fi-FI" sz="5400" dirty="0" err="1">
                <a:latin typeface="Calibri"/>
                <a:cs typeface="Calibri"/>
              </a:rPr>
              <a:t>was</a:t>
            </a:r>
            <a:r>
              <a:rPr lang="fi-FI" sz="5400" dirty="0">
                <a:latin typeface="Calibri"/>
                <a:cs typeface="Calibri"/>
              </a:rPr>
              <a:t> non-fiction, </a:t>
            </a:r>
            <a:r>
              <a:rPr lang="fi-FI" sz="5400" b="1" dirty="0" err="1">
                <a:latin typeface="Calibri"/>
                <a:cs typeface="Calibri"/>
              </a:rPr>
              <a:t>the</a:t>
            </a:r>
            <a:r>
              <a:rPr lang="fi-FI" sz="5400" b="1" dirty="0">
                <a:latin typeface="Calibri"/>
                <a:cs typeface="Calibri"/>
              </a:rPr>
              <a:t> </a:t>
            </a:r>
            <a:r>
              <a:rPr lang="fi-FI" sz="5400" b="1" dirty="0" err="1">
                <a:latin typeface="Calibri"/>
                <a:cs typeface="Calibri"/>
              </a:rPr>
              <a:t>purpose</a:t>
            </a:r>
            <a:r>
              <a:rPr lang="fi-FI" sz="5400" b="1" dirty="0">
                <a:latin typeface="Calibri"/>
                <a:cs typeface="Calibri"/>
              </a:rPr>
              <a:t> of </a:t>
            </a:r>
            <a:r>
              <a:rPr lang="fi-FI" sz="5400" b="1" dirty="0" err="1">
                <a:latin typeface="Calibri"/>
                <a:cs typeface="Calibri"/>
              </a:rPr>
              <a:t>which</a:t>
            </a:r>
            <a:r>
              <a:rPr lang="fi-FI" sz="5400" dirty="0">
                <a:latin typeface="Calibri"/>
                <a:cs typeface="Calibri"/>
              </a:rPr>
              <a:t> </a:t>
            </a:r>
            <a:r>
              <a:rPr lang="fi-FI" sz="5400" dirty="0" err="1">
                <a:latin typeface="Calibri"/>
                <a:cs typeface="Calibri"/>
              </a:rPr>
              <a:t>was</a:t>
            </a:r>
            <a:r>
              <a:rPr lang="fi-FI" sz="5400" dirty="0">
                <a:latin typeface="Calibri"/>
                <a:cs typeface="Calibri"/>
              </a:rPr>
              <a:t> to </a:t>
            </a:r>
            <a:r>
              <a:rPr lang="fi-FI" sz="5400" dirty="0" err="1">
                <a:latin typeface="Calibri"/>
                <a:cs typeface="Calibri"/>
              </a:rPr>
              <a:t>make</a:t>
            </a:r>
            <a:r>
              <a:rPr lang="fi-FI" sz="5400" dirty="0">
                <a:latin typeface="Calibri"/>
                <a:cs typeface="Calibri"/>
              </a:rPr>
              <a:t> us </a:t>
            </a:r>
            <a:r>
              <a:rPr lang="fi-FI" sz="5400" dirty="0" err="1">
                <a:latin typeface="Calibri"/>
                <a:cs typeface="Calibri"/>
              </a:rPr>
              <a:t>think</a:t>
            </a:r>
            <a:r>
              <a:rPr lang="fi-FI" sz="5400" dirty="0">
                <a:latin typeface="Calibri"/>
                <a:cs typeface="Calibri"/>
              </a:rPr>
              <a:t>.</a:t>
            </a:r>
            <a:endParaRPr sz="5400" dirty="0">
              <a:latin typeface="Calibri"/>
              <a:cs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sz="5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5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Esineiden tai asioiden omistusmuoto ilmaistaan </a:t>
            </a:r>
            <a:r>
              <a:rPr lang="fi-FI" sz="5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fi-FI" sz="5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-rakenteen avulla kuten genetiivi muutenkin.</a:t>
            </a:r>
            <a:endParaRPr sz="54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48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54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Vrt</a:t>
            </a:r>
            <a:r>
              <a:rPr lang="fi-FI" sz="5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fi-FI" sz="5400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kirjan nimi</a:t>
            </a:r>
            <a:r>
              <a:rPr lang="fi-FI" sz="5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fi-FI" sz="54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fi-FI" sz="5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54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  <a:r>
              <a:rPr lang="fi-FI" sz="5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i-FI" sz="54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fi-FI" sz="5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54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endParaRPr sz="5400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48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5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Esineistä myös </a:t>
            </a:r>
            <a:r>
              <a:rPr lang="fi-FI" sz="54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whose</a:t>
            </a:r>
            <a:r>
              <a:rPr lang="fi-FI" sz="5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mahdollinen, tosin ei aina luonteva.</a:t>
            </a:r>
            <a:endParaRPr sz="54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4850" indent="-8572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5400" dirty="0">
                <a:solidFill>
                  <a:schemeClr val="bg2"/>
                </a:solidFill>
                <a:latin typeface="Calibri"/>
                <a:cs typeface="Calibri"/>
              </a:rPr>
              <a:t>Puheessa asia ilmaistaan erillisellä lauseella (</a:t>
            </a:r>
            <a:r>
              <a:rPr lang="fi-FI" sz="5400" dirty="0" err="1">
                <a:solidFill>
                  <a:schemeClr val="bg2"/>
                </a:solidFill>
                <a:latin typeface="Calibri"/>
                <a:cs typeface="Calibri"/>
              </a:rPr>
              <a:t>but</a:t>
            </a:r>
            <a:r>
              <a:rPr lang="fi-FI" sz="5400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lang="fi-FI" sz="5400" dirty="0" err="1">
                <a:solidFill>
                  <a:schemeClr val="bg2"/>
                </a:solidFill>
                <a:latin typeface="Calibri"/>
                <a:cs typeface="Calibri"/>
              </a:rPr>
              <a:t>its</a:t>
            </a:r>
            <a:r>
              <a:rPr lang="fi-FI" sz="5400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lang="fi-FI" sz="5400" dirty="0" err="1">
                <a:solidFill>
                  <a:schemeClr val="bg2"/>
                </a:solidFill>
                <a:latin typeface="Calibri"/>
                <a:cs typeface="Calibri"/>
              </a:rPr>
              <a:t>name</a:t>
            </a:r>
            <a:r>
              <a:rPr lang="fi-FI" sz="5400" dirty="0">
                <a:solidFill>
                  <a:schemeClr val="bg2"/>
                </a:solidFill>
                <a:latin typeface="Calibri"/>
                <a:cs typeface="Calibri"/>
              </a:rPr>
              <a:t> </a:t>
            </a:r>
            <a:r>
              <a:rPr lang="fi-FI" sz="5400" dirty="0" err="1">
                <a:solidFill>
                  <a:schemeClr val="bg2"/>
                </a:solidFill>
                <a:latin typeface="Calibri"/>
                <a:cs typeface="Calibri"/>
              </a:rPr>
              <a:t>escapes</a:t>
            </a:r>
            <a:r>
              <a:rPr lang="fi-FI" sz="5400" dirty="0">
                <a:solidFill>
                  <a:schemeClr val="bg2"/>
                </a:solidFill>
                <a:latin typeface="Calibri"/>
                <a:cs typeface="Calibri"/>
              </a:rPr>
              <a:t> me 	</a:t>
            </a:r>
            <a:r>
              <a:rPr lang="fi-FI" sz="5400" dirty="0" err="1">
                <a:solidFill>
                  <a:schemeClr val="bg2"/>
                </a:solidFill>
                <a:latin typeface="Calibri"/>
                <a:cs typeface="Calibri"/>
              </a:rPr>
              <a:t>now</a:t>
            </a:r>
            <a:r>
              <a:rPr lang="fi-FI" sz="5400" dirty="0">
                <a:solidFill>
                  <a:schemeClr val="bg2"/>
                </a:solidFill>
                <a:latin typeface="Calibri"/>
                <a:cs typeface="Calibri"/>
              </a:rPr>
              <a:t>, and </a:t>
            </a:r>
            <a:r>
              <a:rPr lang="fi-FI" sz="5400" dirty="0" err="1">
                <a:solidFill>
                  <a:schemeClr val="bg2"/>
                </a:solidFill>
                <a:latin typeface="Calibri"/>
                <a:cs typeface="Calibri"/>
              </a:rPr>
              <a:t>its</a:t>
            </a:r>
            <a:r>
              <a:rPr lang="fi-FI" sz="5400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lang="fi-FI" sz="5400" dirty="0" err="1">
                <a:solidFill>
                  <a:schemeClr val="bg2"/>
                </a:solidFill>
                <a:latin typeface="Calibri"/>
                <a:cs typeface="Calibri"/>
              </a:rPr>
              <a:t>purpose</a:t>
            </a:r>
            <a:r>
              <a:rPr lang="fi-FI" sz="5400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lang="fi-FI" sz="5400" dirty="0" err="1">
                <a:solidFill>
                  <a:schemeClr val="bg2"/>
                </a:solidFill>
                <a:latin typeface="Calibri"/>
                <a:cs typeface="Calibri"/>
              </a:rPr>
              <a:t>was</a:t>
            </a:r>
            <a:r>
              <a:rPr lang="fi-FI" sz="5400" dirty="0">
                <a:solidFill>
                  <a:schemeClr val="bg2"/>
                </a:solidFill>
                <a:latin typeface="Calibri"/>
                <a:cs typeface="Calibri"/>
              </a:rPr>
              <a:t> to </a:t>
            </a:r>
            <a:r>
              <a:rPr lang="fi-FI" sz="5400" dirty="0" err="1">
                <a:solidFill>
                  <a:schemeClr val="bg2"/>
                </a:solidFill>
                <a:latin typeface="Calibri"/>
                <a:cs typeface="Calibri"/>
              </a:rPr>
              <a:t>make</a:t>
            </a:r>
            <a:r>
              <a:rPr lang="fi-FI" sz="5400" dirty="0">
                <a:solidFill>
                  <a:schemeClr val="bg2"/>
                </a:solidFill>
                <a:latin typeface="Calibri"/>
                <a:cs typeface="Calibri"/>
              </a:rPr>
              <a:t> us </a:t>
            </a:r>
            <a:r>
              <a:rPr lang="fi-FI" sz="5400" dirty="0" err="1">
                <a:solidFill>
                  <a:schemeClr val="bg2"/>
                </a:solidFill>
                <a:latin typeface="Calibri"/>
                <a:cs typeface="Calibri"/>
              </a:rPr>
              <a:t>think</a:t>
            </a:r>
            <a:r>
              <a:rPr lang="fi-FI" sz="5400" dirty="0">
                <a:solidFill>
                  <a:schemeClr val="bg2"/>
                </a:solidFill>
                <a:latin typeface="Calibri"/>
                <a:cs typeface="Calibri"/>
              </a:rPr>
              <a:t>). </a:t>
            </a:r>
            <a:endParaRPr sz="54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e56aa0413d_0_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Arial"/>
              <a:buNone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Pilkutus 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1" name="Google Shape;111;ge56aa0413d_0_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New Insights Module 4 Grammar</a:t>
            </a:r>
            <a:endParaRPr/>
          </a:p>
        </p:txBody>
      </p:sp>
      <p:sp>
        <p:nvSpPr>
          <p:cNvPr id="112" name="Google Shape;112;ge56aa0413d_0_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She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woman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who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/- I </a:t>
            </a: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love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/- </a:t>
            </a: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did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benefit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4850" indent="-8572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latin typeface="Calibri"/>
                <a:cs typeface="Calibri"/>
              </a:rPr>
              <a:t>Yleensä relatiivilause on kiinteä, jota ilman päälause ei ole järkevä. </a:t>
            </a:r>
            <a:endParaRPr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4850" lvl="0" indent="-8572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Tällaisiä</a:t>
            </a:r>
            <a:r>
              <a:rPr lang="fi-FI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ovat esimerkiksi kaikki </a:t>
            </a:r>
            <a:r>
              <a:rPr lang="fi-FI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fi-FI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-alkuiset lauseet. </a:t>
            </a:r>
            <a:endParaRPr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4850" lvl="0" indent="-8572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Silloin pilkkua ei käytetä. </a:t>
            </a:r>
            <a:endParaRPr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4850" lvl="0" indent="-8572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Puheessa relatiivilauseen edessä ei pidetä taukoa. </a:t>
            </a:r>
            <a:endParaRPr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e56aa0413d_0_29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Arial"/>
              <a:buNone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Pilkutus 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9" name="Google Shape;119;ge56aa0413d_0_2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New Insights Module 4 Grammar</a:t>
            </a:r>
            <a:endParaRPr/>
          </a:p>
        </p:txBody>
      </p:sp>
      <p:sp>
        <p:nvSpPr>
          <p:cNvPr id="120" name="Google Shape;120;ge56aa0413d_0_29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925518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Our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teacher</a:t>
            </a:r>
            <a:r>
              <a:rPr lang="fi-FI" sz="5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who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is a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former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footballer</a:t>
            </a:r>
            <a:r>
              <a:rPr lang="fi-FI" sz="5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never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talks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about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her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sport past. </a:t>
            </a:r>
            <a:endParaRPr sz="5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They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won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gold</a:t>
            </a:r>
            <a:r>
              <a:rPr lang="fi-FI" sz="5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nobody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had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expected</a:t>
            </a:r>
            <a:r>
              <a:rPr lang="fi-FI" sz="5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sz="5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sz="5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4850" indent="-8572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i-FI" sz="5400" dirty="0">
                <a:solidFill>
                  <a:schemeClr val="bg2"/>
                </a:solidFill>
                <a:latin typeface="Calibri"/>
                <a:cs typeface="Calibri"/>
              </a:rPr>
              <a:t>Joskus relatiivilause on irrallinen lisäys päälauseeseen, joka on järkevä ilman 	relatiivilausettakin. </a:t>
            </a:r>
            <a:endParaRPr sz="54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4850" lvl="0" indent="-8572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5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Silloin relatiivilause erotetaan pilkulla.</a:t>
            </a:r>
            <a:endParaRPr sz="54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4850" lvl="0" indent="-8572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5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Puheessa pilkun kohdalla pidetään pieni tauko.</a:t>
            </a:r>
            <a:endParaRPr sz="54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4850" lvl="0" indent="-8572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5400" dirty="0">
                <a:solidFill>
                  <a:schemeClr val="bg2"/>
                </a:solidFill>
                <a:latin typeface="Calibri"/>
                <a:cs typeface="Calibri"/>
              </a:rPr>
              <a:t>Jos </a:t>
            </a:r>
            <a:r>
              <a:rPr lang="fi-FI" sz="5400" b="1" dirty="0" err="1">
                <a:solidFill>
                  <a:schemeClr val="bg2"/>
                </a:solidFill>
                <a:latin typeface="Calibri"/>
                <a:cs typeface="Calibri"/>
              </a:rPr>
              <a:t>which</a:t>
            </a:r>
            <a:r>
              <a:rPr lang="fi-FI" sz="5400" dirty="0">
                <a:solidFill>
                  <a:schemeClr val="bg2"/>
                </a:solidFill>
                <a:latin typeface="Calibri"/>
                <a:cs typeface="Calibri"/>
              </a:rPr>
              <a:t> viittaa koko edeltävään lauseeseen, sen edessä on aina pilkku 	(suomessa </a:t>
            </a:r>
            <a:r>
              <a:rPr lang="fi-FI" sz="5400" i="1" dirty="0">
                <a:solidFill>
                  <a:schemeClr val="bg2"/>
                </a:solidFill>
                <a:latin typeface="Calibri"/>
                <a:cs typeface="Calibri"/>
              </a:rPr>
              <a:t>mikä, mitä</a:t>
            </a:r>
            <a:r>
              <a:rPr lang="fi-FI" sz="5400" dirty="0">
                <a:solidFill>
                  <a:schemeClr val="bg2"/>
                </a:solidFill>
                <a:latin typeface="Calibri"/>
                <a:cs typeface="Calibri"/>
              </a:rPr>
              <a:t>).</a:t>
            </a:r>
            <a:endParaRPr sz="540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704850" lvl="0" indent="-8572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5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Usein pilkun käyttö on mahdollista mutta ei pakollista. </a:t>
            </a:r>
            <a:endParaRPr sz="54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e56aa0413d_0_2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Arial"/>
              <a:buNone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Relatiivilauseesta lauseenvastike 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Google Shape;127;ge56aa0413d_0_22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New Insights Module 4 Grammar</a:t>
            </a:r>
            <a:endParaRPr/>
          </a:p>
        </p:txBody>
      </p:sp>
      <p:sp>
        <p:nvSpPr>
          <p:cNvPr id="128" name="Google Shape;128;ge56aa0413d_0_22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52498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man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who</a:t>
            </a:r>
            <a:r>
              <a:rPr lang="fi-FI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walked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ahead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 of us </a:t>
            </a:r>
            <a:r>
              <a:rPr lang="fi-FI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looked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scared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fi-FI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man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walking</a:t>
            </a:r>
            <a:r>
              <a:rPr lang="fi-FI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ahead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 of us </a:t>
            </a:r>
            <a:r>
              <a:rPr lang="fi-FI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looked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scared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man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who</a:t>
            </a:r>
            <a:r>
              <a:rPr lang="fi-FI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fi-FI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arrested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there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known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i-FI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police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fi-FI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man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arrested</a:t>
            </a:r>
            <a:r>
              <a:rPr lang="fi-FI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there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known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i-FI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police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61975" lvl="0" indent="-68580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Relatiivilause lyhenee usein vastikkeeksi, jos pronomini on sen subjekti. </a:t>
            </a:r>
            <a:endParaRPr sz="4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61975" lvl="0" indent="-6858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Aktiivilause: pronomini pois, verbistä </a:t>
            </a:r>
            <a:r>
              <a:rPr lang="fi-FI" sz="48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-muoto</a:t>
            </a:r>
            <a:endParaRPr sz="4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61975" lvl="0" indent="-6858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Passiivilause: pronomini pois, </a:t>
            </a:r>
            <a:r>
              <a:rPr lang="fi-FI" sz="48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-verbin osuus pois ja verbistä jää vain 3. muoto</a:t>
            </a:r>
            <a:endParaRPr sz="4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61975" lvl="0" indent="-6858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Tästä lisää myöhemmillä kursseilla</a:t>
            </a:r>
            <a:endParaRPr sz="4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e56aa0413d_0_3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Arial"/>
              <a:buNone/>
            </a:pP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Practise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5" name="Google Shape;135;ge56aa0413d_0_3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New Insights Module 4 Grammar</a:t>
            </a:r>
            <a:endParaRPr/>
          </a:p>
        </p:txBody>
      </p:sp>
      <p:sp>
        <p:nvSpPr>
          <p:cNvPr id="136" name="Google Shape;136;ge56aa0413d_0_36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1. Ostin uusia paitoja, joista kaikki olivat alennuksessa.</a:t>
            </a:r>
            <a:endParaRPr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I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bought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shirts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sale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sz="4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fi-FI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Sue</a:t>
            </a: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 näki siellä viisi ihmistä, joista kaksi oli nuorta.</a:t>
            </a:r>
            <a:endParaRPr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Sue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saw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people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whom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young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3. Puhuin ihmisille, joista kukaan ei halunnut auttaa meitä.</a:t>
            </a:r>
          </a:p>
          <a:p>
            <a:pPr marL="45720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talked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people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none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whom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wanted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help us.</a:t>
            </a:r>
            <a:endParaRPr sz="4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4. Anna löysi laatikosta kirjoja, joista moni oli englanniksi.</a:t>
            </a:r>
            <a:endParaRPr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Anna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found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books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box,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many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English. </a:t>
            </a:r>
            <a:endParaRPr sz="4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e56aa0413d_0_5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Arial"/>
              <a:buNone/>
            </a:pP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Practise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" name="Google Shape;143;ge56aa0413d_0_5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New Insights Module 4 Grammar</a:t>
            </a:r>
            <a:endParaRPr/>
          </a:p>
        </p:txBody>
      </p:sp>
      <p:sp>
        <p:nvSpPr>
          <p:cNvPr id="144" name="Google Shape;144;ge56aa0413d_0_50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5. Poliisi näytti minulle kuvia, joista yhdessä oli varas.</a:t>
            </a:r>
            <a:endParaRPr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police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showed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pictures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had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thief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4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6. Veneessä oli 10 matkustajaa, joista usea oli sairas.</a:t>
            </a:r>
            <a:endParaRPr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boat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had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passengers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several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whom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ill.</a:t>
            </a:r>
            <a:endParaRPr sz="4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7. Sam listasi ongelmia, joista osan voisimme ratkaista.</a:t>
            </a:r>
            <a:endParaRPr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listed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problems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could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solve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sz="4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8. Ihmiset, joista kaikki asuivat täällä, puhuivat hiljaa. </a:t>
            </a:r>
            <a:endParaRPr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sz="48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People,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whom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lived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here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talking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4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quietly</a:t>
            </a:r>
            <a:r>
              <a:rPr lang="fi-FI" sz="4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sz="4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1" ma:contentTypeDescription="Luo uusi asiakirja." ma:contentTypeScope="" ma:versionID="7bbbf15b716562dc6acd3365848ff217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83bd472d8dbda01abe8220a174226cb2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910E4F-7BAA-44F2-AD7C-C0115850A5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318946-B2FB-4238-A27A-CE2DE2139DB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D5EA3DB-0425-4CF4-8C24-B56149DE5C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99c720-f1e3-4ea1-8df0-5d269de6d616"/>
    <ds:schemaRef ds:uri="3f577760-0cbf-4b0d-965b-16b5b53896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631</Words>
  <Application>Microsoft Office PowerPoint</Application>
  <PresentationFormat>Mukautettu</PresentationFormat>
  <Paragraphs>72</Paragraphs>
  <Slides>8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Office-teema</vt:lpstr>
      <vt:lpstr>PowerPoint-esitys</vt:lpstr>
      <vt:lpstr>Joista monet, kaikki, kaksi </vt:lpstr>
      <vt:lpstr>Kirja, jonka nimi</vt:lpstr>
      <vt:lpstr>Pilkutus </vt:lpstr>
      <vt:lpstr>Pilkutus </vt:lpstr>
      <vt:lpstr>Relatiivilauseesta lauseenvastike </vt:lpstr>
      <vt:lpstr>Practise.</vt:lpstr>
      <vt:lpstr>Practise.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Relatiivipronominit -  More advanced</dc:title>
  <dc:creator>Väänänen Anna</dc:creator>
  <cp:lastModifiedBy>Franzon Päivi</cp:lastModifiedBy>
  <cp:revision>7</cp:revision>
  <dcterms:created xsi:type="dcterms:W3CDTF">2020-05-05T09:10:38Z</dcterms:created>
  <dcterms:modified xsi:type="dcterms:W3CDTF">2022-08-22T14:56:30Z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  <property fmtid="{D5CDD505-2E9C-101B-9397-08002B2CF9AE}" pid="3" name="TaxKeyword">
    <vt:lpwstr>41;#OOP-powerpointpohja|b87018b7-7572-424a-a48e-dd9736b1fc19;#40;#ppt-pohja|329e38b3-6dd1-4fb8-91c8-04b46990d104;#39;#oppimisen palvelut|6398ef2c-ffc1-44a8-be3a-4c24f3a77669;#38;#powerpoint|f75681ab-06c1-44f6-ad94-a10fca7efc72</vt:lpwstr>
  </property>
</Properties>
</file>