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iMQAU7QOYfN3dbHRiwvGVgt6AH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7D72C2-4F47-4345-940D-F96E0B1DF8AF}" v="4" dt="2021-01-29T08:00:11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F27D72C2-4F47-4345-940D-F96E0B1DF8AF}"/>
    <pc:docChg chg="custSel modSld">
      <pc:chgData name="Mölsä Salla" userId="11757758-abe0-48a4-a19b-63a9678b7c89" providerId="ADAL" clId="{F27D72C2-4F47-4345-940D-F96E0B1DF8AF}" dt="2021-01-29T08:00:11.158" v="32" actId="13926"/>
      <pc:docMkLst>
        <pc:docMk/>
      </pc:docMkLst>
      <pc:sldChg chg="addSp modSp">
        <pc:chgData name="Mölsä Salla" userId="11757758-abe0-48a4-a19b-63a9678b7c89" providerId="ADAL" clId="{F27D72C2-4F47-4345-940D-F96E0B1DF8AF}" dt="2021-01-27T10:13:47.454" v="31" actId="20577"/>
        <pc:sldMkLst>
          <pc:docMk/>
          <pc:sldMk cId="0" sldId="257"/>
        </pc:sldMkLst>
        <pc:spChg chg="add mod">
          <ac:chgData name="Mölsä Salla" userId="11757758-abe0-48a4-a19b-63a9678b7c89" providerId="ADAL" clId="{F27D72C2-4F47-4345-940D-F96E0B1DF8AF}" dt="2021-01-27T10:13:47.454" v="31" actId="20577"/>
          <ac:spMkLst>
            <pc:docMk/>
            <pc:sldMk cId="0" sldId="257"/>
            <ac:spMk id="8" creationId="{4F0E6075-8960-4C80-9654-F601D5C944D0}"/>
          </ac:spMkLst>
        </pc:spChg>
        <pc:picChg chg="ord">
          <ac:chgData name="Mölsä Salla" userId="11757758-abe0-48a4-a19b-63a9678b7c89" providerId="ADAL" clId="{F27D72C2-4F47-4345-940D-F96E0B1DF8AF}" dt="2021-01-27T09:48:46.558" v="0" actId="167"/>
          <ac:picMkLst>
            <pc:docMk/>
            <pc:sldMk cId="0" sldId="257"/>
            <ac:picMk id="94" creationId="{00000000-0000-0000-0000-000000000000}"/>
          </ac:picMkLst>
        </pc:picChg>
      </pc:sldChg>
      <pc:sldChg chg="modSp">
        <pc:chgData name="Mölsä Salla" userId="11757758-abe0-48a4-a19b-63a9678b7c89" providerId="ADAL" clId="{F27D72C2-4F47-4345-940D-F96E0B1DF8AF}" dt="2021-01-27T09:49:25.471" v="1" actId="207"/>
        <pc:sldMkLst>
          <pc:docMk/>
          <pc:sldMk cId="0" sldId="258"/>
        </pc:sldMkLst>
        <pc:spChg chg="mod">
          <ac:chgData name="Mölsä Salla" userId="11757758-abe0-48a4-a19b-63a9678b7c89" providerId="ADAL" clId="{F27D72C2-4F47-4345-940D-F96E0B1DF8AF}" dt="2021-01-27T09:49:25.471" v="1" actId="207"/>
          <ac:spMkLst>
            <pc:docMk/>
            <pc:sldMk cId="0" sldId="258"/>
            <ac:spMk id="103" creationId="{00000000-0000-0000-0000-000000000000}"/>
          </ac:spMkLst>
        </pc:spChg>
      </pc:sldChg>
      <pc:sldChg chg="modSp">
        <pc:chgData name="Mölsä Salla" userId="11757758-abe0-48a4-a19b-63a9678b7c89" providerId="ADAL" clId="{F27D72C2-4F47-4345-940D-F96E0B1DF8AF}" dt="2021-01-29T08:00:11.158" v="32" actId="13926"/>
        <pc:sldMkLst>
          <pc:docMk/>
          <pc:sldMk cId="0" sldId="262"/>
        </pc:sldMkLst>
        <pc:spChg chg="mod">
          <ac:chgData name="Mölsä Salla" userId="11757758-abe0-48a4-a19b-63a9678b7c89" providerId="ADAL" clId="{F27D72C2-4F47-4345-940D-F96E0B1DF8AF}" dt="2021-01-29T08:00:11.158" v="32" actId="13926"/>
          <ac:spMkLst>
            <pc:docMk/>
            <pc:sldMk cId="0" sldId="262"/>
            <ac:spMk id="13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26e1abd1a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gb26e1abd1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34" name="Google Shape;34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" name="Google Shape;35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" name="Google Shape;36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6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Yleisperfekti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1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gb26e1abd1a_0_0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/>
          <a:stretch/>
        </p:blipFill>
        <p:spPr>
          <a:xfrm>
            <a:off x="12619262" y="178531"/>
            <a:ext cx="11518605" cy="1353746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b26e1abd1a_0_0"/>
          <p:cNvSpPr txBox="1">
            <a:spLocks noGrp="1"/>
          </p:cNvSpPr>
          <p:nvPr>
            <p:ph type="body" idx="1"/>
          </p:nvPr>
        </p:nvSpPr>
        <p:spPr>
          <a:xfrm>
            <a:off x="1800000" y="9720000"/>
            <a:ext cx="11518605" cy="2394400"/>
          </a:xfr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en-US" sz="6000" b="1" dirty="0" err="1">
                <a:solidFill>
                  <a:schemeClr val="bg2"/>
                </a:solidFill>
              </a:rPr>
              <a:t>Miten</a:t>
            </a:r>
            <a:r>
              <a:rPr lang="en-US" sz="6000" b="1" dirty="0">
                <a:solidFill>
                  <a:schemeClr val="bg2"/>
                </a:solidFill>
              </a:rPr>
              <a:t> </a:t>
            </a:r>
            <a:r>
              <a:rPr lang="en-US" sz="6000" b="1" dirty="0" err="1">
                <a:solidFill>
                  <a:schemeClr val="bg2"/>
                </a:solidFill>
              </a:rPr>
              <a:t>tarinassa</a:t>
            </a:r>
            <a:r>
              <a:rPr lang="en-US" sz="6000" b="1" dirty="0">
                <a:solidFill>
                  <a:schemeClr val="bg2"/>
                </a:solidFill>
              </a:rPr>
              <a:t> </a:t>
            </a:r>
            <a:r>
              <a:rPr lang="en-US" sz="6000" b="1" dirty="0" err="1">
                <a:solidFill>
                  <a:schemeClr val="bg2"/>
                </a:solidFill>
              </a:rPr>
              <a:t>ilmaistaan</a:t>
            </a:r>
            <a:r>
              <a:rPr lang="en-US" sz="6000" b="1" dirty="0">
                <a:solidFill>
                  <a:schemeClr val="bg2"/>
                </a:solidFill>
              </a:rPr>
              <a:t> </a:t>
            </a:r>
            <a:r>
              <a:rPr lang="en-US" sz="6000" b="1" dirty="0" err="1">
                <a:solidFill>
                  <a:schemeClr val="bg2"/>
                </a:solidFill>
              </a:rPr>
              <a:t>perfekti</a:t>
            </a:r>
            <a:r>
              <a:rPr lang="en-US" sz="6000" b="1" dirty="0">
                <a:solidFill>
                  <a:schemeClr val="bg2"/>
                </a:solidFill>
              </a:rPr>
              <a:t> (</a:t>
            </a:r>
            <a:r>
              <a:rPr lang="en-US" sz="6000" b="1" dirty="0" err="1">
                <a:solidFill>
                  <a:schemeClr val="bg2"/>
                </a:solidFill>
              </a:rPr>
              <a:t>olen</a:t>
            </a:r>
            <a:r>
              <a:rPr lang="en-US" sz="6000" b="1" dirty="0">
                <a:solidFill>
                  <a:schemeClr val="bg2"/>
                </a:solidFill>
              </a:rPr>
              <a:t> </a:t>
            </a:r>
            <a:r>
              <a:rPr lang="en-US" sz="6000" b="1" dirty="0" err="1">
                <a:solidFill>
                  <a:schemeClr val="bg2"/>
                </a:solidFill>
              </a:rPr>
              <a:t>tehnyt</a:t>
            </a:r>
            <a:r>
              <a:rPr lang="en-US" sz="6000" b="1" dirty="0">
                <a:solidFill>
                  <a:schemeClr val="bg2"/>
                </a:solidFill>
              </a:rPr>
              <a:t>, on </a:t>
            </a:r>
            <a:r>
              <a:rPr lang="en-US" sz="6000" b="1" dirty="0" err="1">
                <a:solidFill>
                  <a:schemeClr val="bg2"/>
                </a:solidFill>
              </a:rPr>
              <a:t>tapahtunut</a:t>
            </a:r>
            <a:r>
              <a:rPr lang="en-US" sz="6000" b="1" dirty="0">
                <a:solidFill>
                  <a:schemeClr val="bg2"/>
                </a:solidFill>
              </a:rPr>
              <a:t>)?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lang="en-US" sz="60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lang="en-US" sz="6000" dirty="0"/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lang="en-US" dirty="0"/>
          </a:p>
        </p:txBody>
      </p:sp>
      <p:sp>
        <p:nvSpPr>
          <p:cNvPr id="95" name="Google Shape;95;gb26e1abd1a_0_0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fi-FI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2</a:t>
            </a:fld>
            <a:endParaRPr lang="fi-FI"/>
          </a:p>
        </p:txBody>
      </p:sp>
      <p:sp>
        <p:nvSpPr>
          <p:cNvPr id="96" name="Google Shape;96;gb26e1abd1a_0_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/>
              <a:t>New Insights Module 1 Grammar</a:t>
            </a:r>
            <a:endParaRPr lang="fi-FI" dirty="0"/>
          </a:p>
        </p:txBody>
      </p:sp>
      <p:sp>
        <p:nvSpPr>
          <p:cNvPr id="10" name="Puhekupla: Suorakulmio, kulmat pyöristettu 9">
            <a:extLst>
              <a:ext uri="{FF2B5EF4-FFF2-40B4-BE49-F238E27FC236}">
                <a16:creationId xmlns:a16="http://schemas.microsoft.com/office/drawing/2014/main" id="{163ED4C4-0B7E-4D22-9FFE-200E147AF765}"/>
              </a:ext>
            </a:extLst>
          </p:cNvPr>
          <p:cNvSpPr/>
          <p:nvPr/>
        </p:nvSpPr>
        <p:spPr>
          <a:xfrm>
            <a:off x="1621944" y="3101854"/>
            <a:ext cx="11484456" cy="5882843"/>
          </a:xfrm>
          <a:prstGeom prst="wedgeRoundRectCallout">
            <a:avLst>
              <a:gd name="adj1" fmla="val 63245"/>
              <a:gd name="adj2" fmla="val -1743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Clr>
                <a:srgbClr val="202020"/>
              </a:buClr>
              <a:buSzPts val="5550"/>
            </a:pPr>
            <a:r>
              <a:rPr lang="en-US" sz="6000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I have lost my keys. I don’t know where I have put them. It has often happened recently. </a:t>
            </a:r>
          </a:p>
          <a:p>
            <a:pPr lvl="0">
              <a:buClr>
                <a:srgbClr val="202020"/>
              </a:buClr>
              <a:buSzPts val="5550"/>
            </a:pPr>
            <a:r>
              <a:rPr lang="en-US" sz="6000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Have I become absent-minded? </a:t>
            </a:r>
          </a:p>
          <a:p>
            <a:pPr lvl="0">
              <a:buClr>
                <a:srgbClr val="202020"/>
              </a:buClr>
              <a:buSzPts val="5550"/>
            </a:pPr>
            <a:r>
              <a:rPr lang="en-US" sz="6000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Hasn’t this ever happened to you?</a:t>
            </a:r>
          </a:p>
        </p:txBody>
      </p:sp>
      <p:sp>
        <p:nvSpPr>
          <p:cNvPr id="14" name="Google Shape;92;gb26e1abd1a_0_0">
            <a:extLst>
              <a:ext uri="{FF2B5EF4-FFF2-40B4-BE49-F238E27FC236}">
                <a16:creationId xmlns:a16="http://schemas.microsoft.com/office/drawing/2014/main" id="{49FDDC78-726B-4FDD-8005-661DE9EC41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10515600" cy="2651125"/>
          </a:xfr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Yleisperfekti</a:t>
            </a:r>
            <a:endParaRPr lang="fi-FI" dirty="0"/>
          </a:p>
        </p:txBody>
      </p:sp>
      <p:sp>
        <p:nvSpPr>
          <p:cNvPr id="8" name="Google Shape;103;p4">
            <a:extLst>
              <a:ext uri="{FF2B5EF4-FFF2-40B4-BE49-F238E27FC236}">
                <a16:creationId xmlns:a16="http://schemas.microsoft.com/office/drawing/2014/main" id="{4F0E6075-8960-4C80-9654-F601D5C944D0}"/>
              </a:ext>
            </a:extLst>
          </p:cNvPr>
          <p:cNvSpPr txBox="1">
            <a:spLocks/>
          </p:cNvSpPr>
          <p:nvPr/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 dirty="0">
                <a:solidFill>
                  <a:schemeClr val="bg1"/>
                </a:solidFill>
              </a:rPr>
              <a:t>Kuva: © Pauli Salmi	</a:t>
            </a:r>
            <a:fld id="{00000000-1234-1234-1234-123412341234}" type="slidenum">
              <a:rPr lang="fi-FI" smtClean="0">
                <a:solidFill>
                  <a:schemeClr val="bg1"/>
                </a:solidFill>
              </a:rPr>
              <a:pPr/>
              <a:t>2</a:t>
            </a:fld>
            <a:endParaRPr 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94;gb26e1abd1a_0_0">
            <a:extLst>
              <a:ext uri="{FF2B5EF4-FFF2-40B4-BE49-F238E27FC236}">
                <a16:creationId xmlns:a16="http://schemas.microsoft.com/office/drawing/2014/main" id="{1C4C1027-E4AA-4D7C-9493-153555AE2D86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/>
          <a:stretch/>
        </p:blipFill>
        <p:spPr>
          <a:xfrm>
            <a:off x="12619262" y="178531"/>
            <a:ext cx="11518605" cy="1353746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4"/>
          <p:cNvSpPr txBox="1">
            <a:spLocks noGrp="1"/>
          </p:cNvSpPr>
          <p:nvPr>
            <p:ph type="body" idx="1"/>
          </p:nvPr>
        </p:nvSpPr>
        <p:spPr>
          <a:xfrm>
            <a:off x="1800000" y="9720000"/>
            <a:ext cx="18104149" cy="3015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leisperfekti: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have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 /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has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 ja 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pääverbin 3. muoto.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Säännöllisillä verbeillä 3. muodon pääte on –</a:t>
            </a:r>
            <a:r>
              <a:rPr lang="fi-FI" b="1" dirty="0">
                <a:solidFill>
                  <a:schemeClr val="bg2"/>
                </a:solidFill>
              </a:rPr>
              <a:t>ed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Epäsäännöllisen verbien 3. muoto pitää opetella ulkoa.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03" name="Google Shape;103;p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>
                <a:solidFill>
                  <a:schemeClr val="bg1"/>
                </a:solidFill>
              </a:rPr>
              <a:t>3</a:t>
            </a:fld>
            <a:endParaRPr dirty="0">
              <a:solidFill>
                <a:schemeClr val="bg1"/>
              </a:solidFill>
            </a:endParaRPr>
          </a:p>
        </p:txBody>
      </p:sp>
      <p:sp>
        <p:nvSpPr>
          <p:cNvPr id="104" name="Google Shape;104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  <p:sp>
        <p:nvSpPr>
          <p:cNvPr id="14" name="Puhekupla: Suorakulmio, kulmat pyöristettu 13">
            <a:extLst>
              <a:ext uri="{FF2B5EF4-FFF2-40B4-BE49-F238E27FC236}">
                <a16:creationId xmlns:a16="http://schemas.microsoft.com/office/drawing/2014/main" id="{E9FBE531-970F-46E4-9C30-08ACA26AE86E}"/>
              </a:ext>
            </a:extLst>
          </p:cNvPr>
          <p:cNvSpPr/>
          <p:nvPr/>
        </p:nvSpPr>
        <p:spPr>
          <a:xfrm>
            <a:off x="1621943" y="3101854"/>
            <a:ext cx="11518605" cy="5882843"/>
          </a:xfrm>
          <a:prstGeom prst="wedgeRoundRectCallout">
            <a:avLst>
              <a:gd name="adj1" fmla="val 62649"/>
              <a:gd name="adj2" fmla="val -1858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Clr>
                <a:srgbClr val="202020"/>
              </a:buClr>
              <a:buSzPts val="5550"/>
            </a:pPr>
            <a:r>
              <a:rPr lang="en-US" sz="6000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I </a:t>
            </a:r>
            <a:r>
              <a:rPr lang="en-US" sz="6000" b="1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have lost</a:t>
            </a:r>
            <a:r>
              <a:rPr lang="en-US" sz="6000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 my keys. I don’t know where I </a:t>
            </a:r>
            <a:r>
              <a:rPr lang="en-US" sz="6000" b="1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have put </a:t>
            </a:r>
            <a:r>
              <a:rPr lang="en-US" sz="6000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them. It </a:t>
            </a:r>
            <a:r>
              <a:rPr lang="en-US" sz="6000" b="1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has</a:t>
            </a:r>
            <a:r>
              <a:rPr lang="en-US" sz="6000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 often</a:t>
            </a:r>
            <a:r>
              <a:rPr lang="en-US" sz="6000" b="1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 happened</a:t>
            </a:r>
            <a:r>
              <a:rPr lang="en-US" sz="6000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 recently. </a:t>
            </a:r>
          </a:p>
          <a:p>
            <a:pPr lvl="0">
              <a:buClr>
                <a:srgbClr val="202020"/>
              </a:buClr>
              <a:buSzPts val="5550"/>
            </a:pPr>
            <a:r>
              <a:rPr lang="en-US" sz="6000" b="1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Have</a:t>
            </a:r>
            <a:r>
              <a:rPr lang="en-US" sz="6000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 I </a:t>
            </a:r>
            <a:r>
              <a:rPr lang="en-US" sz="6000" b="1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become</a:t>
            </a:r>
            <a:r>
              <a:rPr lang="en-US" sz="6000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 absent-minded?</a:t>
            </a:r>
            <a:r>
              <a:rPr lang="en-US" sz="6000" b="1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 </a:t>
            </a:r>
          </a:p>
          <a:p>
            <a:pPr lvl="0">
              <a:buClr>
                <a:srgbClr val="202020"/>
              </a:buClr>
              <a:buSzPts val="5550"/>
            </a:pPr>
            <a:r>
              <a:rPr lang="en-US" sz="6000" b="1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Hasn’t</a:t>
            </a:r>
            <a:r>
              <a:rPr lang="en-US" sz="6000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 this ever </a:t>
            </a:r>
            <a:r>
              <a:rPr lang="en-US" sz="6000" b="1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happened </a:t>
            </a:r>
            <a:r>
              <a:rPr lang="en-US" sz="6000" dirty="0">
                <a:solidFill>
                  <a:srgbClr val="202020"/>
                </a:solidFill>
                <a:latin typeface="Calibri"/>
                <a:cs typeface="Calibri"/>
                <a:sym typeface="Calibri"/>
              </a:rPr>
              <a:t>to you?</a:t>
            </a:r>
          </a:p>
        </p:txBody>
      </p:sp>
      <p:sp>
        <p:nvSpPr>
          <p:cNvPr id="18" name="Google Shape;92;gb26e1abd1a_0_0">
            <a:extLst>
              <a:ext uri="{FF2B5EF4-FFF2-40B4-BE49-F238E27FC236}">
                <a16:creationId xmlns:a16="http://schemas.microsoft.com/office/drawing/2014/main" id="{C1E5F0E4-4371-4CA5-8D89-9D07EED124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12344400" cy="2651125"/>
          </a:xfr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Yleisperfekti </a:t>
            </a:r>
            <a:r>
              <a:rPr lang="fi-FI" sz="8800" dirty="0"/>
              <a:t>–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 muodostus</a:t>
            </a:r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Yleisperfekti </a:t>
            </a:r>
            <a:r>
              <a:rPr lang="fi-FI" sz="8800" dirty="0"/>
              <a:t>–</a:t>
            </a:r>
            <a:r>
              <a:rPr lang="fi-FI" dirty="0"/>
              <a:t> Kieltomuoto</a:t>
            </a:r>
            <a:endParaRPr dirty="0"/>
          </a:p>
        </p:txBody>
      </p:sp>
      <p:sp>
        <p:nvSpPr>
          <p:cNvPr id="110" name="Google Shape;110;p5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Sue</a:t>
            </a:r>
            <a:r>
              <a:rPr lang="fi-FI" dirty="0"/>
              <a:t> </a:t>
            </a:r>
            <a:r>
              <a:rPr lang="fi-FI" b="1" dirty="0" err="1"/>
              <a:t>hasn’t</a:t>
            </a:r>
            <a:r>
              <a:rPr lang="fi-FI" b="1" dirty="0"/>
              <a:t> </a:t>
            </a:r>
            <a:r>
              <a:rPr lang="fi-FI" b="1" dirty="0" err="1"/>
              <a:t>found</a:t>
            </a:r>
            <a:r>
              <a:rPr lang="fi-FI" b="1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keys</a:t>
            </a:r>
            <a:r>
              <a:rPr lang="fi-FI" dirty="0"/>
              <a:t> </a:t>
            </a:r>
            <a:r>
              <a:rPr lang="fi-FI" dirty="0" err="1"/>
              <a:t>yet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 </a:t>
            </a:r>
            <a:r>
              <a:rPr lang="fi-FI" b="1" dirty="0" err="1"/>
              <a:t>haven’t</a:t>
            </a:r>
            <a:r>
              <a:rPr lang="fi-FI" b="1" dirty="0"/>
              <a:t> </a:t>
            </a:r>
            <a:r>
              <a:rPr lang="fi-FI" b="1" dirty="0" err="1"/>
              <a:t>helped</a:t>
            </a:r>
            <a:r>
              <a:rPr lang="fi-FI" b="1" dirty="0"/>
              <a:t> </a:t>
            </a:r>
            <a:r>
              <a:rPr lang="fi-FI" dirty="0" err="1"/>
              <a:t>Dad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kitchen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He </a:t>
            </a:r>
            <a:r>
              <a:rPr lang="fi-FI" b="1" dirty="0" err="1"/>
              <a:t>has</a:t>
            </a:r>
            <a:r>
              <a:rPr lang="fi-FI" b="1" dirty="0"/>
              <a:t> </a:t>
            </a:r>
            <a:r>
              <a:rPr lang="fi-FI" b="1" dirty="0" err="1"/>
              <a:t>never</a:t>
            </a:r>
            <a:r>
              <a:rPr lang="fi-FI" b="1" dirty="0"/>
              <a:t> </a:t>
            </a:r>
            <a:r>
              <a:rPr lang="fi-FI" b="1" dirty="0" err="1"/>
              <a:t>wanted</a:t>
            </a:r>
            <a:r>
              <a:rPr lang="fi-FI" b="1" dirty="0"/>
              <a:t> </a:t>
            </a:r>
            <a:r>
              <a:rPr lang="fi-FI" dirty="0"/>
              <a:t>me to </a:t>
            </a:r>
            <a:r>
              <a:rPr lang="fi-FI" dirty="0" err="1"/>
              <a:t>interfere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Yleisperfektin kieltomuoto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:</a:t>
            </a:r>
            <a:r>
              <a:rPr lang="fi-FI" dirty="0">
                <a:solidFill>
                  <a:schemeClr val="bg2"/>
                </a:solidFill>
              </a:rPr>
              <a:t> 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		</a:t>
            </a:r>
            <a:r>
              <a:rPr lang="fi-FI" b="1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/ </a:t>
            </a:r>
            <a:r>
              <a:rPr lang="fi-FI" b="1" dirty="0" err="1">
                <a:solidFill>
                  <a:schemeClr val="bg2"/>
                </a:solidFill>
              </a:rPr>
              <a:t>has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not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</a:t>
            </a:r>
            <a:r>
              <a:rPr lang="fi-FI" b="1" dirty="0">
                <a:solidFill>
                  <a:schemeClr val="bg2"/>
                </a:solidFill>
              </a:rPr>
              <a:t> pääverbin 3. muoto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 lauseessa on jokin muu kielteinen sana (</a:t>
            </a:r>
            <a:r>
              <a:rPr lang="fi-FI" b="1" dirty="0" err="1">
                <a:solidFill>
                  <a:schemeClr val="bg2"/>
                </a:solidFill>
              </a:rPr>
              <a:t>never</a:t>
            </a:r>
            <a:r>
              <a:rPr lang="fi-FI" b="1" dirty="0">
                <a:solidFill>
                  <a:schemeClr val="bg2"/>
                </a:solidFill>
              </a:rPr>
              <a:t>, </a:t>
            </a:r>
            <a:r>
              <a:rPr lang="fi-FI" b="1" dirty="0" err="1">
                <a:solidFill>
                  <a:schemeClr val="bg2"/>
                </a:solidFill>
              </a:rPr>
              <a:t>nothing</a:t>
            </a:r>
            <a:r>
              <a:rPr lang="fi-FI" b="1" dirty="0">
                <a:solidFill>
                  <a:schemeClr val="bg2"/>
                </a:solidFill>
              </a:rPr>
              <a:t>, </a:t>
            </a:r>
            <a:r>
              <a:rPr lang="fi-FI" b="1" dirty="0" err="1">
                <a:solidFill>
                  <a:schemeClr val="bg2"/>
                </a:solidFill>
              </a:rPr>
              <a:t>nobody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jne.), verbistä ei tule kieltomuotoa.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11" name="Google Shape;111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12" name="Google Shape;112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Yleisperfekti </a:t>
            </a:r>
            <a:r>
              <a:rPr lang="fi-FI" sz="8800" dirty="0"/>
              <a:t>–</a:t>
            </a:r>
            <a:r>
              <a:rPr lang="fi-FI" dirty="0"/>
              <a:t> Kysymyslause</a:t>
            </a:r>
            <a:endParaRPr dirty="0"/>
          </a:p>
        </p:txBody>
      </p:sp>
      <p:sp>
        <p:nvSpPr>
          <p:cNvPr id="118" name="Google Shape;118;p6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b="1" dirty="0" err="1">
                <a:solidFill>
                  <a:schemeClr val="dk1"/>
                </a:solidFill>
              </a:rPr>
              <a:t>Have</a:t>
            </a:r>
            <a:r>
              <a:rPr lang="fi-FI" b="1" dirty="0">
                <a:solidFill>
                  <a:schemeClr val="dk1"/>
                </a:solidFill>
              </a:rPr>
              <a:t> </a:t>
            </a:r>
            <a:r>
              <a:rPr lang="fi-FI" b="1" dirty="0" err="1">
                <a:solidFill>
                  <a:schemeClr val="dk1"/>
                </a:solidFill>
              </a:rPr>
              <a:t>you</a:t>
            </a:r>
            <a:r>
              <a:rPr lang="fi-FI" b="1" dirty="0">
                <a:solidFill>
                  <a:schemeClr val="dk1"/>
                </a:solidFill>
              </a:rPr>
              <a:t> </a:t>
            </a:r>
            <a:r>
              <a:rPr lang="fi-FI" b="1" dirty="0" err="1">
                <a:solidFill>
                  <a:schemeClr val="dk1"/>
                </a:solidFill>
              </a:rPr>
              <a:t>been</a:t>
            </a:r>
            <a:r>
              <a:rPr lang="fi-FI" b="1" dirty="0">
                <a:solidFill>
                  <a:schemeClr val="dk1"/>
                </a:solidFill>
              </a:rPr>
              <a:t> </a:t>
            </a:r>
            <a:r>
              <a:rPr lang="fi-FI" b="1" dirty="0" err="1">
                <a:solidFill>
                  <a:schemeClr val="dk1"/>
                </a:solidFill>
              </a:rPr>
              <a:t>locked</a:t>
            </a:r>
            <a:r>
              <a:rPr lang="fi-FI" b="1" dirty="0">
                <a:solidFill>
                  <a:schemeClr val="dk1"/>
                </a:solidFill>
              </a:rPr>
              <a:t> </a:t>
            </a:r>
            <a:r>
              <a:rPr lang="fi-FI" dirty="0">
                <a:solidFill>
                  <a:schemeClr val="dk1"/>
                </a:solidFill>
              </a:rPr>
              <a:t>out </a:t>
            </a:r>
            <a:r>
              <a:rPr lang="fi-FI" dirty="0" err="1">
                <a:solidFill>
                  <a:schemeClr val="dk1"/>
                </a:solidFill>
              </a:rPr>
              <a:t>like</a:t>
            </a:r>
            <a:r>
              <a:rPr lang="fi-FI" dirty="0">
                <a:solidFill>
                  <a:schemeClr val="dk1"/>
                </a:solidFill>
              </a:rPr>
              <a:t> </a:t>
            </a:r>
            <a:r>
              <a:rPr lang="fi-FI" dirty="0" err="1">
                <a:solidFill>
                  <a:schemeClr val="dk1"/>
                </a:solidFill>
              </a:rPr>
              <a:t>this</a:t>
            </a:r>
            <a:r>
              <a:rPr lang="fi-FI" dirty="0">
                <a:solidFill>
                  <a:schemeClr val="dk1"/>
                </a:solidFill>
              </a:rPr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/>
              <a:t>Hasn’t</a:t>
            </a:r>
            <a:r>
              <a:rPr lang="fi-FI" b="1" dirty="0"/>
              <a:t> </a:t>
            </a:r>
            <a:r>
              <a:rPr lang="fi-FI" b="1" dirty="0" err="1"/>
              <a:t>this</a:t>
            </a:r>
            <a:r>
              <a:rPr lang="fi-FI" b="1" dirty="0"/>
              <a:t> </a:t>
            </a:r>
            <a:r>
              <a:rPr lang="fi-FI" b="1" dirty="0" err="1"/>
              <a:t>ever</a:t>
            </a:r>
            <a:r>
              <a:rPr lang="fi-FI" b="1" dirty="0"/>
              <a:t> </a:t>
            </a:r>
            <a:r>
              <a:rPr lang="fi-FI" b="1" dirty="0" err="1"/>
              <a:t>happened</a:t>
            </a:r>
            <a:r>
              <a:rPr lang="fi-FI" b="1" dirty="0"/>
              <a:t> </a:t>
            </a:r>
            <a:r>
              <a:rPr lang="fi-FI" dirty="0"/>
              <a:t>to </a:t>
            </a:r>
            <a:r>
              <a:rPr lang="fi-FI" dirty="0" err="1"/>
              <a:t>you</a:t>
            </a:r>
            <a:r>
              <a:rPr lang="fi-FI" dirty="0"/>
              <a:t>?</a:t>
            </a: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Y</a:t>
            </a:r>
            <a:r>
              <a:rPr lang="fi-FI" dirty="0">
                <a:solidFill>
                  <a:schemeClr val="bg2"/>
                </a:solidFill>
              </a:rPr>
              <a:t>leisperfektin kysymyslause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: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		</a:t>
            </a:r>
            <a:r>
              <a:rPr lang="fi-FI" b="1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/ </a:t>
            </a:r>
            <a:r>
              <a:rPr lang="fi-FI" b="1" dirty="0" err="1">
                <a:solidFill>
                  <a:schemeClr val="bg2"/>
                </a:solidFill>
              </a:rPr>
              <a:t>has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</a:t>
            </a:r>
            <a:r>
              <a:rPr lang="fi-FI" b="1" dirty="0">
                <a:solidFill>
                  <a:schemeClr val="bg2"/>
                </a:solidFill>
              </a:rPr>
              <a:t> subjekti </a:t>
            </a:r>
            <a:r>
              <a:rPr lang="fi-FI" dirty="0">
                <a:solidFill>
                  <a:schemeClr val="bg2"/>
                </a:solidFill>
              </a:rPr>
              <a:t>+</a:t>
            </a:r>
            <a:r>
              <a:rPr lang="fi-FI" b="1" dirty="0">
                <a:solidFill>
                  <a:schemeClr val="bg2"/>
                </a:solidFill>
              </a:rPr>
              <a:t> pääverbin 3. muoto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9" name="Google Shape;119;p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20" name="Google Shape;120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Imperfektin ja perfektin käytön ero</a:t>
            </a:r>
            <a:endParaRPr/>
          </a:p>
        </p:txBody>
      </p:sp>
      <p:sp>
        <p:nvSpPr>
          <p:cNvPr id="126" name="Google Shape;126;p7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fi-FI" dirty="0"/>
              <a:t>I </a:t>
            </a:r>
            <a:r>
              <a:rPr lang="fi-FI" b="1" dirty="0" err="1"/>
              <a:t>bought</a:t>
            </a:r>
            <a:r>
              <a:rPr lang="fi-FI" dirty="0"/>
              <a:t> a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electric</a:t>
            </a:r>
            <a:r>
              <a:rPr lang="fi-FI" dirty="0"/>
              <a:t> </a:t>
            </a:r>
            <a:r>
              <a:rPr lang="fi-FI" dirty="0" err="1"/>
              <a:t>bike</a:t>
            </a:r>
            <a:r>
              <a:rPr lang="fi-FI" dirty="0"/>
              <a:t> </a:t>
            </a: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spring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.</a:t>
            </a:r>
            <a:endParaRPr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9"/>
                </a:ext>
              </a:extLst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endParaRPr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0"/>
                </a:ext>
              </a:extLst>
            </a:endParaRPr>
          </a:p>
          <a:p>
            <a:pPr marL="857250" lvl="0" indent="-8572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1"/>
                  </a:ext>
                </a:extLst>
              </a:rPr>
              <a:t>Imperfekti kertoo menneisyydessä </a:t>
            </a:r>
            <a:r>
              <a:rPr lang="fi-FI" dirty="0">
                <a:solidFill>
                  <a:schemeClr val="bg2"/>
                </a:solidFill>
              </a:rPr>
              <a:t>päättyneestä tekemisestä. Lauseessa on usein menneen ajan ajanmääre. Suomessa myös perfekti olisi mahdollinen (olen ostanut), mutta englannissa käytetään imperfektiä (</a:t>
            </a:r>
            <a:r>
              <a:rPr lang="fi-FI" dirty="0" err="1">
                <a:solidFill>
                  <a:schemeClr val="bg2"/>
                </a:solidFill>
              </a:rPr>
              <a:t>bought</a:t>
            </a:r>
            <a:r>
              <a:rPr lang="fi-FI" dirty="0">
                <a:solidFill>
                  <a:schemeClr val="bg2"/>
                </a:solidFill>
              </a:rPr>
              <a:t>).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you</a:t>
            </a:r>
            <a:r>
              <a:rPr lang="fi-FI" b="1" dirty="0"/>
              <a:t> </a:t>
            </a:r>
            <a:r>
              <a:rPr lang="fi-FI" b="1" dirty="0" err="1"/>
              <a:t>seen</a:t>
            </a:r>
            <a:r>
              <a:rPr lang="fi-FI" b="1" dirty="0"/>
              <a:t> </a:t>
            </a:r>
            <a:r>
              <a:rPr lang="fi-FI" dirty="0"/>
              <a:t>my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bike</a:t>
            </a:r>
            <a:r>
              <a:rPr lang="fi-FI" dirty="0"/>
              <a:t>? </a:t>
            </a:r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err="1"/>
              <a:t>parked</a:t>
            </a:r>
            <a:r>
              <a:rPr lang="fi-FI" dirty="0"/>
              <a:t> </a:t>
            </a:r>
            <a:r>
              <a:rPr lang="fi-FI" dirty="0" err="1"/>
              <a:t>over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Perfektimuodolla on yhteys nykyhetkeen.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5550" dirty="0"/>
          </a:p>
        </p:txBody>
      </p:sp>
      <p:sp>
        <p:nvSpPr>
          <p:cNvPr id="127" name="Google Shape;127;p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28" name="Google Shape;128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34" name="Google Shape;134;p8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sz="51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2"/>
                  </a:ext>
                </a:extLst>
              </a:rPr>
              <a:t>1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3"/>
                  </a:ext>
                </a:extLst>
              </a:rPr>
              <a:t>.</a:t>
            </a:r>
            <a:r>
              <a:rPr lang="fi-FI" dirty="0"/>
              <a:t> Olen lukenut tämän kirjan kolme kertaa, mutta en ole nähnyt siitä kertovaa elokuvaa.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I’ve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read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this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book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three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times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but</a:t>
            </a:r>
            <a:r>
              <a:rPr lang="fi-FI" dirty="0">
                <a:solidFill>
                  <a:schemeClr val="bg2"/>
                </a:solidFill>
              </a:rPr>
              <a:t> I </a:t>
            </a:r>
            <a:r>
              <a:rPr lang="fi-FI" dirty="0" err="1">
                <a:solidFill>
                  <a:schemeClr val="bg2"/>
                </a:solidFill>
              </a:rPr>
              <a:t>haven’t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film</a:t>
            </a:r>
            <a:r>
              <a:rPr lang="fi-FI" dirty="0">
                <a:solidFill>
                  <a:schemeClr val="bg2"/>
                </a:solidFill>
              </a:rPr>
              <a:t> 			(</a:t>
            </a:r>
            <a:r>
              <a:rPr lang="fi-FI" dirty="0" err="1">
                <a:solidFill>
                  <a:schemeClr val="bg2"/>
                </a:solidFill>
              </a:rPr>
              <a:t>that’s</a:t>
            </a:r>
            <a:r>
              <a:rPr lang="fi-FI" dirty="0">
                <a:solidFill>
                  <a:schemeClr val="bg2"/>
                </a:solidFill>
              </a:rPr>
              <a:t>) </a:t>
            </a:r>
            <a:r>
              <a:rPr lang="fi-FI" dirty="0" err="1">
                <a:solidFill>
                  <a:schemeClr val="bg2"/>
                </a:solidFill>
              </a:rPr>
              <a:t>about</a:t>
            </a:r>
            <a:r>
              <a:rPr lang="fi-FI" dirty="0">
                <a:solidFill>
                  <a:schemeClr val="bg2"/>
                </a:solidFill>
              </a:rPr>
              <a:t> it.</a:t>
            </a:r>
            <a:r>
              <a:rPr lang="fi-FI" dirty="0"/>
              <a:t>	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2. Lisa on puhunut siitä elokuvasta paljon, mutta minä en ole kuunnellut häntä.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Lisa </a:t>
            </a:r>
            <a:r>
              <a:rPr lang="fi-FI" dirty="0" err="1">
                <a:solidFill>
                  <a:schemeClr val="bg2"/>
                </a:solidFill>
              </a:rPr>
              <a:t>has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talked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about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film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lot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but</a:t>
            </a:r>
            <a:r>
              <a:rPr lang="fi-FI" dirty="0">
                <a:solidFill>
                  <a:schemeClr val="bg2"/>
                </a:solidFill>
              </a:rPr>
              <a:t> I </a:t>
            </a:r>
            <a:r>
              <a:rPr lang="fi-FI" dirty="0" err="1">
                <a:solidFill>
                  <a:schemeClr val="bg2"/>
                </a:solidFill>
              </a:rPr>
              <a:t>haven’t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listened</a:t>
            </a:r>
            <a:r>
              <a:rPr lang="fi-FI" dirty="0">
                <a:solidFill>
                  <a:schemeClr val="bg2"/>
                </a:solidFill>
              </a:rPr>
              <a:t> to 		</a:t>
            </a:r>
            <a:r>
              <a:rPr lang="fi-FI" dirty="0" err="1">
                <a:solidFill>
                  <a:schemeClr val="bg2"/>
                </a:solidFill>
              </a:rPr>
              <a:t>her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3. Lisa on aina ollut eri mieltä kanssani.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Lisa </a:t>
            </a:r>
            <a:r>
              <a:rPr lang="fi-FI" dirty="0" err="1">
                <a:solidFill>
                  <a:schemeClr val="bg2"/>
                </a:solidFill>
              </a:rPr>
              <a:t>has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always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disagreed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me.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35" name="Google Shape;135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 dirty="0"/>
          </a:p>
        </p:txBody>
      </p:sp>
      <p:sp>
        <p:nvSpPr>
          <p:cNvPr id="136" name="Google Shape;136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42" name="Google Shape;142;p9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939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4. En ole koskaan ollut kiinnostunut metsässä retkeilystä.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I’ve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never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interested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hiking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woods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5. Onko matkustaminen ollut sinusta kivaa?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Has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travelling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fun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opinion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6. Etkö olekin käynyt useassa maassa?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Haven’t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visited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lot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countries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7. Kenet olet tavannut?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met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8. Kuka on tavannut sinut?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met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1371600" lvl="1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590"/>
              <a:buNone/>
            </a:pPr>
            <a:endParaRPr sz="4590" dirty="0"/>
          </a:p>
          <a:p>
            <a:pPr marL="1371600" lvl="1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590"/>
              <a:buNone/>
            </a:pPr>
            <a:endParaRPr sz="4590" dirty="0"/>
          </a:p>
          <a:p>
            <a:pPr marL="1371600" lvl="1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590"/>
              <a:buNone/>
            </a:pPr>
            <a:endParaRPr sz="4590" dirty="0"/>
          </a:p>
          <a:p>
            <a:pPr marL="1371600" lvl="1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590"/>
              <a:buNone/>
            </a:pPr>
            <a:endParaRPr sz="4590" dirty="0"/>
          </a:p>
        </p:txBody>
      </p:sp>
      <p:sp>
        <p:nvSpPr>
          <p:cNvPr id="143" name="Google Shape;143;p9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144" name="Google Shape;144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EBC975-6256-4BCD-9590-D5548B8A9473}"/>
</file>

<file path=customXml/itemProps2.xml><?xml version="1.0" encoding="utf-8"?>
<ds:datastoreItem xmlns:ds="http://schemas.openxmlformats.org/officeDocument/2006/customXml" ds:itemID="{8E07E02D-DF60-49A6-8D14-69F009ECE7D1}"/>
</file>

<file path=customXml/itemProps3.xml><?xml version="1.0" encoding="utf-8"?>
<ds:datastoreItem xmlns:ds="http://schemas.openxmlformats.org/officeDocument/2006/customXml" ds:itemID="{431CD76F-FD3B-4985-AD3C-04F8472937BF}"/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506</Words>
  <Application>Microsoft Office PowerPoint</Application>
  <PresentationFormat>Mukautettu</PresentationFormat>
  <Paragraphs>73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Yleisperfekti</vt:lpstr>
      <vt:lpstr>Yleisperfekti</vt:lpstr>
      <vt:lpstr>Yleisperfekti – muodostus</vt:lpstr>
      <vt:lpstr>Yleisperfekti – Kieltomuoto</vt:lpstr>
      <vt:lpstr>Yleisperfekti – Kysymyslause</vt:lpstr>
      <vt:lpstr>Imperfektin ja perfektin käytön ero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Yleisperfekti</dc:title>
  <dc:creator>Mölsä Salla</dc:creator>
  <cp:lastModifiedBy>Paavilainen Laura</cp:lastModifiedBy>
  <cp:revision>9</cp:revision>
  <dcterms:created xsi:type="dcterms:W3CDTF">2021-01-21T20:23:57Z</dcterms:created>
  <dcterms:modified xsi:type="dcterms:W3CDTF">2022-08-16T08:32:28Z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