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1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j3JuoksaYd3FLYlQM3W8Yqk1ku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3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0B593B-02F7-45F7-B287-E88DDEE82F8B}" v="20" dt="2021-01-27T10:42:48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5" d="100"/>
          <a:sy n="55" d="100"/>
        </p:scale>
        <p:origin x="636" y="7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customschemas.google.com/relationships/presentationmetadata" Target="meta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ölsä Salla" userId="11757758-abe0-48a4-a19b-63a9678b7c89" providerId="ADAL" clId="{3B0B593B-02F7-45F7-B287-E88DDEE82F8B}"/>
    <pc:docChg chg="custSel modSld">
      <pc:chgData name="Mölsä Salla" userId="11757758-abe0-48a4-a19b-63a9678b7c89" providerId="ADAL" clId="{3B0B593B-02F7-45F7-B287-E88DDEE82F8B}" dt="2021-01-27T10:42:48.195" v="71"/>
      <pc:docMkLst>
        <pc:docMk/>
      </pc:docMkLst>
      <pc:sldChg chg="modSp">
        <pc:chgData name="Mölsä Salla" userId="11757758-abe0-48a4-a19b-63a9678b7c89" providerId="ADAL" clId="{3B0B593B-02F7-45F7-B287-E88DDEE82F8B}" dt="2021-01-27T10:42:48.195" v="71"/>
        <pc:sldMkLst>
          <pc:docMk/>
          <pc:sldMk cId="0" sldId="257"/>
        </pc:sldMkLst>
        <pc:spChg chg="mod">
          <ac:chgData name="Mölsä Salla" userId="11757758-abe0-48a4-a19b-63a9678b7c89" providerId="ADAL" clId="{3B0B593B-02F7-45F7-B287-E88DDEE82F8B}" dt="2021-01-27T10:42:48.195" v="71"/>
          <ac:spMkLst>
            <pc:docMk/>
            <pc:sldMk cId="0" sldId="257"/>
            <ac:spMk id="2" creationId="{8A07CDDA-360E-47C2-896D-0B8FE641306C}"/>
          </ac:spMkLst>
        </pc:spChg>
        <pc:spChg chg="mod">
          <ac:chgData name="Mölsä Salla" userId="11757758-abe0-48a4-a19b-63a9678b7c89" providerId="ADAL" clId="{3B0B593B-02F7-45F7-B287-E88DDEE82F8B}" dt="2021-01-27T10:25:03.102" v="61" actId="207"/>
          <ac:spMkLst>
            <pc:docMk/>
            <pc:sldMk cId="0" sldId="257"/>
            <ac:spMk id="93" creationId="{00000000-0000-0000-0000-000000000000}"/>
          </ac:spMkLst>
        </pc:spChg>
      </pc:sldChg>
      <pc:sldChg chg="modSp">
        <pc:chgData name="Mölsä Salla" userId="11757758-abe0-48a4-a19b-63a9678b7c89" providerId="ADAL" clId="{3B0B593B-02F7-45F7-B287-E88DDEE82F8B}" dt="2021-01-27T09:54:39.720" v="10" actId="20577"/>
        <pc:sldMkLst>
          <pc:docMk/>
          <pc:sldMk cId="0" sldId="260"/>
        </pc:sldMkLst>
        <pc:spChg chg="mod">
          <ac:chgData name="Mölsä Salla" userId="11757758-abe0-48a4-a19b-63a9678b7c89" providerId="ADAL" clId="{3B0B593B-02F7-45F7-B287-E88DDEE82F8B}" dt="2021-01-27T09:54:39.720" v="10" actId="20577"/>
          <ac:spMkLst>
            <pc:docMk/>
            <pc:sldMk cId="0" sldId="260"/>
            <ac:spMk id="114" creationId="{00000000-0000-0000-0000-000000000000}"/>
          </ac:spMkLst>
        </pc:spChg>
      </pc:sldChg>
      <pc:sldChg chg="modSp">
        <pc:chgData name="Mölsä Salla" userId="11757758-abe0-48a4-a19b-63a9678b7c89" providerId="ADAL" clId="{3B0B593B-02F7-45F7-B287-E88DDEE82F8B}" dt="2021-01-27T09:55:32.406" v="20" actId="20577"/>
        <pc:sldMkLst>
          <pc:docMk/>
          <pc:sldMk cId="0" sldId="267"/>
        </pc:sldMkLst>
        <pc:spChg chg="mod">
          <ac:chgData name="Mölsä Salla" userId="11757758-abe0-48a4-a19b-63a9678b7c89" providerId="ADAL" clId="{3B0B593B-02F7-45F7-B287-E88DDEE82F8B}" dt="2021-01-27T09:55:32.406" v="20" actId="20577"/>
          <ac:spMkLst>
            <pc:docMk/>
            <pc:sldMk cId="0" sldId="267"/>
            <ac:spMk id="16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b2dbd9c9a2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b2dbd9c9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9207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1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0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1 Grammar</a:t>
            </a:r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1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2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1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1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5"/>
          </p:nvPr>
        </p:nvSpPr>
        <p:spPr>
          <a:xfrm>
            <a:off x="16754473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>
            <a:spLocks noGrp="1"/>
          </p:cNvSpPr>
          <p:nvPr>
            <p:ph type="pic" idx="6"/>
          </p:nvPr>
        </p:nvSpPr>
        <p:spPr>
          <a:xfrm>
            <a:off x="16754927" y="2705826"/>
            <a:ext cx="6867074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1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7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1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7" name="Google Shape;77;p25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" name="Google Shape;78;p25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1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New Insights Module 1 Grammar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366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/>
              <a:t>Kestopreesens</a:t>
            </a:r>
            <a:endParaRPr/>
          </a:p>
        </p:txBody>
      </p:sp>
      <p:sp>
        <p:nvSpPr>
          <p:cNvPr id="86" name="Google Shape;86;p1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New Insights</a:t>
            </a:r>
            <a:endParaRPr/>
          </a:p>
        </p:txBody>
      </p:sp>
      <p:sp>
        <p:nvSpPr>
          <p:cNvPr id="87" name="Google Shape;87;p1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 dirty="0" err="1"/>
              <a:t>Module</a:t>
            </a:r>
            <a:r>
              <a:rPr lang="fi-FI" dirty="0"/>
              <a:t> 1 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b2dbd9c9a2_0_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00" cy="1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Mitä oikeinkirjoitusmuutoksia huomaat </a:t>
            </a:r>
            <a:r>
              <a:rPr lang="fi-FI" b="1"/>
              <a:t>ing</a:t>
            </a:r>
            <a:r>
              <a:rPr lang="fi-FI"/>
              <a:t>-muodoissa?</a:t>
            </a:r>
            <a:endParaRPr/>
          </a:p>
        </p:txBody>
      </p:sp>
      <p:sp>
        <p:nvSpPr>
          <p:cNvPr id="149" name="Google Shape;149;gb2dbd9c9a2_0_0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10069500" cy="83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eat</a:t>
            </a:r>
            <a:r>
              <a:rPr lang="fi-FI" dirty="0"/>
              <a:t>  		</a:t>
            </a:r>
            <a:r>
              <a:rPr lang="fi-FI" dirty="0" err="1">
                <a:solidFill>
                  <a:schemeClr val="bg2"/>
                </a:solidFill>
              </a:rPr>
              <a:t>eating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 err="1"/>
              <a:t>do</a:t>
            </a:r>
            <a:r>
              <a:rPr lang="fi-FI" dirty="0"/>
              <a:t> 		</a:t>
            </a:r>
            <a:r>
              <a:rPr lang="fi-FI" dirty="0" err="1">
                <a:solidFill>
                  <a:schemeClr val="bg2"/>
                </a:solidFill>
              </a:rPr>
              <a:t>doing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 err="1"/>
              <a:t>move</a:t>
            </a:r>
            <a:r>
              <a:rPr lang="fi-FI" dirty="0"/>
              <a:t> 	</a:t>
            </a:r>
            <a:r>
              <a:rPr lang="fi-FI" dirty="0" err="1">
                <a:solidFill>
                  <a:schemeClr val="bg2"/>
                </a:solidFill>
              </a:rPr>
              <a:t>moving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 err="1"/>
              <a:t>take</a:t>
            </a:r>
            <a:r>
              <a:rPr lang="fi-FI" dirty="0"/>
              <a:t> 		</a:t>
            </a:r>
            <a:r>
              <a:rPr lang="fi-FI" dirty="0" err="1">
                <a:solidFill>
                  <a:schemeClr val="bg2"/>
                </a:solidFill>
              </a:rPr>
              <a:t>taking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 err="1"/>
              <a:t>agree</a:t>
            </a:r>
            <a:r>
              <a:rPr lang="fi-FI" dirty="0"/>
              <a:t> 	</a:t>
            </a:r>
            <a:r>
              <a:rPr lang="fi-FI" dirty="0" err="1">
                <a:solidFill>
                  <a:schemeClr val="bg2"/>
                </a:solidFill>
              </a:rPr>
              <a:t>agreeing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br>
              <a:rPr lang="fi-FI" dirty="0"/>
            </a:br>
            <a:r>
              <a:rPr lang="fi-FI" dirty="0" err="1"/>
              <a:t>study</a:t>
            </a:r>
            <a:r>
              <a:rPr lang="fi-FI" dirty="0"/>
              <a:t> 	</a:t>
            </a:r>
            <a:r>
              <a:rPr lang="fi-FI" dirty="0" err="1">
                <a:solidFill>
                  <a:schemeClr val="bg2"/>
                </a:solidFill>
              </a:rPr>
              <a:t>studying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/>
              <a:t>play	 	</a:t>
            </a:r>
            <a:r>
              <a:rPr lang="fi-FI" dirty="0">
                <a:solidFill>
                  <a:schemeClr val="bg2"/>
                </a:solidFill>
              </a:rPr>
              <a:t>playing</a:t>
            </a:r>
            <a:br>
              <a:rPr lang="fi-FI" dirty="0"/>
            </a:br>
            <a:endParaRPr dirty="0"/>
          </a:p>
        </p:txBody>
      </p:sp>
      <p:sp>
        <p:nvSpPr>
          <p:cNvPr id="150" name="Google Shape;150;gb2dbd9c9a2_0_0"/>
          <p:cNvSpPr txBox="1">
            <a:spLocks noGrp="1"/>
          </p:cNvSpPr>
          <p:nvPr>
            <p:ph type="body" idx="2"/>
          </p:nvPr>
        </p:nvSpPr>
        <p:spPr>
          <a:xfrm>
            <a:off x="13041150" y="3600000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rub</a:t>
            </a:r>
            <a:r>
              <a:rPr lang="fi-FI" dirty="0"/>
              <a:t> 		</a:t>
            </a:r>
            <a:r>
              <a:rPr lang="fi-FI" dirty="0" err="1">
                <a:solidFill>
                  <a:schemeClr val="bg2"/>
                </a:solidFill>
              </a:rPr>
              <a:t>rubbing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 err="1"/>
              <a:t>commit</a:t>
            </a:r>
            <a:r>
              <a:rPr lang="fi-FI" dirty="0"/>
              <a:t>	</a:t>
            </a:r>
            <a:r>
              <a:rPr lang="fi-FI" dirty="0" err="1">
                <a:solidFill>
                  <a:schemeClr val="bg2"/>
                </a:solidFill>
              </a:rPr>
              <a:t>committing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br>
              <a:rPr lang="fi-FI" dirty="0"/>
            </a:br>
            <a:r>
              <a:rPr lang="fi-FI" dirty="0" err="1"/>
              <a:t>lie</a:t>
            </a:r>
            <a:r>
              <a:rPr lang="fi-FI" dirty="0"/>
              <a:t>  		</a:t>
            </a:r>
            <a:r>
              <a:rPr lang="fi-FI" dirty="0" err="1">
                <a:solidFill>
                  <a:schemeClr val="bg2"/>
                </a:solidFill>
              </a:rPr>
              <a:t>lying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tie  		</a:t>
            </a:r>
            <a:r>
              <a:rPr lang="fi-FI" dirty="0" err="1">
                <a:solidFill>
                  <a:schemeClr val="bg2"/>
                </a:solidFill>
              </a:rPr>
              <a:t>tying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panic</a:t>
            </a:r>
            <a:r>
              <a:rPr lang="fi-FI" dirty="0"/>
              <a:t>  	</a:t>
            </a:r>
            <a:r>
              <a:rPr lang="fi-FI" dirty="0" err="1">
                <a:solidFill>
                  <a:schemeClr val="bg2"/>
                </a:solidFill>
              </a:rPr>
              <a:t>panicking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</a:pPr>
            <a:r>
              <a:rPr lang="fi-FI" dirty="0" err="1"/>
              <a:t>travel</a:t>
            </a:r>
            <a:r>
              <a:rPr lang="fi-FI" dirty="0"/>
              <a:t>  	</a:t>
            </a:r>
            <a:r>
              <a:rPr lang="fi-FI" dirty="0" err="1">
                <a:solidFill>
                  <a:schemeClr val="bg2"/>
                </a:solidFill>
              </a:rPr>
              <a:t>travelling</a:t>
            </a:r>
            <a:r>
              <a:rPr lang="fi-FI" dirty="0">
                <a:solidFill>
                  <a:schemeClr val="bg2"/>
                </a:solidFill>
              </a:rPr>
              <a:t> (</a:t>
            </a:r>
            <a:r>
              <a:rPr lang="fi-FI" dirty="0" err="1">
                <a:solidFill>
                  <a:schemeClr val="bg2"/>
                </a:solidFill>
              </a:rPr>
              <a:t>BrE</a:t>
            </a:r>
            <a:r>
              <a:rPr lang="fi-FI" dirty="0">
                <a:solidFill>
                  <a:schemeClr val="bg2"/>
                </a:solidFill>
              </a:rPr>
              <a:t>) / 					</a:t>
            </a:r>
            <a:r>
              <a:rPr lang="fi-FI" dirty="0" err="1">
                <a:solidFill>
                  <a:schemeClr val="bg2"/>
                </a:solidFill>
              </a:rPr>
              <a:t>traveling</a:t>
            </a:r>
            <a:r>
              <a:rPr lang="fi-FI" dirty="0">
                <a:solidFill>
                  <a:schemeClr val="bg2"/>
                </a:solidFill>
              </a:rPr>
              <a:t> (</a:t>
            </a:r>
            <a:r>
              <a:rPr lang="fi-FI" dirty="0" err="1">
                <a:solidFill>
                  <a:schemeClr val="bg2"/>
                </a:solidFill>
              </a:rPr>
              <a:t>AmE</a:t>
            </a:r>
            <a:r>
              <a:rPr lang="fi-FI" dirty="0">
                <a:solidFill>
                  <a:schemeClr val="bg2"/>
                </a:solidFill>
              </a:rPr>
              <a:t>)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6EC25E-07CC-4AA7-B778-22E8B607CED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New Insights Module 1 Grammar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140AC3B-DACE-4B68-904D-FEDAD48CE7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10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5"/>
                  </a:ext>
                </a:extLst>
              </a:rPr>
              <a:t>O</a:t>
            </a:r>
            <a:r>
              <a:rPr lang="fi-FI"/>
              <a:t>ikeinkirjoitusmuutoksia</a:t>
            </a:r>
            <a:r>
              <a:rPr lang="fi-FI" b="1"/>
              <a:t> ing-</a:t>
            </a:r>
            <a:r>
              <a:rPr lang="fi-FI"/>
              <a:t>muodossa</a:t>
            </a:r>
            <a:endParaRPr/>
          </a:p>
        </p:txBody>
      </p:sp>
      <p:sp>
        <p:nvSpPr>
          <p:cNvPr id="156" name="Google Shape;156;p12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21"/>
              <a:buFont typeface="Calibri"/>
              <a:buNone/>
            </a:pPr>
            <a:r>
              <a:rPr lang="fi-FI" b="1" dirty="0">
                <a:solidFill>
                  <a:schemeClr val="bg2"/>
                </a:solidFill>
              </a:rPr>
              <a:t>Perustapaus</a:t>
            </a:r>
            <a:endParaRPr b="1" dirty="0">
              <a:solidFill>
                <a:schemeClr val="bg2"/>
              </a:solidFill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 err="1"/>
              <a:t>i</a:t>
            </a:r>
            <a:r>
              <a:rPr lang="fi-FI" b="1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6"/>
                  </a:ext>
                </a:extLst>
              </a:rPr>
              <a:t>ng</a:t>
            </a:r>
            <a:r>
              <a:rPr lang="fi-FI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7"/>
                  </a:ext>
                </a:extLst>
              </a:rPr>
              <a:t>-pääte </a:t>
            </a:r>
            <a:r>
              <a:rPr lang="fi-FI" dirty="0"/>
              <a:t>lisätään verbin perusmuotoon (</a:t>
            </a:r>
            <a:r>
              <a:rPr lang="fi-FI" dirty="0" err="1"/>
              <a:t>eat</a:t>
            </a:r>
            <a:r>
              <a:rPr lang="fi-FI" dirty="0"/>
              <a:t> – </a:t>
            </a:r>
            <a:r>
              <a:rPr lang="fi-FI" dirty="0" err="1"/>
              <a:t>eating</a:t>
            </a:r>
            <a:r>
              <a:rPr lang="fi-FI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8"/>
                  </a:ext>
                </a:extLst>
              </a:rPr>
              <a:t>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>
                <a:solidFill>
                  <a:schemeClr val="bg2"/>
                </a:solidFill>
              </a:rPr>
              <a:t>Poikkeuksia</a:t>
            </a:r>
            <a:endParaRPr dirty="0">
              <a:solidFill>
                <a:schemeClr val="bg2"/>
              </a:solidFill>
            </a:endParaRPr>
          </a:p>
          <a:p>
            <a:pPr marL="857250" lvl="0" indent="-8572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/>
              <a:t>Verbin päättyessä </a:t>
            </a:r>
            <a:r>
              <a:rPr lang="fi-FI" b="1" dirty="0"/>
              <a:t>e</a:t>
            </a:r>
            <a:r>
              <a:rPr lang="fi-FI" dirty="0"/>
              <a:t>-kirjaimeen, jota ei äännetä, </a:t>
            </a:r>
            <a:r>
              <a:rPr lang="fi-FI" b="1" dirty="0"/>
              <a:t>e</a:t>
            </a:r>
            <a:r>
              <a:rPr lang="fi-FI" dirty="0"/>
              <a:t> katoaa (</a:t>
            </a:r>
            <a:r>
              <a:rPr lang="fi-FI" dirty="0" err="1"/>
              <a:t>move</a:t>
            </a:r>
            <a:r>
              <a:rPr lang="fi-FI" dirty="0"/>
              <a:t> – </a:t>
            </a:r>
            <a:r>
              <a:rPr lang="fi-FI" dirty="0" err="1"/>
              <a:t>moving</a:t>
            </a:r>
            <a:r>
              <a:rPr lang="fi-FI" dirty="0"/>
              <a:t>)</a:t>
            </a:r>
            <a:endParaRPr dirty="0"/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/>
              <a:t>Jos </a:t>
            </a:r>
            <a:r>
              <a:rPr lang="fi-FI" b="1" dirty="0"/>
              <a:t>e</a:t>
            </a:r>
            <a:r>
              <a:rPr lang="fi-FI" dirty="0"/>
              <a:t> äännetään, se jää paikalleen (</a:t>
            </a:r>
            <a:r>
              <a:rPr lang="fi-FI" dirty="0" err="1"/>
              <a:t>agree</a:t>
            </a:r>
            <a:r>
              <a:rPr lang="fi-FI" dirty="0"/>
              <a:t> – </a:t>
            </a:r>
            <a:r>
              <a:rPr lang="fi-FI" dirty="0" err="1"/>
              <a:t>agreeing</a:t>
            </a:r>
            <a:r>
              <a:rPr lang="fi-FI" dirty="0"/>
              <a:t>)</a:t>
            </a:r>
            <a:endParaRPr dirty="0"/>
          </a:p>
          <a:p>
            <a:pPr marL="8572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/>
              <a:t>y</a:t>
            </a:r>
            <a:r>
              <a:rPr lang="fi-FI" dirty="0"/>
              <a:t> viimeisenä kirjaimena ei aiheuta muutoksia (</a:t>
            </a:r>
            <a:r>
              <a:rPr lang="fi-FI" dirty="0" err="1"/>
              <a:t>study</a:t>
            </a:r>
            <a:r>
              <a:rPr lang="fi-FI" dirty="0"/>
              <a:t> – </a:t>
            </a:r>
            <a:r>
              <a:rPr lang="fi-FI" dirty="0" err="1"/>
              <a:t>studying</a:t>
            </a:r>
            <a:r>
              <a:rPr lang="fi-FI" dirty="0"/>
              <a:t>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dirty="0"/>
          </a:p>
        </p:txBody>
      </p:sp>
      <p:sp>
        <p:nvSpPr>
          <p:cNvPr id="157" name="Google Shape;157;p12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65A0768E-1838-4972-94BA-AD5C2D9841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11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Oikeinkirjoitusmuutoksia </a:t>
            </a:r>
            <a:r>
              <a:rPr lang="fi-FI" b="1"/>
              <a:t>ing</a:t>
            </a:r>
            <a:r>
              <a:rPr lang="fi-FI"/>
              <a:t>-muodossa</a:t>
            </a:r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57250" lvl="0" indent="-8572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/>
              <a:t>Lyhyen painollisen vokaalin jälkeinen konsonantti kahdentuu (</a:t>
            </a:r>
            <a:r>
              <a:rPr lang="fi-FI" dirty="0" err="1"/>
              <a:t>commit</a:t>
            </a:r>
            <a:r>
              <a:rPr lang="fi-FI" dirty="0"/>
              <a:t> – </a:t>
            </a:r>
            <a:r>
              <a:rPr lang="fi-FI" dirty="0" err="1"/>
              <a:t>committing</a:t>
            </a:r>
            <a:r>
              <a:rPr lang="fi-FI" dirty="0"/>
              <a:t>)</a:t>
            </a:r>
            <a:endParaRPr dirty="0"/>
          </a:p>
          <a:p>
            <a:pPr marL="857250" lvl="0" indent="-8572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1" dirty="0"/>
              <a:t>ie</a:t>
            </a:r>
            <a:r>
              <a:rPr lang="fi-FI" dirty="0"/>
              <a:t>-pääte muuttuu </a:t>
            </a:r>
            <a:r>
              <a:rPr lang="fi-FI" b="1" dirty="0"/>
              <a:t>y</a:t>
            </a:r>
            <a:r>
              <a:rPr lang="fi-FI" dirty="0"/>
              <a:t>:ksi </a:t>
            </a:r>
            <a:r>
              <a:rPr lang="fi-FI" b="1" dirty="0" err="1"/>
              <a:t>ing</a:t>
            </a:r>
            <a:r>
              <a:rPr lang="fi-FI" dirty="0"/>
              <a:t>-muodon edellä (</a:t>
            </a:r>
            <a:r>
              <a:rPr lang="fi-FI" dirty="0" err="1"/>
              <a:t>lie</a:t>
            </a:r>
            <a:r>
              <a:rPr lang="fi-FI" dirty="0"/>
              <a:t> – </a:t>
            </a:r>
            <a:r>
              <a:rPr lang="fi-FI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9"/>
                  </a:ext>
                </a:extLst>
              </a:rPr>
              <a:t>ly</a:t>
            </a:r>
            <a:r>
              <a:rPr lang="fi-FI" dirty="0" err="1"/>
              <a:t>ing</a:t>
            </a:r>
            <a:r>
              <a:rPr lang="fi-FI" dirty="0"/>
              <a:t>)</a:t>
            </a:r>
            <a:endParaRPr dirty="0"/>
          </a:p>
          <a:p>
            <a:pPr marL="1619250" lvl="2" indent="-857250">
              <a:lnSpc>
                <a:spcPct val="100000"/>
              </a:lnSpc>
              <a:spcBef>
                <a:spcPts val="0"/>
              </a:spcBef>
              <a:buSzPts val="6000"/>
            </a:pPr>
            <a:r>
              <a:rPr lang="fi-FI" sz="5400" dirty="0"/>
              <a:t>Huom. </a:t>
            </a:r>
            <a:r>
              <a:rPr lang="fi-FI" sz="5400" dirty="0" err="1"/>
              <a:t>dye</a:t>
            </a:r>
            <a:r>
              <a:rPr lang="fi-FI" sz="5400" dirty="0"/>
              <a:t> – </a:t>
            </a:r>
            <a:r>
              <a:rPr lang="fi-FI" sz="5400" dirty="0" err="1"/>
              <a:t>dyeing</a:t>
            </a:r>
            <a:endParaRPr sz="5400" dirty="0"/>
          </a:p>
          <a:p>
            <a:pPr marL="857250" lvl="0" indent="-8572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1" dirty="0" err="1"/>
              <a:t>ic</a:t>
            </a:r>
            <a:r>
              <a:rPr lang="fi-FI" dirty="0"/>
              <a:t>-päätteeseen lisätään </a:t>
            </a:r>
            <a:r>
              <a:rPr lang="fi-FI" b="1" dirty="0"/>
              <a:t>k </a:t>
            </a:r>
            <a:r>
              <a:rPr lang="fi-FI" dirty="0"/>
              <a:t>ennen </a:t>
            </a:r>
            <a:r>
              <a:rPr lang="fi-FI" b="1" dirty="0" err="1"/>
              <a:t>ing</a:t>
            </a:r>
            <a:r>
              <a:rPr lang="fi-FI" dirty="0"/>
              <a:t>-muotoa (</a:t>
            </a:r>
            <a:r>
              <a:rPr lang="fi-FI" dirty="0" err="1"/>
              <a:t>panic</a:t>
            </a:r>
            <a:r>
              <a:rPr lang="fi-FI" dirty="0"/>
              <a:t> – </a:t>
            </a:r>
            <a:r>
              <a:rPr lang="fi-FI" dirty="0" err="1"/>
              <a:t>panicking</a:t>
            </a:r>
            <a:r>
              <a:rPr lang="fi-FI" dirty="0"/>
              <a:t>)</a:t>
            </a:r>
            <a:endParaRPr dirty="0"/>
          </a:p>
          <a:p>
            <a:pPr marL="857250" lvl="0" indent="-8572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1" dirty="0" err="1"/>
              <a:t>el</a:t>
            </a:r>
            <a:r>
              <a:rPr lang="fi-FI" dirty="0"/>
              <a:t>-päätteisen verbin loppu-</a:t>
            </a:r>
            <a:r>
              <a:rPr lang="fi-FI" b="1" dirty="0"/>
              <a:t>l</a:t>
            </a:r>
            <a:r>
              <a:rPr lang="fi-FI" dirty="0"/>
              <a:t> kahdentuu brittienglannissa mutta ei kahdennu amerikanenglannissa (</a:t>
            </a:r>
            <a:r>
              <a:rPr lang="fi-FI" dirty="0" err="1"/>
              <a:t>cancel</a:t>
            </a:r>
            <a:r>
              <a:rPr lang="fi-FI" dirty="0"/>
              <a:t> – </a:t>
            </a:r>
            <a:r>
              <a:rPr lang="fi-FI" dirty="0" err="1"/>
              <a:t>cancelling</a:t>
            </a:r>
            <a:r>
              <a:rPr lang="fi-FI" dirty="0"/>
              <a:t> (</a:t>
            </a:r>
            <a:r>
              <a:rPr lang="fi-FI" dirty="0" err="1"/>
              <a:t>BrE</a:t>
            </a:r>
            <a:r>
              <a:rPr lang="fi-FI" dirty="0"/>
              <a:t>) / </a:t>
            </a:r>
            <a:r>
              <a:rPr lang="fi-FI" dirty="0" err="1"/>
              <a:t>canceling</a:t>
            </a:r>
            <a:r>
              <a:rPr lang="fi-FI" dirty="0"/>
              <a:t> (</a:t>
            </a:r>
            <a:r>
              <a:rPr lang="fi-FI" dirty="0" err="1"/>
              <a:t>AmE</a:t>
            </a:r>
            <a:r>
              <a:rPr lang="fi-FI" dirty="0"/>
              <a:t>))</a:t>
            </a:r>
            <a:endParaRPr dirty="0"/>
          </a:p>
        </p:txBody>
      </p:sp>
      <p:sp>
        <p:nvSpPr>
          <p:cNvPr id="164" name="Google Shape;164;p13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72AE7B2-DD21-43DB-ADAE-CD527C0A0E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12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Practise.</a:t>
            </a:r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1. </a:t>
            </a:r>
            <a:r>
              <a:rPr lang="fi-FI" dirty="0" err="1"/>
              <a:t>Minniellä</a:t>
            </a:r>
            <a:r>
              <a:rPr lang="fi-FI" dirty="0"/>
              <a:t> on päällään uusi huppari tänään.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Minnie</a:t>
            </a:r>
            <a:r>
              <a:rPr lang="fi-FI" dirty="0">
                <a:solidFill>
                  <a:schemeClr val="bg2"/>
                </a:solidFill>
              </a:rPr>
              <a:t> is </a:t>
            </a:r>
            <a:r>
              <a:rPr lang="fi-FI" dirty="0" err="1">
                <a:solidFill>
                  <a:schemeClr val="bg2"/>
                </a:solidFill>
              </a:rPr>
              <a:t>wearing</a:t>
            </a:r>
            <a:r>
              <a:rPr lang="fi-FI" dirty="0">
                <a:solidFill>
                  <a:schemeClr val="bg2"/>
                </a:solidFill>
              </a:rPr>
              <a:t> a </a:t>
            </a:r>
            <a:r>
              <a:rPr lang="fi-FI" dirty="0" err="1">
                <a:solidFill>
                  <a:schemeClr val="bg2"/>
                </a:solidFill>
              </a:rPr>
              <a:t>new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hoodie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today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2. Väkijoukko kerääntyy torille.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A </a:t>
            </a:r>
            <a:r>
              <a:rPr lang="fi-FI" dirty="0" err="1">
                <a:solidFill>
                  <a:schemeClr val="bg2"/>
                </a:solidFill>
              </a:rPr>
              <a:t>crowd</a:t>
            </a:r>
            <a:r>
              <a:rPr lang="fi-FI" dirty="0">
                <a:solidFill>
                  <a:schemeClr val="bg2"/>
                </a:solidFill>
              </a:rPr>
              <a:t> is </a:t>
            </a:r>
            <a:r>
              <a:rPr lang="fi-FI" dirty="0" err="1">
                <a:solidFill>
                  <a:schemeClr val="bg2"/>
                </a:solidFill>
              </a:rPr>
              <a:t>gathering</a:t>
            </a:r>
            <a:r>
              <a:rPr lang="fi-FI" dirty="0">
                <a:solidFill>
                  <a:schemeClr val="bg2"/>
                </a:solidFill>
              </a:rPr>
              <a:t> at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market </a:t>
            </a:r>
            <a:r>
              <a:rPr lang="fi-FI" dirty="0" err="1">
                <a:solidFill>
                  <a:schemeClr val="bg2"/>
                </a:solidFill>
              </a:rPr>
              <a:t>place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3. </a:t>
            </a:r>
            <a:r>
              <a:rPr lang="fi-FI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Harkitsen</a:t>
            </a:r>
            <a:r>
              <a:rPr lang="fi-FI" dirty="0"/>
              <a:t>, että ottaisin tatuoinnin.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I’m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considering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taking</a:t>
            </a:r>
            <a:r>
              <a:rPr lang="fi-FI" dirty="0">
                <a:solidFill>
                  <a:schemeClr val="bg2"/>
                </a:solidFill>
              </a:rPr>
              <a:t> a </a:t>
            </a:r>
            <a:r>
              <a:rPr lang="fi-FI" dirty="0" err="1">
                <a:solidFill>
                  <a:schemeClr val="bg2"/>
                </a:solidFill>
              </a:rPr>
              <a:t>tattoo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4. Rita ja Tim riitelevät tällä hetkellä.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Rita and Tim </a:t>
            </a:r>
            <a:r>
              <a:rPr lang="fi-FI" dirty="0" err="1">
                <a:solidFill>
                  <a:schemeClr val="bg2"/>
                </a:solidFill>
              </a:rPr>
              <a:t>are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arguing</a:t>
            </a:r>
            <a:r>
              <a:rPr lang="fi-FI" dirty="0">
                <a:solidFill>
                  <a:schemeClr val="bg2"/>
                </a:solidFill>
              </a:rPr>
              <a:t> at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moment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</p:txBody>
      </p:sp>
      <p:sp>
        <p:nvSpPr>
          <p:cNvPr id="171" name="Google Shape;171;p14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DDA059E-9C06-493F-933B-D6FA042CEA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13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Practise.</a:t>
            </a:r>
            <a:endParaRPr/>
          </a:p>
        </p:txBody>
      </p:sp>
      <p:sp>
        <p:nvSpPr>
          <p:cNvPr id="177" name="Google Shape;177;p15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5. </a:t>
            </a:r>
            <a:r>
              <a:rPr lang="fi-FI" dirty="0" err="1"/>
              <a:t>Brianna</a:t>
            </a:r>
            <a:r>
              <a:rPr lang="fi-FI" dirty="0"/>
              <a:t> ei ole menossa kouluun.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Brianna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isn't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going</a:t>
            </a:r>
            <a:r>
              <a:rPr lang="fi-FI" dirty="0">
                <a:solidFill>
                  <a:schemeClr val="bg2"/>
                </a:solidFill>
              </a:rPr>
              <a:t> to </a:t>
            </a:r>
            <a:r>
              <a:rPr lang="fi-FI" dirty="0" err="1">
                <a:solidFill>
                  <a:schemeClr val="bg2"/>
                </a:solidFill>
              </a:rPr>
              <a:t>school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6. Ihmiset eivät osta makkaraa kioskilta juuri nyt.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People </a:t>
            </a:r>
            <a:r>
              <a:rPr lang="fi-FI" dirty="0" err="1">
                <a:solidFill>
                  <a:schemeClr val="bg2"/>
                </a:solidFill>
              </a:rPr>
              <a:t>aren't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buying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sausages</a:t>
            </a:r>
            <a:r>
              <a:rPr lang="fi-FI" dirty="0">
                <a:solidFill>
                  <a:schemeClr val="bg2"/>
                </a:solidFill>
              </a:rPr>
              <a:t> at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kiosk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right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now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7. En kysele liikaa kysymyksiä.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I’m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not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asking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too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many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questions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8. Emme valehtele, vaikka niin luulet.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We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aren’t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lying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even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though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think</a:t>
            </a:r>
            <a:r>
              <a:rPr lang="fi-FI" dirty="0">
                <a:solidFill>
                  <a:schemeClr val="bg2"/>
                </a:solidFill>
              </a:rPr>
              <a:t> so.</a:t>
            </a:r>
            <a:endParaRPr dirty="0">
              <a:solidFill>
                <a:schemeClr val="bg2"/>
              </a:solidFill>
            </a:endParaRPr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</p:txBody>
      </p:sp>
      <p:sp>
        <p:nvSpPr>
          <p:cNvPr id="178" name="Google Shape;178;p1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1E8AB1F6-25F0-4DDA-B07F-0B3E6B68BD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14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 err="1"/>
              <a:t>Practise</a:t>
            </a:r>
            <a:r>
              <a:rPr lang="fi-FI" dirty="0"/>
              <a:t>.</a:t>
            </a:r>
            <a:endParaRPr dirty="0"/>
          </a:p>
        </p:txBody>
      </p:sp>
      <p:sp>
        <p:nvSpPr>
          <p:cNvPr id="184" name="Google Shape;184;p16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9. Miksi yrität saada uutta työpaikkaa?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Why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trying</a:t>
            </a:r>
            <a:r>
              <a:rPr lang="fi-FI" dirty="0">
                <a:solidFill>
                  <a:schemeClr val="bg2"/>
                </a:solidFill>
              </a:rPr>
              <a:t> to </a:t>
            </a:r>
            <a:r>
              <a:rPr lang="fi-FI" dirty="0" err="1">
                <a:solidFill>
                  <a:schemeClr val="bg2"/>
                </a:solidFill>
              </a:rPr>
              <a:t>get</a:t>
            </a:r>
            <a:r>
              <a:rPr lang="fi-FI" dirty="0">
                <a:solidFill>
                  <a:schemeClr val="bg2"/>
                </a:solidFill>
              </a:rPr>
              <a:t> a </a:t>
            </a:r>
            <a:r>
              <a:rPr lang="fi-FI" dirty="0" err="1">
                <a:solidFill>
                  <a:schemeClr val="bg2"/>
                </a:solidFill>
              </a:rPr>
              <a:t>new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job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10. Minne nuo ihmiset ovat matkustamassa?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Where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those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people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travelling</a:t>
            </a:r>
            <a:r>
              <a:rPr lang="fi-FI" dirty="0">
                <a:solidFill>
                  <a:schemeClr val="bg2"/>
                </a:solidFill>
              </a:rPr>
              <a:t>? 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11. Etkö olekin opiskelemassa kokeeseen?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Aren't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studying</a:t>
            </a:r>
            <a:r>
              <a:rPr lang="fi-FI" dirty="0">
                <a:solidFill>
                  <a:schemeClr val="bg2"/>
                </a:solidFill>
              </a:rPr>
              <a:t> for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exam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12. Koska </a:t>
            </a:r>
            <a:r>
              <a:rPr lang="fi-FI" dirty="0" err="1"/>
              <a:t>Connor</a:t>
            </a:r>
            <a:r>
              <a:rPr lang="fi-FI" dirty="0"/>
              <a:t> on muuttamassa?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When</a:t>
            </a:r>
            <a:r>
              <a:rPr lang="fi-FI" dirty="0">
                <a:solidFill>
                  <a:schemeClr val="bg2"/>
                </a:solidFill>
              </a:rPr>
              <a:t> is </a:t>
            </a:r>
            <a:r>
              <a:rPr lang="fi-FI" dirty="0" err="1">
                <a:solidFill>
                  <a:schemeClr val="bg2"/>
                </a:solidFill>
              </a:rPr>
              <a:t>Connor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moving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  <a:p>
            <a:pPr marL="1371600" lvl="1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endParaRPr dirty="0"/>
          </a:p>
        </p:txBody>
      </p:sp>
      <p:sp>
        <p:nvSpPr>
          <p:cNvPr id="185" name="Google Shape;185;p16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E466D927-D05B-48B7-BB74-9E9562AC84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15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6F59E97-A689-4A88-B737-7371A0603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855" y="-170120"/>
            <a:ext cx="24724242" cy="16482828"/>
          </a:xfrm>
          <a:prstGeom prst="rect">
            <a:avLst/>
          </a:prstGeom>
        </p:spPr>
      </p:pic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0" y="3285237"/>
            <a:ext cx="12610214" cy="265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/>
              <a:t>A </a:t>
            </a:r>
            <a:r>
              <a:rPr lang="fi-FI" dirty="0" err="1"/>
              <a:t>lightbulb</a:t>
            </a:r>
            <a:r>
              <a:rPr lang="fi-FI" dirty="0"/>
              <a:t> </a:t>
            </a:r>
            <a:r>
              <a:rPr lang="fi-FI" dirty="0" err="1"/>
              <a:t>moment</a:t>
            </a:r>
            <a:endParaRPr dirty="0"/>
          </a:p>
        </p:txBody>
      </p:sp>
      <p:sp>
        <p:nvSpPr>
          <p:cNvPr id="93" name="Google Shape;93;p2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8A07CDDA-360E-47C2-896D-0B8FE64130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r>
              <a:rPr lang="fi-FI" dirty="0"/>
              <a:t>Kuva: © </a:t>
            </a:r>
            <a:r>
              <a:rPr lang="fi-FI" dirty="0" err="1"/>
              <a:t>iStock</a:t>
            </a:r>
            <a:r>
              <a:rPr lang="fi-FI" dirty="0"/>
              <a:t>/</a:t>
            </a:r>
            <a:r>
              <a:rPr lang="fi-FI" dirty="0" err="1"/>
              <a:t>Pornpak</a:t>
            </a:r>
            <a:r>
              <a:rPr lang="fi-FI" dirty="0"/>
              <a:t> </a:t>
            </a:r>
            <a:r>
              <a:rPr lang="fi-FI" dirty="0" err="1"/>
              <a:t>Khunatorn</a:t>
            </a:r>
            <a:r>
              <a:rPr lang="fi-FI" dirty="0"/>
              <a:t>	 </a:t>
            </a:r>
            <a:fld id="{00000000-1234-1234-1234-123412341234}" type="slidenum">
              <a:rPr lang="fi-FI" smtClean="0"/>
              <a:pPr lvl="0"/>
              <a:t>2</a:t>
            </a:fld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0DBDC2D-AD2A-4ED5-BE41-6C4831E05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</p:spPr>
      </p:pic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1676400" y="1079387"/>
            <a:ext cx="21031199" cy="265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/>
              <a:t>Preesens</a:t>
            </a:r>
            <a:endParaRPr dirty="0"/>
          </a:p>
        </p:txBody>
      </p:sp>
      <p:sp>
        <p:nvSpPr>
          <p:cNvPr id="100" name="Google Shape;100;p3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A </a:t>
            </a:r>
            <a:r>
              <a:rPr lang="fi-FI" dirty="0" err="1"/>
              <a:t>man</a:t>
            </a:r>
            <a:r>
              <a:rPr lang="fi-FI" dirty="0"/>
              <a:t> is </a:t>
            </a:r>
            <a:r>
              <a:rPr lang="fi-FI" dirty="0" err="1"/>
              <a:t>trying</a:t>
            </a:r>
            <a:r>
              <a:rPr lang="fi-FI" dirty="0"/>
              <a:t> to </a:t>
            </a:r>
            <a:r>
              <a:rPr lang="fi-FI" dirty="0" err="1"/>
              <a:t>change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light</a:t>
            </a:r>
            <a:r>
              <a:rPr lang="fi-FI" dirty="0"/>
              <a:t> </a:t>
            </a:r>
            <a:r>
              <a:rPr lang="fi-FI" dirty="0" err="1"/>
              <a:t>bulb</a:t>
            </a:r>
            <a:r>
              <a:rPr lang="fi-FI" dirty="0"/>
              <a:t>. He is </a:t>
            </a:r>
            <a:r>
              <a:rPr lang="fi-FI" dirty="0" err="1"/>
              <a:t>twisting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bulb</a:t>
            </a:r>
            <a:r>
              <a:rPr lang="fi-FI" dirty="0"/>
              <a:t> </a:t>
            </a:r>
            <a:r>
              <a:rPr lang="fi-FI" dirty="0" err="1"/>
              <a:t>left</a:t>
            </a:r>
            <a:r>
              <a:rPr lang="fi-FI" dirty="0"/>
              <a:t> and </a:t>
            </a:r>
            <a:r>
              <a:rPr lang="fi-FI" dirty="0" err="1"/>
              <a:t>right</a:t>
            </a:r>
            <a:r>
              <a:rPr lang="fi-FI" dirty="0"/>
              <a:t>. He is </a:t>
            </a:r>
            <a:r>
              <a:rPr lang="fi-FI" dirty="0" err="1"/>
              <a:t>pulling</a:t>
            </a:r>
            <a:r>
              <a:rPr lang="fi-FI" dirty="0"/>
              <a:t> it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teeth</a:t>
            </a:r>
            <a:r>
              <a:rPr lang="fi-FI" dirty="0"/>
              <a:t>. He is </a:t>
            </a:r>
            <a:r>
              <a:rPr lang="fi-FI" dirty="0" err="1"/>
              <a:t>wasting</a:t>
            </a:r>
            <a:r>
              <a:rPr lang="fi-FI" dirty="0"/>
              <a:t>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.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daughters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watching</a:t>
            </a:r>
            <a:r>
              <a:rPr lang="fi-FI" dirty="0"/>
              <a:t> </a:t>
            </a:r>
            <a:r>
              <a:rPr lang="fi-FI" dirty="0" err="1"/>
              <a:t>him</a:t>
            </a:r>
            <a:r>
              <a:rPr lang="fi-FI" dirty="0"/>
              <a:t>.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dad</a:t>
            </a:r>
            <a:r>
              <a:rPr lang="fi-FI" dirty="0"/>
              <a:t> is </a:t>
            </a:r>
            <a:r>
              <a:rPr lang="fi-FI" dirty="0" err="1"/>
              <a:t>feeling</a:t>
            </a:r>
            <a:r>
              <a:rPr lang="fi-FI" dirty="0"/>
              <a:t> </a:t>
            </a:r>
            <a:r>
              <a:rPr lang="fi-FI" dirty="0" err="1"/>
              <a:t>silly</a:t>
            </a:r>
            <a:r>
              <a:rPr lang="fi-FI" dirty="0"/>
              <a:t>,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girls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enjoying</a:t>
            </a:r>
            <a:r>
              <a:rPr lang="fi-FI" dirty="0"/>
              <a:t> </a:t>
            </a:r>
            <a:r>
              <a:rPr lang="fi-FI" dirty="0" err="1"/>
              <a:t>themselves</a:t>
            </a:r>
            <a:r>
              <a:rPr lang="fi-FI" dirty="0"/>
              <a:t>. </a:t>
            </a:r>
            <a:endParaRPr dirty="0"/>
          </a:p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bg2"/>
                </a:solidFill>
              </a:rPr>
              <a:t>Mistä voit päätellä, että tarina tapahtuu paraikaa? </a:t>
            </a:r>
          </a:p>
          <a:p>
            <a:pPr marL="857250" lvl="0" indent="-8572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bg2"/>
                </a:solidFill>
              </a:rPr>
              <a:t>Millaisia verbimuotoja tekstissä on?</a:t>
            </a: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6986D13C-8FFA-4290-821F-AB5C049E77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3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0DBDC2D-AD2A-4ED5-BE41-6C4831E05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</p:spPr>
      </p:pic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1676400" y="1079387"/>
            <a:ext cx="21031199" cy="265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/>
              <a:t>Preesens</a:t>
            </a:r>
            <a:endParaRPr dirty="0"/>
          </a:p>
        </p:txBody>
      </p:sp>
      <p:sp>
        <p:nvSpPr>
          <p:cNvPr id="100" name="Google Shape;100;p3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dirty="0"/>
              <a:t>A man </a:t>
            </a:r>
            <a:r>
              <a:rPr lang="en-US" b="1" dirty="0"/>
              <a:t>is trying</a:t>
            </a:r>
            <a:r>
              <a:rPr lang="en-US" dirty="0"/>
              <a:t> to change the light bulb. He </a:t>
            </a:r>
            <a:r>
              <a:rPr lang="en-US" b="1" dirty="0"/>
              <a:t>is twisting </a:t>
            </a:r>
            <a:r>
              <a:rPr lang="en-US" dirty="0"/>
              <a:t>the bulb left and right. He </a:t>
            </a:r>
            <a:r>
              <a:rPr lang="en-US" b="1" dirty="0"/>
              <a:t>is pulling </a:t>
            </a:r>
            <a:r>
              <a:rPr lang="en-US" dirty="0"/>
              <a:t>it with his teeth. He </a:t>
            </a:r>
            <a:r>
              <a:rPr lang="en-US" b="1" dirty="0"/>
              <a:t>is wasting </a:t>
            </a:r>
            <a:r>
              <a:rPr lang="en-US" dirty="0"/>
              <a:t>his time. His daughters </a:t>
            </a:r>
            <a:r>
              <a:rPr lang="en-US" b="1" dirty="0"/>
              <a:t>are watching </a:t>
            </a:r>
            <a:r>
              <a:rPr lang="en-US" dirty="0"/>
              <a:t>him. Their dad </a:t>
            </a:r>
            <a:r>
              <a:rPr lang="en-US" b="1" dirty="0"/>
              <a:t>is feeling </a:t>
            </a:r>
            <a:r>
              <a:rPr lang="en-US" dirty="0"/>
              <a:t>silly, but the girls </a:t>
            </a:r>
            <a:r>
              <a:rPr lang="en-US" b="1" dirty="0"/>
              <a:t>are enjoying </a:t>
            </a:r>
            <a:r>
              <a:rPr lang="en-US" dirty="0"/>
              <a:t>themselves. </a:t>
            </a:r>
          </a:p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bg2"/>
                </a:solidFill>
              </a:rPr>
              <a:t>Mistä voit päätellä, että tarina tapahtuu paraikaa? </a:t>
            </a:r>
          </a:p>
          <a:p>
            <a:pPr marL="857250" lvl="0" indent="-8572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bg2"/>
                </a:solidFill>
              </a:rPr>
              <a:t>Millaisia verbimuotoja tekstissä on?</a:t>
            </a:r>
            <a:endParaRPr lang="en-US" b="1" dirty="0"/>
          </a:p>
          <a:p>
            <a:pPr marL="0" lvl="0" indent="0"/>
            <a:r>
              <a:rPr lang="en-US" dirty="0">
                <a:solidFill>
                  <a:schemeClr val="bg2"/>
                </a:solidFill>
              </a:rPr>
              <a:t>	</a:t>
            </a:r>
            <a:r>
              <a:rPr lang="en-US" dirty="0" err="1">
                <a:solidFill>
                  <a:schemeClr val="bg2"/>
                </a:solidFill>
              </a:rPr>
              <a:t>Tekstissä</a:t>
            </a:r>
            <a:r>
              <a:rPr lang="en-US" dirty="0">
                <a:solidFill>
                  <a:schemeClr val="bg2"/>
                </a:solidFill>
              </a:rPr>
              <a:t> on </a:t>
            </a:r>
            <a:r>
              <a:rPr lang="en-US" dirty="0" err="1">
                <a:solidFill>
                  <a:schemeClr val="bg2"/>
                </a:solidFill>
              </a:rPr>
              <a:t>preesensin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0"/>
                  </a:ext>
                </a:extLst>
              </a:rPr>
              <a:t>kestomuotoja</a:t>
            </a:r>
            <a:r>
              <a:rPr lang="en-US" dirty="0">
                <a:solidFill>
                  <a:schemeClr val="bg2"/>
                </a:solidFill>
              </a:rPr>
              <a:t>. Ne </a:t>
            </a:r>
            <a:r>
              <a:rPr lang="en-US" dirty="0" err="1">
                <a:solidFill>
                  <a:schemeClr val="bg2"/>
                </a:solidFill>
              </a:rPr>
              <a:t>ilmaisevat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 err="1">
                <a:solidFill>
                  <a:schemeClr val="bg2"/>
                </a:solidFill>
              </a:rPr>
              <a:t>että</a:t>
            </a:r>
            <a:r>
              <a:rPr lang="en-US" dirty="0">
                <a:solidFill>
                  <a:schemeClr val="bg2"/>
                </a:solidFill>
              </a:rPr>
              <a:t> 	</a:t>
            </a:r>
            <a:r>
              <a:rPr lang="en-US" dirty="0" err="1">
                <a:solidFill>
                  <a:schemeClr val="bg2"/>
                </a:solidFill>
              </a:rPr>
              <a:t>toiminta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tapahtuu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juuri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nyt</a:t>
            </a:r>
            <a:r>
              <a:rPr lang="en-US" dirty="0">
                <a:solidFill>
                  <a:schemeClr val="bg2"/>
                </a:solidFill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3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9D131C2-22AC-42F5-892C-AE5384E8A5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955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/>
              <a:t>Kestopreesens</a:t>
            </a:r>
            <a:endParaRPr dirty="0"/>
          </a:p>
        </p:txBody>
      </p:sp>
      <p:sp>
        <p:nvSpPr>
          <p:cNvPr id="114" name="Google Shape;114;p6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21689291" cy="830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/>
              <a:t>Mark and Lucy </a:t>
            </a:r>
            <a:r>
              <a:rPr lang="fi-FI" b="1" dirty="0" err="1"/>
              <a:t>are</a:t>
            </a:r>
            <a:r>
              <a:rPr lang="fi-FI" b="1" dirty="0"/>
              <a:t> </a:t>
            </a:r>
            <a:r>
              <a:rPr lang="fi-FI" b="1" dirty="0" err="1"/>
              <a:t>sending</a:t>
            </a:r>
            <a:r>
              <a:rPr lang="fi-FI" b="1" dirty="0"/>
              <a:t> </a:t>
            </a:r>
            <a:r>
              <a:rPr lang="fi-FI" dirty="0" err="1"/>
              <a:t>memes</a:t>
            </a:r>
            <a:r>
              <a:rPr lang="fi-FI" dirty="0"/>
              <a:t> to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right</a:t>
            </a:r>
            <a:r>
              <a:rPr lang="fi-FI" dirty="0"/>
              <a:t> </a:t>
            </a:r>
            <a:r>
              <a:rPr lang="fi-FI" dirty="0" err="1"/>
              <a:t>now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 err="1"/>
              <a:t>During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trip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b="1" dirty="0" err="1"/>
              <a:t>are</a:t>
            </a:r>
            <a:r>
              <a:rPr lang="fi-FI" b="1" dirty="0"/>
              <a:t> </a:t>
            </a:r>
            <a:r>
              <a:rPr lang="fi-FI" b="1" dirty="0" err="1"/>
              <a:t>staying</a:t>
            </a:r>
            <a:r>
              <a:rPr lang="fi-FI" b="1" dirty="0"/>
              <a:t> </a:t>
            </a:r>
            <a:r>
              <a:rPr lang="fi-FI" dirty="0"/>
              <a:t>at a </a:t>
            </a:r>
            <a:r>
              <a:rPr lang="fi-FI" dirty="0" err="1"/>
              <a:t>new</a:t>
            </a:r>
            <a:r>
              <a:rPr lang="fi-FI" dirty="0"/>
              <a:t> hotel </a:t>
            </a:r>
            <a:r>
              <a:rPr lang="fi-FI" dirty="0" err="1"/>
              <a:t>downtown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sun</a:t>
            </a:r>
            <a:r>
              <a:rPr lang="fi-FI" dirty="0"/>
              <a:t> </a:t>
            </a:r>
            <a:r>
              <a:rPr lang="fi-FI" b="1" dirty="0"/>
              <a:t>is </a:t>
            </a:r>
            <a:r>
              <a:rPr lang="fi-FI" b="1" dirty="0" err="1"/>
              <a:t>rising</a:t>
            </a:r>
            <a:r>
              <a:rPr lang="fi-FI" b="1" dirty="0"/>
              <a:t> </a:t>
            </a:r>
            <a:r>
              <a:rPr lang="fi-FI" dirty="0"/>
              <a:t>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horizon</a:t>
            </a:r>
            <a:r>
              <a:rPr lang="fi-FI" dirty="0"/>
              <a:t> as I </a:t>
            </a:r>
            <a:r>
              <a:rPr lang="fi-FI" b="1" dirty="0"/>
              <a:t>am </a:t>
            </a:r>
            <a:r>
              <a:rPr lang="fi-FI" b="1" dirty="0" err="1"/>
              <a:t>coming</a:t>
            </a:r>
            <a:r>
              <a:rPr lang="fi-FI" b="1" dirty="0"/>
              <a:t> </a:t>
            </a:r>
            <a:r>
              <a:rPr lang="fi-FI" dirty="0"/>
              <a:t>home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party.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dirty="0" err="1"/>
              <a:t>Sue</a:t>
            </a:r>
            <a:r>
              <a:rPr lang="fi-FI" dirty="0"/>
              <a:t> </a:t>
            </a:r>
            <a:r>
              <a:rPr lang="fi-FI" b="1" dirty="0"/>
              <a:t>is </a:t>
            </a:r>
            <a:r>
              <a:rPr lang="fi-FI" b="1" dirty="0" err="1"/>
              <a:t>speaking</a:t>
            </a:r>
            <a:r>
              <a:rPr lang="fi-FI" b="1" dirty="0"/>
              <a:t> </a:t>
            </a:r>
            <a:r>
              <a:rPr lang="fi-FI" dirty="0"/>
              <a:t>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university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dirty="0"/>
          </a:p>
          <a:p>
            <a:pPr marL="857250" lvl="0" indent="-85725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</a:rPr>
              <a:t>Kestopreesens kuvaa tapahtumaa, joka on käynnissä parhaillaan ja voi myös olla väliaikainen.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15" name="Google Shape;115;p6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4299F83-A3E5-497B-846F-033A122CC9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5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/>
              <a:t>Kestopreesens </a:t>
            </a:r>
            <a:r>
              <a:rPr lang="fi-FI" sz="8800" dirty="0"/>
              <a:t>–</a:t>
            </a:r>
            <a:r>
              <a:rPr lang="fi-FI" dirty="0"/>
              <a:t> Käyttö</a:t>
            </a:r>
            <a:endParaRPr dirty="0"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1"/>
          </p:nvPr>
        </p:nvSpPr>
        <p:spPr>
          <a:xfrm>
            <a:off x="1800000" y="2709880"/>
            <a:ext cx="21031199" cy="9659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1</a:t>
            </a:r>
            <a:r>
              <a:rPr lang="fi-FI" dirty="0"/>
              <a:t>. A </a:t>
            </a:r>
            <a:r>
              <a:rPr lang="fi-FI" dirty="0" err="1"/>
              <a:t>man</a:t>
            </a:r>
            <a:r>
              <a:rPr lang="fi-FI" dirty="0"/>
              <a:t> </a:t>
            </a:r>
            <a:r>
              <a:rPr lang="fi-FI" b="1" dirty="0"/>
              <a:t>is </a:t>
            </a:r>
            <a:r>
              <a:rPr lang="fi-FI" b="1" dirty="0" err="1"/>
              <a:t>changing</a:t>
            </a:r>
            <a:r>
              <a:rPr lang="fi-FI" b="1" dirty="0"/>
              <a:t> </a:t>
            </a:r>
            <a:r>
              <a:rPr lang="fi-FI" dirty="0"/>
              <a:t>a </a:t>
            </a:r>
            <a:r>
              <a:rPr lang="fi-FI" dirty="0" err="1"/>
              <a:t>lightbulb</a:t>
            </a:r>
            <a:r>
              <a:rPr lang="fi-FI" dirty="0"/>
              <a:t> and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daughters</a:t>
            </a:r>
            <a:r>
              <a:rPr lang="fi-FI" dirty="0"/>
              <a:t> </a:t>
            </a:r>
            <a:r>
              <a:rPr lang="fi-FI" b="1" dirty="0" err="1"/>
              <a:t>are</a:t>
            </a:r>
            <a:r>
              <a:rPr lang="fi-FI" b="1" dirty="0"/>
              <a:t> </a:t>
            </a:r>
            <a:r>
              <a:rPr lang="fi-FI" b="1" dirty="0" err="1"/>
              <a:t>watching</a:t>
            </a:r>
            <a:r>
              <a:rPr lang="fi-FI" b="1" dirty="0"/>
              <a:t>.</a:t>
            </a:r>
            <a:endParaRPr b="1" dirty="0"/>
          </a:p>
          <a:p>
            <a:pPr marL="0" lvl="0" indent="45720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b="1" dirty="0">
                <a:solidFill>
                  <a:schemeClr val="bg2"/>
                </a:solidFill>
              </a:rPr>
              <a:t>tilanteet, jotka tapahtuvat parhaillaan</a:t>
            </a:r>
            <a:endParaRPr b="1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dirty="0"/>
              <a:t>2.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b="1" dirty="0" err="1"/>
              <a:t>are</a:t>
            </a:r>
            <a:r>
              <a:rPr lang="fi-FI" b="1" dirty="0"/>
              <a:t> </a:t>
            </a:r>
            <a:r>
              <a:rPr lang="fi-FI" b="1" dirty="0" err="1"/>
              <a:t>staying</a:t>
            </a:r>
            <a:r>
              <a:rPr lang="fi-FI" b="1" dirty="0"/>
              <a:t> </a:t>
            </a:r>
            <a:r>
              <a:rPr lang="fi-FI" dirty="0"/>
              <a:t>at my </a:t>
            </a:r>
            <a:r>
              <a:rPr lang="fi-FI" dirty="0" err="1"/>
              <a:t>aunt’s</a:t>
            </a:r>
            <a:r>
              <a:rPr lang="fi-FI" dirty="0"/>
              <a:t> </a:t>
            </a:r>
            <a:r>
              <a:rPr lang="fi-FI" dirty="0" err="1"/>
              <a:t>while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house is </a:t>
            </a:r>
            <a:r>
              <a:rPr lang="fi-FI" dirty="0" err="1"/>
              <a:t>renovated</a:t>
            </a:r>
            <a:r>
              <a:rPr lang="fi-FI" dirty="0"/>
              <a:t>.</a:t>
            </a:r>
            <a:endParaRPr dirty="0"/>
          </a:p>
          <a:p>
            <a:pPr marL="0" lvl="0" indent="457200" algn="r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b="1" dirty="0">
                <a:solidFill>
                  <a:schemeClr val="bg2"/>
                </a:solidFill>
              </a:rPr>
              <a:t>väliaikaiset olotilat</a:t>
            </a:r>
            <a:endParaRPr b="1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dirty="0"/>
              <a:t>3.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b="1" dirty="0" err="1"/>
              <a:t>are</a:t>
            </a:r>
            <a:r>
              <a:rPr lang="fi-FI" b="1" dirty="0"/>
              <a:t> </a:t>
            </a:r>
            <a:r>
              <a:rPr lang="fi-FI" b="1" dirty="0" err="1"/>
              <a:t>meeting</a:t>
            </a:r>
            <a:r>
              <a:rPr lang="fi-FI" b="1" dirty="0"/>
              <a:t> </a:t>
            </a:r>
            <a:r>
              <a:rPr lang="fi-FI" dirty="0" err="1"/>
              <a:t>tomorrow</a:t>
            </a:r>
            <a:r>
              <a:rPr lang="fi-FI" dirty="0"/>
              <a:t> in </a:t>
            </a:r>
            <a:r>
              <a:rPr lang="fi-FI" dirty="0" err="1"/>
              <a:t>front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cinema</a:t>
            </a:r>
            <a:r>
              <a:rPr lang="fi-FI" dirty="0"/>
              <a:t>.</a:t>
            </a:r>
            <a:endParaRPr dirty="0"/>
          </a:p>
          <a:p>
            <a:pPr marL="0" lvl="0" indent="457200" algn="r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b="1" dirty="0">
                <a:solidFill>
                  <a:schemeClr val="bg2"/>
                </a:solidFill>
              </a:rPr>
              <a:t>sovitut järjestelyt tulevaisuudessa</a:t>
            </a:r>
            <a:endParaRPr b="1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dirty="0"/>
              <a:t>4. </a:t>
            </a:r>
            <a:r>
              <a:rPr lang="fi-FI" dirty="0" err="1"/>
              <a:t>Days</a:t>
            </a:r>
            <a:r>
              <a:rPr lang="fi-FI" dirty="0"/>
              <a:t> </a:t>
            </a:r>
            <a:r>
              <a:rPr lang="fi-FI" b="1" dirty="0" err="1"/>
              <a:t>are</a:t>
            </a:r>
            <a:r>
              <a:rPr lang="fi-FI" b="1" dirty="0"/>
              <a:t> </a:t>
            </a:r>
            <a:r>
              <a:rPr lang="fi-FI" b="1" dirty="0" err="1"/>
              <a:t>getting</a:t>
            </a:r>
            <a:r>
              <a:rPr lang="fi-FI" b="1" dirty="0"/>
              <a:t> </a:t>
            </a:r>
            <a:r>
              <a:rPr lang="fi-FI" dirty="0" err="1"/>
              <a:t>longer</a:t>
            </a:r>
            <a:r>
              <a:rPr lang="fi-FI" dirty="0"/>
              <a:t> and </a:t>
            </a:r>
            <a:r>
              <a:rPr lang="fi-FI" dirty="0" err="1"/>
              <a:t>longer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spring</a:t>
            </a:r>
            <a:r>
              <a:rPr lang="fi-FI" dirty="0"/>
              <a:t>.</a:t>
            </a:r>
            <a:endParaRPr dirty="0"/>
          </a:p>
          <a:p>
            <a:pPr marL="0" lvl="0" indent="457200" algn="r" rtl="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550"/>
              <a:buFont typeface="Calibri"/>
              <a:buNone/>
            </a:pPr>
            <a:r>
              <a:rPr lang="fi-FI" b="1" dirty="0">
                <a:solidFill>
                  <a:schemeClr val="bg2"/>
                </a:solidFill>
              </a:rPr>
              <a:t>asteittaiset muutokset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122" name="Google Shape;122;p7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376EEFB7-E7E8-48F0-98D7-261A6E4FE8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6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1460063" y="774702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/>
              <a:t>Kestopreesens </a:t>
            </a:r>
            <a:r>
              <a:rPr lang="fi-FI" sz="8800" dirty="0"/>
              <a:t>–</a:t>
            </a:r>
            <a:r>
              <a:rPr lang="fi-FI" dirty="0"/>
              <a:t> Muodostus</a:t>
            </a:r>
            <a:endParaRPr dirty="0"/>
          </a:p>
        </p:txBody>
      </p:sp>
      <p:sp>
        <p:nvSpPr>
          <p:cNvPr id="128" name="Google Shape;128;p8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/>
              <a:t>I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’m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/am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You’re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/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He,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she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,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it‘s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/is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We’re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/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You’re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/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They’re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/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working</a:t>
            </a:r>
            <a:endParaRPr dirty="0"/>
          </a:p>
          <a:p>
            <a:pPr marL="0" lvl="0" indent="0" algn="l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6000" dirty="0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126DE36C-3CE9-4AB3-8954-902C3290A1E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3041150" y="3600000"/>
            <a:ext cx="10069463" cy="8337296"/>
          </a:xfrm>
        </p:spPr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</a:rPr>
              <a:t>Kestopreesens muodostetaan apuverbistä</a:t>
            </a:r>
            <a:r>
              <a:rPr lang="fi-FI" b="1" i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be</a:t>
            </a:r>
            <a:r>
              <a:rPr lang="fi-FI" b="1" i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ja </a:t>
            </a:r>
            <a:r>
              <a:rPr lang="fi-FI" b="1" dirty="0">
                <a:solidFill>
                  <a:schemeClr val="bg2"/>
                </a:solidFill>
              </a:rPr>
              <a:t>pääverbin </a:t>
            </a:r>
            <a:r>
              <a:rPr lang="fi-FI" b="1" dirty="0" err="1">
                <a:solidFill>
                  <a:schemeClr val="bg2"/>
                </a:solidFill>
              </a:rPr>
              <a:t>ing</a:t>
            </a:r>
            <a:r>
              <a:rPr lang="fi-FI" dirty="0" err="1">
                <a:solidFill>
                  <a:schemeClr val="bg2"/>
                </a:solidFill>
              </a:rPr>
              <a:t>-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muodosta.</a:t>
            </a:r>
            <a:endParaRPr lang="fi-FI" sz="1500" dirty="0">
              <a:solidFill>
                <a:schemeClr val="bg2"/>
              </a:solidFill>
            </a:endParaRPr>
          </a:p>
          <a:p>
            <a:endParaRPr lang="fi-FI" dirty="0"/>
          </a:p>
        </p:txBody>
      </p:sp>
      <p:sp>
        <p:nvSpPr>
          <p:cNvPr id="129" name="Google Shape;129;p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9AF2F8FB-7CCF-4B17-9D73-03005F1AD2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7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/>
              <a:t>Kestopreesens </a:t>
            </a:r>
            <a:r>
              <a:rPr lang="fi-FI" sz="8800" dirty="0"/>
              <a:t>–</a:t>
            </a:r>
            <a:r>
              <a:rPr lang="fi-FI" dirty="0"/>
              <a:t> Kieltomuoto</a:t>
            </a:r>
            <a:endParaRPr dirty="0"/>
          </a:p>
        </p:txBody>
      </p:sp>
      <p:sp>
        <p:nvSpPr>
          <p:cNvPr id="135" name="Google Shape;135;p9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12519660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I’m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 / am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You’re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aren’t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He,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she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,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it’s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isn’t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/ is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We’re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aren’t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You’re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aren’t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working</a:t>
            </a:r>
            <a:endParaRPr sz="6000" dirty="0"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2"/>
                </a:ext>
              </a:extLst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They’re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aren’t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 /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are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not</a:t>
            </a:r>
            <a:r>
              <a:rPr lang="fi-FI" sz="6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 </a:t>
            </a:r>
            <a:r>
              <a:rPr lang="fi-FI" sz="6000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working</a:t>
            </a:r>
            <a:br>
              <a:rPr lang="fi-FI" sz="6000" dirty="0"/>
            </a:br>
            <a:br>
              <a:rPr lang="fi-FI" sz="1500" dirty="0"/>
            </a:br>
            <a:endParaRPr sz="1500" dirty="0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660BD94E-BE5C-4A3D-925A-8DD6672A4FD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3944600" y="3600000"/>
            <a:ext cx="9441180" cy="8337296"/>
          </a:xfrm>
        </p:spPr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</a:rPr>
              <a:t>Kieltomuoto muodostetaan apuverbistä</a:t>
            </a:r>
            <a:r>
              <a:rPr lang="fi-FI" b="1" i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be</a:t>
            </a:r>
            <a:r>
              <a:rPr lang="fi-FI" dirty="0">
                <a:solidFill>
                  <a:schemeClr val="bg2"/>
                </a:solidFill>
              </a:rPr>
              <a:t>, kieltosanasta</a:t>
            </a:r>
            <a:r>
              <a:rPr lang="fi-FI" i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not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ja </a:t>
            </a:r>
            <a:r>
              <a:rPr lang="fi-FI" b="1" dirty="0">
                <a:solidFill>
                  <a:schemeClr val="bg2"/>
                </a:solidFill>
              </a:rPr>
              <a:t>pääverbin </a:t>
            </a:r>
            <a:r>
              <a:rPr lang="fi-FI" b="1" dirty="0" err="1">
                <a:solidFill>
                  <a:schemeClr val="bg2"/>
                </a:solidFill>
              </a:rPr>
              <a:t>ing</a:t>
            </a:r>
            <a:r>
              <a:rPr lang="fi-FI" dirty="0">
                <a:solidFill>
                  <a:schemeClr val="bg2"/>
                </a:solidFill>
              </a:rPr>
              <a:t>-muodosta.</a:t>
            </a:r>
          </a:p>
        </p:txBody>
      </p:sp>
      <p:sp>
        <p:nvSpPr>
          <p:cNvPr id="136" name="Google Shape;136;p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5A0A118-B9AA-4215-8E52-ADE9007A9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8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dirty="0"/>
              <a:t>Kestopreesens </a:t>
            </a:r>
            <a:r>
              <a:rPr lang="fi-FI" sz="8800" dirty="0"/>
              <a:t>–</a:t>
            </a:r>
            <a:r>
              <a:rPr lang="fi-FI" dirty="0"/>
              <a:t> Kysymyslause</a:t>
            </a:r>
            <a:endParaRPr dirty="0"/>
          </a:p>
        </p:txBody>
      </p:sp>
      <p:sp>
        <p:nvSpPr>
          <p:cNvPr id="142" name="Google Shape;142;p10"/>
          <p:cNvSpPr txBox="1">
            <a:spLocks noGrp="1"/>
          </p:cNvSpPr>
          <p:nvPr>
            <p:ph type="body" idx="1"/>
          </p:nvPr>
        </p:nvSpPr>
        <p:spPr>
          <a:xfrm>
            <a:off x="1800000" y="3600000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/>
              <a:t>Am I </a:t>
            </a:r>
            <a:r>
              <a:rPr lang="fi-FI" sz="6000" dirty="0" err="1"/>
              <a:t>working</a:t>
            </a:r>
            <a:r>
              <a:rPr lang="fi-FI" sz="6000" dirty="0"/>
              <a:t>?</a:t>
            </a:r>
            <a:endParaRPr sz="6000" dirty="0"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/>
              <a:t>Are</a:t>
            </a:r>
            <a:r>
              <a:rPr lang="fi-FI" sz="6000" dirty="0"/>
              <a:t> </a:t>
            </a:r>
            <a:r>
              <a:rPr lang="fi-FI" sz="6000" dirty="0" err="1"/>
              <a:t>you</a:t>
            </a:r>
            <a:r>
              <a:rPr lang="fi-FI" sz="6000" dirty="0"/>
              <a:t> </a:t>
            </a:r>
            <a:r>
              <a:rPr lang="fi-FI" sz="6000" dirty="0" err="1"/>
              <a:t>working</a:t>
            </a:r>
            <a:r>
              <a:rPr lang="fi-FI" sz="6000" dirty="0"/>
              <a:t>?</a:t>
            </a:r>
            <a:endParaRPr sz="6000" dirty="0"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/>
              <a:t>Is he/</a:t>
            </a:r>
            <a:r>
              <a:rPr lang="fi-FI" sz="6000" dirty="0" err="1"/>
              <a:t>she</a:t>
            </a:r>
            <a:r>
              <a:rPr lang="fi-FI" sz="6000" dirty="0"/>
              <a:t>/it </a:t>
            </a:r>
            <a:r>
              <a:rPr lang="fi-FI" sz="6000" dirty="0" err="1"/>
              <a:t>working</a:t>
            </a:r>
            <a:r>
              <a:rPr lang="fi-FI" sz="6000" dirty="0"/>
              <a:t>?</a:t>
            </a:r>
            <a:endParaRPr sz="6000" dirty="0"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/>
              <a:t>Are</a:t>
            </a:r>
            <a:r>
              <a:rPr lang="fi-FI" sz="6000" dirty="0"/>
              <a:t> </a:t>
            </a:r>
            <a:r>
              <a:rPr lang="fi-FI" sz="6000" dirty="0" err="1"/>
              <a:t>we</a:t>
            </a:r>
            <a:r>
              <a:rPr lang="fi-FI" sz="6000" dirty="0"/>
              <a:t> </a:t>
            </a:r>
            <a:r>
              <a:rPr lang="fi-FI" sz="6000" dirty="0" err="1"/>
              <a:t>working</a:t>
            </a:r>
            <a:r>
              <a:rPr lang="fi-FI" sz="6000" dirty="0"/>
              <a:t>?</a:t>
            </a:r>
            <a:endParaRPr sz="6000" dirty="0"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/>
              <a:t>Are</a:t>
            </a:r>
            <a:r>
              <a:rPr lang="fi-FI" sz="6000" dirty="0"/>
              <a:t> </a:t>
            </a:r>
            <a:r>
              <a:rPr lang="fi-FI" sz="6000" dirty="0" err="1"/>
              <a:t>you</a:t>
            </a:r>
            <a:r>
              <a:rPr lang="fi-FI" sz="6000" dirty="0"/>
              <a:t> </a:t>
            </a:r>
            <a:r>
              <a:rPr lang="fi-FI" sz="6000" dirty="0" err="1"/>
              <a:t>working</a:t>
            </a:r>
            <a:r>
              <a:rPr lang="fi-FI" sz="6000" dirty="0"/>
              <a:t>?</a:t>
            </a:r>
            <a:endParaRPr sz="6000" dirty="0"/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6000" dirty="0" err="1"/>
              <a:t>Are</a:t>
            </a:r>
            <a:r>
              <a:rPr lang="fi-FI" sz="6000" dirty="0"/>
              <a:t> </a:t>
            </a:r>
            <a:r>
              <a:rPr lang="fi-FI" sz="6000" dirty="0" err="1"/>
              <a:t>they</a:t>
            </a:r>
            <a:r>
              <a:rPr lang="fi-FI" sz="6000" dirty="0"/>
              <a:t> </a:t>
            </a:r>
            <a:r>
              <a:rPr lang="fi-FI" sz="6000" dirty="0" err="1"/>
              <a:t>working</a:t>
            </a:r>
            <a:r>
              <a:rPr lang="fi-FI" sz="6000" dirty="0"/>
              <a:t>?</a:t>
            </a:r>
            <a:br>
              <a:rPr lang="fi-FI" sz="6000" dirty="0"/>
            </a:br>
            <a:br>
              <a:rPr lang="fi-FI" sz="1500" dirty="0"/>
            </a:br>
            <a:endParaRPr sz="1500" dirty="0"/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2612F2B-3F20-4D33-90E8-F326C4E9691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192001" y="3600000"/>
            <a:ext cx="10515600" cy="8337296"/>
          </a:xfrm>
        </p:spPr>
        <p:txBody>
          <a:bodyPr/>
          <a:lstStyle/>
          <a:p>
            <a:pPr marL="857250" lvl="0" indent="-8572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</a:rPr>
              <a:t>Kysymyslause muodostetaan apuverbistä</a:t>
            </a:r>
            <a:r>
              <a:rPr lang="fi-FI" i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be</a:t>
            </a:r>
            <a:r>
              <a:rPr lang="fi-FI" dirty="0">
                <a:solidFill>
                  <a:schemeClr val="bg2"/>
                </a:solidFill>
              </a:rPr>
              <a:t> ja</a:t>
            </a:r>
            <a:r>
              <a:rPr lang="fi-FI" b="1" dirty="0">
                <a:solidFill>
                  <a:schemeClr val="bg2"/>
                </a:solidFill>
              </a:rPr>
              <a:t> pääverbin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ing</a:t>
            </a:r>
            <a:r>
              <a:rPr lang="fi-FI" dirty="0">
                <a:solidFill>
                  <a:schemeClr val="bg2"/>
                </a:solidFill>
              </a:rPr>
              <a:t>-muodosta. </a:t>
            </a:r>
          </a:p>
          <a:p>
            <a:pPr marL="857250" lvl="0" indent="-8572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</a:rPr>
              <a:t>Apuverbi edeltää subjektia.</a:t>
            </a:r>
          </a:p>
        </p:txBody>
      </p:sp>
      <p:sp>
        <p:nvSpPr>
          <p:cNvPr id="143" name="Google Shape;143;p1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Insights Module 1 Grammar</a:t>
            </a:r>
            <a:endParaRPr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BB93D1A-31C0-4DF2-86DA-9F266BACE1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9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2846E567175C44E9B308FF43FDA30FE" ma:contentTypeVersion="11" ma:contentTypeDescription="Luo uusi asiakirja." ma:contentTypeScope="" ma:versionID="7bbbf15b716562dc6acd3365848ff217">
  <xsd:schema xmlns:xsd="http://www.w3.org/2001/XMLSchema" xmlns:xs="http://www.w3.org/2001/XMLSchema" xmlns:p="http://schemas.microsoft.com/office/2006/metadata/properties" xmlns:ns2="8699c720-f1e3-4ea1-8df0-5d269de6d616" xmlns:ns3="3f577760-0cbf-4b0d-965b-16b5b53896a1" targetNamespace="http://schemas.microsoft.com/office/2006/metadata/properties" ma:root="true" ma:fieldsID="83bd472d8dbda01abe8220a174226cb2" ns2:_="" ns3:_="">
    <xsd:import namespace="8699c720-f1e3-4ea1-8df0-5d269de6d616"/>
    <xsd:import namespace="3f577760-0cbf-4b0d-965b-16b5b53896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9c720-f1e3-4ea1-8df0-5d269de6d6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77760-0cbf-4b0d-965b-16b5b53896a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5C187D-EFA6-49FC-9AF8-6FF7111B9C7D}"/>
</file>

<file path=customXml/itemProps2.xml><?xml version="1.0" encoding="utf-8"?>
<ds:datastoreItem xmlns:ds="http://schemas.openxmlformats.org/officeDocument/2006/customXml" ds:itemID="{53879378-C22B-4084-ACEE-530D98F5030B}"/>
</file>

<file path=customXml/itemProps3.xml><?xml version="1.0" encoding="utf-8"?>
<ds:datastoreItem xmlns:ds="http://schemas.openxmlformats.org/officeDocument/2006/customXml" ds:itemID="{C9401B2C-7A2D-41C1-B54B-84401DB59B0D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933</Words>
  <Application>Microsoft Office PowerPoint</Application>
  <PresentationFormat>Mukautettu</PresentationFormat>
  <Paragraphs>151</Paragraphs>
  <Slides>15</Slides>
  <Notes>15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Office-teema</vt:lpstr>
      <vt:lpstr>Kestopreesens</vt:lpstr>
      <vt:lpstr>A lightbulb moment</vt:lpstr>
      <vt:lpstr>Preesens</vt:lpstr>
      <vt:lpstr>Preesens</vt:lpstr>
      <vt:lpstr>Kestopreesens</vt:lpstr>
      <vt:lpstr>Kestopreesens – Käyttö</vt:lpstr>
      <vt:lpstr>Kestopreesens – Muodostus</vt:lpstr>
      <vt:lpstr>Kestopreesens – Kieltomuoto</vt:lpstr>
      <vt:lpstr>Kestopreesens – Kysymyslause</vt:lpstr>
      <vt:lpstr>Mitä oikeinkirjoitusmuutoksia huomaat ing-muodoissa?</vt:lpstr>
      <vt:lpstr>Oikeinkirjoitusmuutoksia ing-muodossa</vt:lpstr>
      <vt:lpstr>Oikeinkirjoitusmuutoksia ing-muodossa</vt:lpstr>
      <vt:lpstr>Practise.</vt:lpstr>
      <vt:lpstr>Practise.</vt:lpstr>
      <vt:lpstr>Practise.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Kestopreesens</dc:title>
  <dc:creator>Väänänen Anna</dc:creator>
  <cp:lastModifiedBy>Paavilainen Laura</cp:lastModifiedBy>
  <cp:revision>8</cp:revision>
  <dcterms:created xsi:type="dcterms:W3CDTF">2020-05-05T09:10:38Z</dcterms:created>
  <dcterms:modified xsi:type="dcterms:W3CDTF">2022-08-16T08:05:59Z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0x01010072846E567175C44E9B308FF43FDA30FE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