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24384000" cy="13716000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1" roundtripDataSignature="AMtx7miRfYs/ENhXDn4oXd6GpyH3Ex7d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3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4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chemeClr val="dk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8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  <a:defRPr sz="96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  <a:defRPr sz="6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4454" y="11772077"/>
            <a:ext cx="1804218" cy="9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Half Full">
  <p:cSld name="4_Image Half Full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9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73" cy="162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9"/>
          <p:cNvSpPr/>
          <p:nvPr/>
        </p:nvSpPr>
        <p:spPr>
          <a:xfrm>
            <a:off x="8404703" y="4080086"/>
            <a:ext cx="3941487" cy="6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2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9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body" idx="2"/>
          </p:nvPr>
        </p:nvSpPr>
        <p:spPr>
          <a:xfrm>
            <a:off x="1304115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ukautettu asettelu">
  <p:cSld name="7_Mukautettu asettelu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Image Half Full">
  <p:cSld name="18_Image Half Full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1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11"/>
          <p:cNvSpPr txBox="1">
            <a:spLocks noGrp="1"/>
          </p:cNvSpPr>
          <p:nvPr>
            <p:ph type="body" idx="1"/>
          </p:nvPr>
        </p:nvSpPr>
        <p:spPr>
          <a:xfrm>
            <a:off x="1621943" y="3160738"/>
            <a:ext cx="10942861" cy="8399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>
            <a:spLocks noGrp="1"/>
          </p:cNvSpPr>
          <p:nvPr>
            <p:ph type="pic" idx="2"/>
          </p:nvPr>
        </p:nvSpPr>
        <p:spPr>
          <a:xfrm>
            <a:off x="13460186" y="0"/>
            <a:ext cx="10923814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title"/>
          </p:nvPr>
        </p:nvSpPr>
        <p:spPr>
          <a:xfrm>
            <a:off x="1621944" y="730251"/>
            <a:ext cx="10997318" cy="213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 Half Full">
  <p:cSld name="8_Image Half Full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2"/>
          <p:cNvSpPr>
            <a:spLocks noGrp="1"/>
          </p:cNvSpPr>
          <p:nvPr>
            <p:ph type="pic" idx="2"/>
          </p:nvPr>
        </p:nvSpPr>
        <p:spPr>
          <a:xfrm>
            <a:off x="1" y="0"/>
            <a:ext cx="10923814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1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Image Half Full">
  <p:cSld name="17_Image Half Full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3"/>
          <p:cNvSpPr txBox="1">
            <a:spLocks noGrp="1"/>
          </p:cNvSpPr>
          <p:nvPr>
            <p:ph type="body" idx="1"/>
          </p:nvPr>
        </p:nvSpPr>
        <p:spPr>
          <a:xfrm>
            <a:off x="803274" y="78814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>
            <a:spLocks noGrp="1"/>
          </p:cNvSpPr>
          <p:nvPr>
            <p:ph type="pic" idx="2"/>
          </p:nvPr>
        </p:nvSpPr>
        <p:spPr>
          <a:xfrm>
            <a:off x="803726" y="26804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body" idx="3"/>
          </p:nvPr>
        </p:nvSpPr>
        <p:spPr>
          <a:xfrm>
            <a:off x="8778874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>
            <a:spLocks noGrp="1"/>
          </p:cNvSpPr>
          <p:nvPr>
            <p:ph type="pic" idx="4"/>
          </p:nvPr>
        </p:nvSpPr>
        <p:spPr>
          <a:xfrm>
            <a:off x="8779326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5"/>
          </p:nvPr>
        </p:nvSpPr>
        <p:spPr>
          <a:xfrm>
            <a:off x="16754473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>
            <a:spLocks noGrp="1"/>
          </p:cNvSpPr>
          <p:nvPr>
            <p:ph type="pic" idx="6"/>
          </p:nvPr>
        </p:nvSpPr>
        <p:spPr>
          <a:xfrm>
            <a:off x="16754927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832756" y="12293264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82686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>
            <a:spLocks noGrp="1"/>
          </p:cNvSpPr>
          <p:nvPr>
            <p:ph type="pic" idx="2"/>
          </p:nvPr>
        </p:nvSpPr>
        <p:spPr>
          <a:xfrm>
            <a:off x="82731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3"/>
          </p:nvPr>
        </p:nvSpPr>
        <p:spPr>
          <a:xfrm>
            <a:off x="6652041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>
            <a:spLocks noGrp="1"/>
          </p:cNvSpPr>
          <p:nvPr>
            <p:ph type="pic" idx="4"/>
          </p:nvPr>
        </p:nvSpPr>
        <p:spPr>
          <a:xfrm>
            <a:off x="665249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5"/>
          </p:nvPr>
        </p:nvSpPr>
        <p:spPr>
          <a:xfrm>
            <a:off x="1251172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4"/>
          <p:cNvSpPr>
            <a:spLocks noGrp="1"/>
          </p:cNvSpPr>
          <p:nvPr>
            <p:ph type="pic" idx="6"/>
          </p:nvPr>
        </p:nvSpPr>
        <p:spPr>
          <a:xfrm>
            <a:off x="1251217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7"/>
          </p:nvPr>
        </p:nvSpPr>
        <p:spPr>
          <a:xfrm>
            <a:off x="18390370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>
            <a:spLocks noGrp="1"/>
          </p:cNvSpPr>
          <p:nvPr>
            <p:ph type="pic" idx="8"/>
          </p:nvPr>
        </p:nvSpPr>
        <p:spPr>
          <a:xfrm>
            <a:off x="1839082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ftr" idx="11"/>
          </p:nvPr>
        </p:nvSpPr>
        <p:spPr>
          <a:xfrm>
            <a:off x="820615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772971" y="44378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2"/>
          </p:nvPr>
        </p:nvSpPr>
        <p:spPr>
          <a:xfrm>
            <a:off x="12595591" y="44632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3"/>
          </p:nvPr>
        </p:nvSpPr>
        <p:spPr>
          <a:xfrm>
            <a:off x="772920" y="3184914"/>
            <a:ext cx="1096060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4"/>
          </p:nvPr>
        </p:nvSpPr>
        <p:spPr>
          <a:xfrm>
            <a:off x="12590711" y="3221626"/>
            <a:ext cx="1102031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7" name="Google Shape;77;p15"/>
          <p:cNvCxnSpPr/>
          <p:nvPr/>
        </p:nvCxnSpPr>
        <p:spPr>
          <a:xfrm>
            <a:off x="76858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" name="Google Shape;78;p15"/>
          <p:cNvCxnSpPr/>
          <p:nvPr/>
        </p:nvCxnSpPr>
        <p:spPr>
          <a:xfrm>
            <a:off x="1259120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ftr" idx="11"/>
          </p:nvPr>
        </p:nvSpPr>
        <p:spPr>
          <a:xfrm>
            <a:off x="832756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199" cy="81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sldNum" idx="12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</a:pPr>
            <a:r>
              <a:rPr lang="fi-FI"/>
              <a:t>7. Juutalaiset eri puolilla maailmaa</a:t>
            </a:r>
            <a:endParaRPr/>
          </a:p>
        </p:txBody>
      </p:sp>
      <p:sp>
        <p:nvSpPr>
          <p:cNvPr id="86" name="Google Shape;86;p1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fi-FI"/>
              <a:t>LUMO</a:t>
            </a:r>
            <a:endParaRPr/>
          </a:p>
        </p:txBody>
      </p:sp>
      <p:sp>
        <p:nvSpPr>
          <p:cNvPr id="87" name="Google Shape;87;p1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fi-FI"/>
              <a:t>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73" cy="162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Calibri"/>
              <a:buNone/>
            </a:pPr>
            <a:r>
              <a:rPr lang="fi-FI">
                <a:solidFill>
                  <a:schemeClr val="accent2"/>
                </a:solidFill>
              </a:rPr>
              <a:t>Kulttuurisia eroja </a:t>
            </a:r>
            <a:endParaRPr/>
          </a:p>
        </p:txBody>
      </p:sp>
      <p:sp>
        <p:nvSpPr>
          <p:cNvPr id="93" name="Google Shape;93;p2"/>
          <p:cNvSpPr txBox="1">
            <a:spLocks noGrp="1"/>
          </p:cNvSpPr>
          <p:nvPr>
            <p:ph type="body" idx="1"/>
          </p:nvPr>
        </p:nvSpPr>
        <p:spPr>
          <a:xfrm>
            <a:off x="1270939" y="2961478"/>
            <a:ext cx="10474924" cy="8638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/>
              <a:t>Vanhoja juutalaisia yhteisöjä on Lähi-idän ja Euroopan lisäksi muun muassa Intiassa ja Etiopiassa.</a:t>
            </a:r>
            <a:endParaRPr/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b="1"/>
              <a:t>sefardit</a:t>
            </a:r>
            <a:r>
              <a:rPr lang="fi-FI"/>
              <a:t> = Välimeren alueen ja arabimaiden juutalaiset ja heidän jälkeläisensä</a:t>
            </a:r>
            <a:endParaRPr/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b="1"/>
              <a:t>aškenasit</a:t>
            </a:r>
            <a:r>
              <a:rPr lang="fi-FI"/>
              <a:t> = Itä- ja Keski-Euroopan juutalaiset ja heidän jälkeläisensä</a:t>
            </a:r>
            <a:endParaRPr/>
          </a:p>
        </p:txBody>
      </p:sp>
      <p:pic>
        <p:nvPicPr>
          <p:cNvPr id="94" name="Google Shape;94;p2" descr="Kuva, joka sisältää kohteen henkilö, pitäminen, mies, nainen&#10;&#10;Kuvaus luotu automaattisesti"/>
          <p:cNvPicPr preferRelativeResize="0"/>
          <p:nvPr/>
        </p:nvPicPr>
        <p:blipFill rotWithShape="1">
          <a:blip r:embed="rId3">
            <a:alphaModFix/>
          </a:blip>
          <a:srcRect l="19382" b="1"/>
          <a:stretch/>
        </p:blipFill>
        <p:spPr>
          <a:xfrm>
            <a:off x="12194448" y="2760310"/>
            <a:ext cx="10918613" cy="9040374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73" cy="162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Calibri"/>
              <a:buNone/>
            </a:pPr>
            <a:r>
              <a:rPr lang="fi-FI">
                <a:solidFill>
                  <a:schemeClr val="accent2"/>
                </a:solidFill>
              </a:rPr>
              <a:t>Opillisia suuntauksia</a:t>
            </a:r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body" idx="1"/>
          </p:nvPr>
        </p:nvSpPr>
        <p:spPr>
          <a:xfrm>
            <a:off x="1621944" y="4237150"/>
            <a:ext cx="10069463" cy="5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b="1"/>
              <a:t>reformijuutalaisuus</a:t>
            </a:r>
            <a:endParaRPr/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/>
              <a:t>Tooraa tulee soveltaa aikaan sopivilla tavoilla.</a:t>
            </a:r>
            <a:endParaRPr/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/>
              <a:t>Tooran koostuu Jumalan opetuksista, ei ehdottomista laeista.</a:t>
            </a:r>
            <a:endParaRPr/>
          </a:p>
          <a:p>
            <a:pPr marL="857250" lvl="0" indent="-476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pic>
        <p:nvPicPr>
          <p:cNvPr id="102" name="Google Shape;102;p3" descr="Kuva, joka sisältää kohteen henkilö, sisä, sisäkatto, seisominen&#10;&#10;Kuvaus luotu automaattisesti"/>
          <p:cNvPicPr preferRelativeResize="0"/>
          <p:nvPr/>
        </p:nvPicPr>
        <p:blipFill rotWithShape="1">
          <a:blip r:embed="rId3">
            <a:alphaModFix/>
          </a:blip>
          <a:srcRect l="19382" b="1"/>
          <a:stretch/>
        </p:blipFill>
        <p:spPr>
          <a:xfrm>
            <a:off x="11748311" y="2524817"/>
            <a:ext cx="11364750" cy="940976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1676400" y="2785026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12"/>
              <a:buFont typeface="Arial"/>
              <a:buChar char="•"/>
            </a:pPr>
            <a:r>
              <a:rPr lang="fi-FI" sz="6012" b="1"/>
              <a:t>ortodoksijuutalaisuus</a:t>
            </a:r>
            <a:endParaRPr/>
          </a:p>
          <a:p>
            <a:pPr marL="2228850" lvl="1" indent="-8572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365"/>
              <a:buFont typeface="Arial"/>
              <a:buChar char="•"/>
            </a:pPr>
            <a:r>
              <a:rPr lang="fi-FI" sz="5365"/>
              <a:t>Toora kirjaimellisesti Jumalan sanaa, jonka kaikkia määräyksiä on toteltava.</a:t>
            </a:r>
            <a:endParaRPr/>
          </a:p>
          <a:p>
            <a:pPr marL="2228850" lvl="1" indent="-8572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365"/>
              <a:buFont typeface="Arial"/>
              <a:buChar char="•"/>
            </a:pPr>
            <a:r>
              <a:rPr lang="fi-FI" sz="5365"/>
              <a:t>perinteet tärkeitä</a:t>
            </a:r>
            <a:endParaRPr/>
          </a:p>
          <a:p>
            <a:pPr marL="2228850" lvl="1" indent="-8572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365"/>
              <a:buFont typeface="Arial"/>
              <a:buChar char="•"/>
            </a:pPr>
            <a:r>
              <a:rPr lang="fi-FI" sz="5365" b="1"/>
              <a:t>ultraortodoksit =</a:t>
            </a:r>
            <a:r>
              <a:rPr lang="fi-FI" sz="5365"/>
              <a:t> Tooran säädösten erityisen tarkka noudattaminen ja elämän pyhittäminen Jumalan palvelemiseksi. </a:t>
            </a:r>
            <a:endParaRPr/>
          </a:p>
          <a:p>
            <a:pPr marL="857250" lvl="0" indent="-85725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12"/>
              <a:buFont typeface="Arial"/>
              <a:buChar char="•"/>
            </a:pPr>
            <a:r>
              <a:rPr lang="fi-FI" sz="6012" b="1"/>
              <a:t>Konservatiivijuutalaisuus</a:t>
            </a:r>
            <a:endParaRPr/>
          </a:p>
          <a:p>
            <a:pPr marL="2228850" lvl="1" indent="-8572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365"/>
              <a:buFont typeface="Arial"/>
              <a:buChar char="•"/>
            </a:pPr>
            <a:r>
              <a:rPr lang="fi-FI" sz="5365"/>
              <a:t>syntyi Yhdysvalloissa reformijuutalaisuuden vastustuksesta </a:t>
            </a:r>
            <a:endParaRPr/>
          </a:p>
          <a:p>
            <a:pPr marL="2228850" lvl="1" indent="-8572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365"/>
              <a:buFont typeface="Arial"/>
              <a:buChar char="•"/>
            </a:pPr>
            <a:r>
              <a:rPr lang="fi-FI" sz="5365"/>
              <a:t>Tooran ohjeet voidaan mukauttaa vallitsevaan kulttuuriin, mutta juutalaisuuden perusarvot on säilytettävä</a:t>
            </a:r>
            <a:endParaRPr/>
          </a:p>
          <a:p>
            <a:pPr marL="2228850" lvl="1" indent="-8572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365"/>
              <a:buFont typeface="Arial"/>
              <a:buChar char="•"/>
            </a:pPr>
            <a:r>
              <a:rPr lang="fi-FI" sz="5365"/>
              <a:t>korostetaan rituaalien merkitystä.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endParaRPr sz="5550"/>
          </a:p>
        </p:txBody>
      </p:sp>
      <p:sp>
        <p:nvSpPr>
          <p:cNvPr id="109" name="Google Shape;109;p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73" cy="162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Calibri"/>
              <a:buNone/>
            </a:pPr>
            <a:r>
              <a:rPr lang="fi-FI">
                <a:solidFill>
                  <a:schemeClr val="accent2"/>
                </a:solidFill>
              </a:rPr>
              <a:t>Maallistumiskehitys</a:t>
            </a:r>
            <a:endParaRPr/>
          </a:p>
        </p:txBody>
      </p:sp>
      <p:pic>
        <p:nvPicPr>
          <p:cNvPr id="115" name="Google Shape;115;p5" descr="Kuva, joka sisältää kohteen ulko, henkilö, rakennus, henkilöt&#10;&#10;Kuvaus luotu automaattisesti"/>
          <p:cNvPicPr preferRelativeResize="0"/>
          <p:nvPr/>
        </p:nvPicPr>
        <p:blipFill rotWithShape="1">
          <a:blip r:embed="rId3">
            <a:alphaModFix/>
          </a:blip>
          <a:srcRect l="4599" r="14782" b="1"/>
          <a:stretch/>
        </p:blipFill>
        <p:spPr>
          <a:xfrm>
            <a:off x="1676400" y="3061052"/>
            <a:ext cx="10069463" cy="8337296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5"/>
          <p:cNvSpPr txBox="1">
            <a:spLocks noGrp="1"/>
          </p:cNvSpPr>
          <p:nvPr>
            <p:ph type="body" idx="2"/>
          </p:nvPr>
        </p:nvSpPr>
        <p:spPr>
          <a:xfrm>
            <a:off x="1304115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b="1"/>
              <a:t>maallistuminen </a:t>
            </a:r>
            <a:r>
              <a:rPr lang="fi-FI"/>
              <a:t>= suurin osa ei noudata tarkasti esimerkiksi ruoka- ja sapattimääräyksiä</a:t>
            </a:r>
            <a:endParaRPr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/>
              <a:t>Vähemmistöasemassa eläminen asettaa haasteen juutalaisen identiteetin säilymiselle.</a:t>
            </a:r>
            <a:endParaRPr/>
          </a:p>
        </p:txBody>
      </p:sp>
      <p:sp>
        <p:nvSpPr>
          <p:cNvPr id="117" name="Google Shape;117;p5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Calibri"/>
              <a:buNone/>
            </a:pPr>
            <a:r>
              <a:rPr lang="fi-FI">
                <a:solidFill>
                  <a:schemeClr val="accent2"/>
                </a:solidFill>
              </a:rPr>
              <a:t>Suomen juutalaiset </a:t>
            </a:r>
            <a:endParaRPr/>
          </a:p>
        </p:txBody>
      </p:sp>
      <p:sp>
        <p:nvSpPr>
          <p:cNvPr id="123" name="Google Shape;123;p6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/>
              <a:t>historia ulottuu 1800-luvulle</a:t>
            </a:r>
            <a:endParaRPr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/>
              <a:t>kaksi seurakuntaa, Helsingissä ja Turussa</a:t>
            </a:r>
            <a:endParaRPr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/>
              <a:t>noin 1 500 jäsentä, joista osa asuu ulkomailla</a:t>
            </a:r>
            <a:endParaRPr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/>
              <a:t>synagogajumalanpalveluksissa ortodoksijuutalainen malli.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124" name="Google Shape;124;p6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</Words>
  <Application>Microsoft Office PowerPoint</Application>
  <PresentationFormat>Mukautettu</PresentationFormat>
  <Paragraphs>32</Paragraphs>
  <Slides>6</Slides>
  <Notes>6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Office-teema</vt:lpstr>
      <vt:lpstr>7. Juutalaiset eri puolilla maailmaa</vt:lpstr>
      <vt:lpstr>Kulttuurisia eroja </vt:lpstr>
      <vt:lpstr>Opillisia suuntauksia</vt:lpstr>
      <vt:lpstr>PowerPoint-esitys</vt:lpstr>
      <vt:lpstr>Maallistumiskehitys</vt:lpstr>
      <vt:lpstr>Suomen juutalaiset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7. Juutalaiset eri puolilla maailmaa</dc:title>
  <dc:creator>Tolonen, Hilda M</dc:creator>
  <cp:lastModifiedBy>Roms Jochen</cp:lastModifiedBy>
  <cp:revision>1</cp:revision>
  <dcterms:created xsi:type="dcterms:W3CDTF">2020-09-07T13:05:54Z</dcterms:created>
  <dcterms:modified xsi:type="dcterms:W3CDTF">2024-01-08T16:59:14Z</dcterms:modified>
</cp:coreProperties>
</file>