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gPeochO40SDM2eEZD5rJUTaJN+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1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0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4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4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6. Juutalaisten pyhät kirjat ja oppi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1676401" y="5277725"/>
            <a:ext cx="10942861" cy="316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Juutalaisuus on </a:t>
            </a:r>
            <a:r>
              <a:rPr lang="fi-FI" sz="6000" b="1" dirty="0"/>
              <a:t>kirjauskonto</a:t>
            </a:r>
            <a:r>
              <a:rPr lang="fi-FI" sz="6000" dirty="0"/>
              <a:t>.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heprealainen Raamattu: Toora, profeetat </a:t>
            </a:r>
            <a:r>
              <a:rPr lang="fi-FI" sz="6000"/>
              <a:t>ja kirjoitukset</a:t>
            </a:r>
            <a:endParaRPr dirty="0"/>
          </a:p>
          <a:p>
            <a:pPr marL="857250" lvl="0" indent="-5143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dirty="0"/>
          </a:p>
        </p:txBody>
      </p:sp>
      <p:pic>
        <p:nvPicPr>
          <p:cNvPr id="93" name="Google Shape;93;p2" descr="Kuva, joka sisältää kohteen tuoli, pöytä, istuminen, puinen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60186" y="703739"/>
            <a:ext cx="10923814" cy="1230852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Pyhä kirjallisuus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1676400" y="2785026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Toora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tärkein osa heprealaista Raamattua 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Sisältää yhteensä 613 määräystä, joista monet vaikuttavat edelleen uskonnollisten juutalaisten jokapäiväiseen elämään. </a:t>
            </a:r>
            <a:endParaRPr dirty="0"/>
          </a:p>
          <a:p>
            <a:pPr marL="2228850" lvl="1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suullinen Toora 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Ajanlaskun alun tienoilla eläneet </a:t>
            </a:r>
            <a:r>
              <a:rPr lang="fi-FI" b="1" dirty="0"/>
              <a:t>rabbiiniset</a:t>
            </a:r>
            <a:r>
              <a:rPr lang="fi-FI" dirty="0"/>
              <a:t> </a:t>
            </a:r>
            <a:r>
              <a:rPr lang="fi-FI" b="1" dirty="0"/>
              <a:t>juutalaiset</a:t>
            </a:r>
            <a:r>
              <a:rPr lang="fi-FI" dirty="0"/>
              <a:t> korostivat tooran tutkimista. Lain selityksistä muodostettiin suullinen Toora.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Koottu selitysteoksiksi, joista tärkeimmät ovat </a:t>
            </a:r>
            <a:r>
              <a:rPr lang="fi-FI" b="1" dirty="0" err="1"/>
              <a:t>Mišna</a:t>
            </a:r>
            <a:r>
              <a:rPr lang="fi-FI" dirty="0"/>
              <a:t> ja </a:t>
            </a:r>
            <a:r>
              <a:rPr lang="fi-FI" b="1" dirty="0"/>
              <a:t>Talmud.</a:t>
            </a:r>
            <a:endParaRPr dirty="0"/>
          </a:p>
          <a:p>
            <a:pPr marL="857250" lvl="0" indent="-476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dirty="0"/>
          </a:p>
        </p:txBody>
      </p:sp>
      <p:sp>
        <p:nvSpPr>
          <p:cNvPr id="102" name="Google Shape;102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073426" y="2860431"/>
            <a:ext cx="11926957" cy="947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/>
              <a:t>monoteismi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Jumala on valinnut itselleen kansan, tehnyt liiton sen kanssa ja lain noudatettavaksi.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Poikien ympärileikkaus on liiton merkki.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/>
              <a:t>messiasodotus</a:t>
            </a:r>
            <a:r>
              <a:rPr lang="fi-FI" sz="6000"/>
              <a:t> = Jumala lähettää messiaan toteuttamaan rauhan ja Jumalan kuninkuuden maailmassa.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sapatin vietto </a:t>
            </a:r>
            <a:endParaRPr/>
          </a:p>
          <a:p>
            <a:pPr marL="857250" lvl="0" indent="-476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/>
          </a:p>
        </p:txBody>
      </p:sp>
      <p:pic>
        <p:nvPicPr>
          <p:cNvPr id="109" name="Google Shape;109;p4" descr="Kuva, joka sisältää kohteen rakennus, ulko, tie, katu&#10;&#10;Kuvaus luotu automaattisesti"/>
          <p:cNvPicPr preferRelativeResize="0"/>
          <p:nvPr/>
        </p:nvPicPr>
        <p:blipFill rotWithShape="1">
          <a:blip r:embed="rId3">
            <a:alphaModFix/>
          </a:blip>
          <a:srcRect l="21303" r="25733"/>
          <a:stretch/>
        </p:blipFill>
        <p:spPr>
          <a:xfrm>
            <a:off x="13460186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Oppi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1791633" y="1306720"/>
            <a:ext cx="20800734" cy="111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Temppelin tuhoamisen jälkeen uskonnonharjoitus keskittyi synagogiin.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Ihminen on luotu Jumalan kuvaksi.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Ihmisellä on vapaus valita hyvän ja pahan välillä, mutta vastuu Jumalalle valinnoista. 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Etiikan keskeiset ajatukset sisältyvät </a:t>
            </a:r>
            <a:r>
              <a:rPr lang="fi-FI" b="1" dirty="0" err="1"/>
              <a:t>dekalogiin</a:t>
            </a:r>
            <a:r>
              <a:rPr lang="fi-FI" dirty="0"/>
              <a:t> eli kymmeneen käskyyn, jotka määrittelevät oikean suhteen Jumalaan ja toisiin ihmisiin.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Ihmiselämän pyhyys on keskeinen arvo, jonka pohjalta tekoja arvioidaan. 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Työntekoa arvostetaan suuresti; varakkailla on velvollisuus auttaa vähäosaisia.</a:t>
            </a:r>
            <a:endParaRPr dirty="0"/>
          </a:p>
          <a:p>
            <a:pPr marL="857250" lvl="0" indent="-476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dirty="0"/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184</Words>
  <Application>Microsoft Office PowerPoint</Application>
  <PresentationFormat>Mukautettu</PresentationFormat>
  <Paragraphs>33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6. Juutalaisten pyhät kirjat ja oppi</vt:lpstr>
      <vt:lpstr>Pyhä kirjallisuus </vt:lpstr>
      <vt:lpstr>PowerPoint-esitys</vt:lpstr>
      <vt:lpstr>Oppi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Juutalaisten pyhät kirjat ja oppi</dc:title>
  <dc:creator>Tolonen, Hilda M</dc:creator>
  <cp:lastModifiedBy>Roms Jochen</cp:lastModifiedBy>
  <cp:revision>2</cp:revision>
  <cp:lastPrinted>2023-12-15T11:04:03Z</cp:lastPrinted>
  <dcterms:created xsi:type="dcterms:W3CDTF">2020-09-07T12:28:20Z</dcterms:created>
  <dcterms:modified xsi:type="dcterms:W3CDTF">2023-12-15T11:04:10Z</dcterms:modified>
</cp:coreProperties>
</file>